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72" r:id="rId4"/>
  </p:sldMasterIdLst>
  <p:notesMasterIdLst>
    <p:notesMasterId r:id="rId33"/>
  </p:notesMasterIdLst>
  <p:handoutMasterIdLst>
    <p:handoutMasterId r:id="rId34"/>
  </p:handoutMasterIdLst>
  <p:sldIdLst>
    <p:sldId id="256" r:id="rId5"/>
    <p:sldId id="294" r:id="rId6"/>
    <p:sldId id="295" r:id="rId7"/>
    <p:sldId id="308" r:id="rId8"/>
    <p:sldId id="316" r:id="rId9"/>
    <p:sldId id="267" r:id="rId10"/>
    <p:sldId id="270" r:id="rId11"/>
    <p:sldId id="282" r:id="rId12"/>
    <p:sldId id="274" r:id="rId13"/>
    <p:sldId id="280" r:id="rId14"/>
    <p:sldId id="312" r:id="rId15"/>
    <p:sldId id="301" r:id="rId16"/>
    <p:sldId id="277" r:id="rId17"/>
    <p:sldId id="278" r:id="rId18"/>
    <p:sldId id="279" r:id="rId19"/>
    <p:sldId id="302" r:id="rId20"/>
    <p:sldId id="299" r:id="rId21"/>
    <p:sldId id="300" r:id="rId22"/>
    <p:sldId id="276" r:id="rId23"/>
    <p:sldId id="298" r:id="rId24"/>
    <p:sldId id="287" r:id="rId25"/>
    <p:sldId id="286" r:id="rId26"/>
    <p:sldId id="271" r:id="rId27"/>
    <p:sldId id="289" r:id="rId28"/>
    <p:sldId id="290" r:id="rId29"/>
    <p:sldId id="314" r:id="rId30"/>
    <p:sldId id="310" r:id="rId31"/>
    <p:sldId id="315" r:id="rId32"/>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0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EB58719-2709-897E-C7B1-FBF8A0D8841E}" name="Lillian Bass" initials="LB" userId="S::lillian.bass@sce.com::72cfb8c5-fac3-46ab-adde-545818180b0f" providerId="AD"/>
  <p188:author id="{FFC16F22-3744-4BBF-6F91-14DB09C573B8}" name="Joanna C Cornejo" initials="JC" userId="S::joanna.cornejo@sce.com::7d03665b-002f-4014-a321-950c6ceb1bc4" providerId="AD"/>
  <p188:author id="{88E28830-A93C-E8E5-41D4-A6873CFBB3AF}" name="Haroun Idris" initials="HI" userId="S::haroun.idris@sce.com::e50c98f8-94de-4415-8475-60765afef048" providerId="AD"/>
  <p188:author id="{953C4A39-3C9B-0AFA-7E95-D61AD873412E}" name="Neil Reed" initials="NR" userId="S::Neil.Reed@sce.com::5de10dd6-3218-469a-b150-40c13ddd8b8c" providerId="AD"/>
  <p188:author id="{FF1C218E-3A5A-A9B3-416C-EF1F36FF1AC9}" name="Joe Beck" initials="JB" userId="S::joe.beck@sce.com::f777813c-83a4-4d8c-b0bc-c2a0190ffbac" providerId="AD"/>
  <p188:author id="{89EEE9E3-C9BE-C0EB-7F63-512AB5BD4F03}" name="Frances Castaneda" initials="FC" userId="S::Frances.Castaneda@sce.com::cc615d7c-87fa-4248-819f-f8df6e1b681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exa Mullarky" initials="AM" lastIdx="3" clrIdx="0">
    <p:extLst>
      <p:ext uri="{19B8F6BF-5375-455C-9EA6-DF929625EA0E}">
        <p15:presenceInfo xmlns:p15="http://schemas.microsoft.com/office/powerpoint/2012/main" userId="S::alexa.j.mullarky@sce.com::601c7702-1265-43a6-93ab-fe98c104ddaa" providerId="AD"/>
      </p:ext>
    </p:extLst>
  </p:cmAuthor>
  <p:cmAuthor id="2" name="Julian Rojas-Ramirez" initials="JR" lastIdx="6" clrIdx="1">
    <p:extLst>
      <p:ext uri="{19B8F6BF-5375-455C-9EA6-DF929625EA0E}">
        <p15:presenceInfo xmlns:p15="http://schemas.microsoft.com/office/powerpoint/2012/main" userId="S::julian.rojas-ramirez@sce.com::ddbbe820-e214-4113-9130-1cf937513553" providerId="AD"/>
      </p:ext>
    </p:extLst>
  </p:cmAuthor>
  <p:cmAuthor id="3" name="Jennifer Kamphuis" initials="JK" lastIdx="3" clrIdx="2">
    <p:extLst>
      <p:ext uri="{19B8F6BF-5375-455C-9EA6-DF929625EA0E}">
        <p15:presenceInfo xmlns:p15="http://schemas.microsoft.com/office/powerpoint/2012/main" userId="S::Jennifer.Kamphuis@sce.com::f6529d12-56f4-48e4-a611-c69a513b4a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 dt="2026-09-04T21:26:41.475"/>
    <p1510:client id="{45E0CEFF-CC76-46E6-775F-207BD8D6DC44}" v="2" dt="2026-09-03T23:43:39.361"/>
    <p1510:client id="{9092007E-76C4-4245-8FBB-60059C534DEC}" v="450" dt="2026-09-02T21:58:51.3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1566" y="78"/>
      </p:cViewPr>
      <p:guideLst>
        <p:guide orient="horz" pos="2160"/>
        <p:guide pos="290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EBCA34-1417-4C2F-AC0D-E62AFA290246}" type="doc">
      <dgm:prSet loTypeId="urn:microsoft.com/office/officeart/2016/7/layout/VerticalHollowActionList" loCatId="List" qsTypeId="urn:microsoft.com/office/officeart/2005/8/quickstyle/simple5#1" qsCatId="simple" csTypeId="urn:microsoft.com/office/officeart/2005/8/colors/accent1_2#1" csCatId="accent1" phldr="1"/>
      <dgm:spPr/>
      <dgm:t>
        <a:bodyPr/>
        <a:lstStyle/>
        <a:p>
          <a:endParaRPr lang="en-US"/>
        </a:p>
      </dgm:t>
    </dgm:pt>
    <dgm:pt modelId="{0709DD74-00F1-4CDF-87C8-A47A08044B42}">
      <dgm:prSet custT="1"/>
      <dgm:spPr/>
      <dgm:t>
        <a:bodyPr/>
        <a:lstStyle/>
        <a:p>
          <a:r>
            <a:rPr lang="en-US" sz="1400"/>
            <a:t>Wholesale Distribution Access Tariff (WDAT) Interconnection Agreement (IA)</a:t>
          </a:r>
        </a:p>
      </dgm:t>
    </dgm:pt>
    <dgm:pt modelId="{79F9B51E-C115-493B-B481-B1FB181DFF97}" type="parTrans" cxnId="{27052FF3-BD71-4681-87A9-E7E227E29821}">
      <dgm:prSet/>
      <dgm:spPr/>
      <dgm:t>
        <a:bodyPr/>
        <a:lstStyle/>
        <a:p>
          <a:endParaRPr lang="en-US"/>
        </a:p>
      </dgm:t>
    </dgm:pt>
    <dgm:pt modelId="{FA71C6C5-CD06-4DC4-959D-7F9FE88E1446}" type="sibTrans" cxnId="{27052FF3-BD71-4681-87A9-E7E227E29821}">
      <dgm:prSet/>
      <dgm:spPr/>
      <dgm:t>
        <a:bodyPr/>
        <a:lstStyle/>
        <a:p>
          <a:endParaRPr lang="en-US"/>
        </a:p>
      </dgm:t>
    </dgm:pt>
    <dgm:pt modelId="{6F910234-38F2-43AE-8FAF-97CBCCA8571A}">
      <dgm:prSet custT="1"/>
      <dgm:spPr/>
      <dgm:t>
        <a:bodyPr/>
        <a:lstStyle/>
        <a:p>
          <a:r>
            <a:rPr lang="en-US" sz="1400"/>
            <a:t>Allows Developers to interconnect their project to SCE’s distribution system</a:t>
          </a:r>
        </a:p>
      </dgm:t>
    </dgm:pt>
    <dgm:pt modelId="{62CF96F8-1EED-43F7-B22D-0DB35546AD85}" type="parTrans" cxnId="{C43C0A36-3D4F-4662-B826-84AF4268F0E1}">
      <dgm:prSet/>
      <dgm:spPr/>
      <dgm:t>
        <a:bodyPr/>
        <a:lstStyle/>
        <a:p>
          <a:endParaRPr lang="en-US"/>
        </a:p>
      </dgm:t>
    </dgm:pt>
    <dgm:pt modelId="{9113A187-9AC3-449B-9BCE-529E8A96130B}" type="sibTrans" cxnId="{C43C0A36-3D4F-4662-B826-84AF4268F0E1}">
      <dgm:prSet/>
      <dgm:spPr/>
      <dgm:t>
        <a:bodyPr/>
        <a:lstStyle/>
        <a:p>
          <a:endParaRPr lang="en-US"/>
        </a:p>
      </dgm:t>
    </dgm:pt>
    <dgm:pt modelId="{EBF1B06C-1141-40E4-943C-135D294CC624}">
      <dgm:prSet custT="1"/>
      <dgm:spPr/>
      <dgm:t>
        <a:bodyPr/>
        <a:lstStyle/>
        <a:p>
          <a:r>
            <a:rPr lang="en-US" sz="1400"/>
            <a:t>Wholesale Distribution Service Agreement (DSA)</a:t>
          </a:r>
        </a:p>
      </dgm:t>
    </dgm:pt>
    <dgm:pt modelId="{4907CB15-D936-42DB-BA0A-A5D57EEAF30A}" type="parTrans" cxnId="{F28D304D-5CA1-4FEE-A356-6D96AA884ECF}">
      <dgm:prSet/>
      <dgm:spPr/>
      <dgm:t>
        <a:bodyPr/>
        <a:lstStyle/>
        <a:p>
          <a:endParaRPr lang="en-US"/>
        </a:p>
      </dgm:t>
    </dgm:pt>
    <dgm:pt modelId="{A6BC54FF-5C85-49F8-A096-12F6B3CEA02A}" type="sibTrans" cxnId="{F28D304D-5CA1-4FEE-A356-6D96AA884ECF}">
      <dgm:prSet/>
      <dgm:spPr/>
      <dgm:t>
        <a:bodyPr/>
        <a:lstStyle/>
        <a:p>
          <a:endParaRPr lang="en-US"/>
        </a:p>
      </dgm:t>
    </dgm:pt>
    <dgm:pt modelId="{9E461B99-D729-4C1C-8290-419309A73C60}">
      <dgm:prSet custT="1"/>
      <dgm:spPr/>
      <dgm:t>
        <a:bodyPr/>
        <a:lstStyle/>
        <a:p>
          <a:r>
            <a:rPr lang="en-US" sz="1400"/>
            <a:t>Allows Developers to transmit electrons through SCE’s distribution system</a:t>
          </a:r>
        </a:p>
      </dgm:t>
    </dgm:pt>
    <dgm:pt modelId="{06996F73-63AD-40DB-BDB9-2C2730E58B3D}" type="parTrans" cxnId="{3D2F1995-6E47-4429-9062-46C760C13F1F}">
      <dgm:prSet/>
      <dgm:spPr/>
      <dgm:t>
        <a:bodyPr/>
        <a:lstStyle/>
        <a:p>
          <a:endParaRPr lang="en-US"/>
        </a:p>
      </dgm:t>
    </dgm:pt>
    <dgm:pt modelId="{56528D76-D953-49F7-9147-C91BCCB8981F}" type="sibTrans" cxnId="{3D2F1995-6E47-4429-9062-46C760C13F1F}">
      <dgm:prSet/>
      <dgm:spPr/>
      <dgm:t>
        <a:bodyPr/>
        <a:lstStyle/>
        <a:p>
          <a:endParaRPr lang="en-US"/>
        </a:p>
      </dgm:t>
    </dgm:pt>
    <dgm:pt modelId="{2CB02B09-7922-4259-BEB0-A756FF19F7EE}">
      <dgm:prSet custT="1"/>
      <dgm:spPr/>
      <dgm:t>
        <a:bodyPr/>
        <a:lstStyle/>
        <a:p>
          <a:r>
            <a:rPr lang="en-US" sz="1400"/>
            <a:t>Power Procurement Agreement (PPA)</a:t>
          </a:r>
        </a:p>
      </dgm:t>
    </dgm:pt>
    <dgm:pt modelId="{AA705F38-B9C8-4667-83FA-27219423870E}" type="parTrans" cxnId="{5B5BCD36-5BE3-447A-AC16-FF464F8B095E}">
      <dgm:prSet/>
      <dgm:spPr/>
      <dgm:t>
        <a:bodyPr/>
        <a:lstStyle/>
        <a:p>
          <a:endParaRPr lang="en-US"/>
        </a:p>
      </dgm:t>
    </dgm:pt>
    <dgm:pt modelId="{A70537ED-6312-4A2F-9437-386CBFFDB5FC}" type="sibTrans" cxnId="{5B5BCD36-5BE3-447A-AC16-FF464F8B095E}">
      <dgm:prSet/>
      <dgm:spPr/>
      <dgm:t>
        <a:bodyPr/>
        <a:lstStyle/>
        <a:p>
          <a:endParaRPr lang="en-US"/>
        </a:p>
      </dgm:t>
    </dgm:pt>
    <dgm:pt modelId="{B8A51EAD-7046-451B-828B-42817354639F}">
      <dgm:prSet custT="1"/>
      <dgm:spPr/>
      <dgm:t>
        <a:bodyPr/>
        <a:lstStyle/>
        <a:p>
          <a:pPr>
            <a:buFont typeface="Arial" panose="020B0604020202020204" pitchFamily="34" charset="0"/>
            <a:buChar char="•"/>
          </a:pPr>
          <a:r>
            <a:rPr lang="en-US" sz="1400"/>
            <a:t>- Selling your power to a buyer (SCE, PG&amp;E, SDG&amp;E, etc.)</a:t>
          </a:r>
        </a:p>
        <a:p>
          <a:pPr>
            <a:buFont typeface="Arial" panose="020B0604020202020204" pitchFamily="34" charset="0"/>
            <a:buChar char="•"/>
          </a:pPr>
          <a:r>
            <a:rPr lang="en-US" sz="1400"/>
            <a:t>- Not included as part of this presentation</a:t>
          </a:r>
        </a:p>
      </dgm:t>
    </dgm:pt>
    <dgm:pt modelId="{64032C3D-C656-4484-846D-2F32B5D0CCDE}" type="parTrans" cxnId="{A74CB1DC-2251-42D9-AC25-A98C537629B5}">
      <dgm:prSet/>
      <dgm:spPr/>
      <dgm:t>
        <a:bodyPr/>
        <a:lstStyle/>
        <a:p>
          <a:endParaRPr lang="en-US"/>
        </a:p>
      </dgm:t>
    </dgm:pt>
    <dgm:pt modelId="{3E994D5C-71A6-495D-9ABE-4C043630AEC8}" type="sibTrans" cxnId="{A74CB1DC-2251-42D9-AC25-A98C537629B5}">
      <dgm:prSet/>
      <dgm:spPr/>
      <dgm:t>
        <a:bodyPr/>
        <a:lstStyle/>
        <a:p>
          <a:endParaRPr lang="en-US"/>
        </a:p>
      </dgm:t>
    </dgm:pt>
    <dgm:pt modelId="{394ADCD5-7657-4D6F-959B-5AB03A79C611}" type="pres">
      <dgm:prSet presAssocID="{2CEBCA34-1417-4C2F-AC0D-E62AFA290246}" presName="Name0" presStyleCnt="0">
        <dgm:presLayoutVars>
          <dgm:dir/>
          <dgm:animLvl val="lvl"/>
          <dgm:resizeHandles val="exact"/>
        </dgm:presLayoutVars>
      </dgm:prSet>
      <dgm:spPr/>
    </dgm:pt>
    <dgm:pt modelId="{05BD4094-F8FA-4530-9187-84C825B9B467}" type="pres">
      <dgm:prSet presAssocID="{0709DD74-00F1-4CDF-87C8-A47A08044B42}" presName="linNode" presStyleCnt="0"/>
      <dgm:spPr/>
    </dgm:pt>
    <dgm:pt modelId="{92C856C9-457C-4757-81BE-E3565E6D7FC0}" type="pres">
      <dgm:prSet presAssocID="{0709DD74-00F1-4CDF-87C8-A47A08044B42}" presName="parentText" presStyleLbl="solidFgAcc1" presStyleIdx="0" presStyleCnt="3" custLinFactNeighborX="-1548" custLinFactNeighborY="-43949">
        <dgm:presLayoutVars>
          <dgm:chMax val="1"/>
          <dgm:bulletEnabled/>
        </dgm:presLayoutVars>
      </dgm:prSet>
      <dgm:spPr/>
    </dgm:pt>
    <dgm:pt modelId="{07D61064-AFAB-414F-ACED-AF6757B5D87B}" type="pres">
      <dgm:prSet presAssocID="{0709DD74-00F1-4CDF-87C8-A47A08044B42}" presName="descendantText" presStyleLbl="alignNode1" presStyleIdx="0" presStyleCnt="3">
        <dgm:presLayoutVars>
          <dgm:bulletEnabled/>
        </dgm:presLayoutVars>
      </dgm:prSet>
      <dgm:spPr/>
    </dgm:pt>
    <dgm:pt modelId="{838F3B55-BE36-4B1E-9A9B-0DEF99B25DDB}" type="pres">
      <dgm:prSet presAssocID="{FA71C6C5-CD06-4DC4-959D-7F9FE88E1446}" presName="sp" presStyleCnt="0"/>
      <dgm:spPr/>
    </dgm:pt>
    <dgm:pt modelId="{591D1FD6-D0EA-4A8A-9DF1-A7632632AC89}" type="pres">
      <dgm:prSet presAssocID="{EBF1B06C-1141-40E4-943C-135D294CC624}" presName="linNode" presStyleCnt="0"/>
      <dgm:spPr/>
    </dgm:pt>
    <dgm:pt modelId="{5DADBD3A-1459-4B00-8BAE-00B609ECF81F}" type="pres">
      <dgm:prSet presAssocID="{EBF1B06C-1141-40E4-943C-135D294CC624}" presName="parentText" presStyleLbl="solidFgAcc1" presStyleIdx="1" presStyleCnt="3">
        <dgm:presLayoutVars>
          <dgm:chMax val="1"/>
          <dgm:bulletEnabled/>
        </dgm:presLayoutVars>
      </dgm:prSet>
      <dgm:spPr/>
    </dgm:pt>
    <dgm:pt modelId="{AD4F975A-6040-410D-96E5-7B604E33209D}" type="pres">
      <dgm:prSet presAssocID="{EBF1B06C-1141-40E4-943C-135D294CC624}" presName="descendantText" presStyleLbl="alignNode1" presStyleIdx="1" presStyleCnt="3">
        <dgm:presLayoutVars>
          <dgm:bulletEnabled/>
        </dgm:presLayoutVars>
      </dgm:prSet>
      <dgm:spPr/>
    </dgm:pt>
    <dgm:pt modelId="{A3927C03-7233-4D48-9A6D-50671D0E7127}" type="pres">
      <dgm:prSet presAssocID="{A6BC54FF-5C85-49F8-A096-12F6B3CEA02A}" presName="sp" presStyleCnt="0"/>
      <dgm:spPr/>
    </dgm:pt>
    <dgm:pt modelId="{DF9C5CC1-6828-4069-9804-501CAF764D9C}" type="pres">
      <dgm:prSet presAssocID="{2CB02B09-7922-4259-BEB0-A756FF19F7EE}" presName="linNode" presStyleCnt="0"/>
      <dgm:spPr/>
    </dgm:pt>
    <dgm:pt modelId="{C11CFB60-6E93-4264-930A-45B4327A0BAA}" type="pres">
      <dgm:prSet presAssocID="{2CB02B09-7922-4259-BEB0-A756FF19F7EE}" presName="parentText" presStyleLbl="solidFgAcc1" presStyleIdx="2" presStyleCnt="3">
        <dgm:presLayoutVars>
          <dgm:chMax val="1"/>
          <dgm:bulletEnabled/>
        </dgm:presLayoutVars>
      </dgm:prSet>
      <dgm:spPr/>
    </dgm:pt>
    <dgm:pt modelId="{984A2AEF-8611-4AFF-9111-273ED1488BAD}" type="pres">
      <dgm:prSet presAssocID="{2CB02B09-7922-4259-BEB0-A756FF19F7EE}" presName="descendantText" presStyleLbl="alignNode1" presStyleIdx="2" presStyleCnt="3">
        <dgm:presLayoutVars>
          <dgm:bulletEnabled/>
        </dgm:presLayoutVars>
      </dgm:prSet>
      <dgm:spPr/>
    </dgm:pt>
  </dgm:ptLst>
  <dgm:cxnLst>
    <dgm:cxn modelId="{694CCD20-DB0A-4777-9321-9C0CE304FE92}" type="presOf" srcId="{B8A51EAD-7046-451B-828B-42817354639F}" destId="{984A2AEF-8611-4AFF-9111-273ED1488BAD}" srcOrd="0" destOrd="0" presId="urn:microsoft.com/office/officeart/2016/7/layout/VerticalHollowActionList"/>
    <dgm:cxn modelId="{C43C0A36-3D4F-4662-B826-84AF4268F0E1}" srcId="{0709DD74-00F1-4CDF-87C8-A47A08044B42}" destId="{6F910234-38F2-43AE-8FAF-97CBCCA8571A}" srcOrd="0" destOrd="0" parTransId="{62CF96F8-1EED-43F7-B22D-0DB35546AD85}" sibTransId="{9113A187-9AC3-449B-9BCE-529E8A96130B}"/>
    <dgm:cxn modelId="{5B5BCD36-5BE3-447A-AC16-FF464F8B095E}" srcId="{2CEBCA34-1417-4C2F-AC0D-E62AFA290246}" destId="{2CB02B09-7922-4259-BEB0-A756FF19F7EE}" srcOrd="2" destOrd="0" parTransId="{AA705F38-B9C8-4667-83FA-27219423870E}" sibTransId="{A70537ED-6312-4A2F-9437-386CBFFDB5FC}"/>
    <dgm:cxn modelId="{F28D304D-5CA1-4FEE-A356-6D96AA884ECF}" srcId="{2CEBCA34-1417-4C2F-AC0D-E62AFA290246}" destId="{EBF1B06C-1141-40E4-943C-135D294CC624}" srcOrd="1" destOrd="0" parTransId="{4907CB15-D936-42DB-BA0A-A5D57EEAF30A}" sibTransId="{A6BC54FF-5C85-49F8-A096-12F6B3CEA02A}"/>
    <dgm:cxn modelId="{B73D6A6E-861C-43B4-A08C-0147124C10A9}" type="presOf" srcId="{2CB02B09-7922-4259-BEB0-A756FF19F7EE}" destId="{C11CFB60-6E93-4264-930A-45B4327A0BAA}" srcOrd="0" destOrd="0" presId="urn:microsoft.com/office/officeart/2016/7/layout/VerticalHollowActionList"/>
    <dgm:cxn modelId="{06BE5E6F-19BB-491F-B4C7-104E18972F8B}" type="presOf" srcId="{2CEBCA34-1417-4C2F-AC0D-E62AFA290246}" destId="{394ADCD5-7657-4D6F-959B-5AB03A79C611}" srcOrd="0" destOrd="0" presId="urn:microsoft.com/office/officeart/2016/7/layout/VerticalHollowActionList"/>
    <dgm:cxn modelId="{3D2F1995-6E47-4429-9062-46C760C13F1F}" srcId="{EBF1B06C-1141-40E4-943C-135D294CC624}" destId="{9E461B99-D729-4C1C-8290-419309A73C60}" srcOrd="0" destOrd="0" parTransId="{06996F73-63AD-40DB-BDB9-2C2730E58B3D}" sibTransId="{56528D76-D953-49F7-9147-C91BCCB8981F}"/>
    <dgm:cxn modelId="{D24247D1-06D7-4799-A2D3-D86D27147987}" type="presOf" srcId="{9E461B99-D729-4C1C-8290-419309A73C60}" destId="{AD4F975A-6040-410D-96E5-7B604E33209D}" srcOrd="0" destOrd="0" presId="urn:microsoft.com/office/officeart/2016/7/layout/VerticalHollowActionList"/>
    <dgm:cxn modelId="{5381AAD6-66A0-4122-9745-DF72C6AB8AA4}" type="presOf" srcId="{EBF1B06C-1141-40E4-943C-135D294CC624}" destId="{5DADBD3A-1459-4B00-8BAE-00B609ECF81F}" srcOrd="0" destOrd="0" presId="urn:microsoft.com/office/officeart/2016/7/layout/VerticalHollowActionList"/>
    <dgm:cxn modelId="{A74CB1DC-2251-42D9-AC25-A98C537629B5}" srcId="{2CB02B09-7922-4259-BEB0-A756FF19F7EE}" destId="{B8A51EAD-7046-451B-828B-42817354639F}" srcOrd="0" destOrd="0" parTransId="{64032C3D-C656-4484-846D-2F32B5D0CCDE}" sibTransId="{3E994D5C-71A6-495D-9ABE-4C043630AEC8}"/>
    <dgm:cxn modelId="{9AAE4DF2-E07B-490C-8215-FD415E7719FB}" type="presOf" srcId="{6F910234-38F2-43AE-8FAF-97CBCCA8571A}" destId="{07D61064-AFAB-414F-ACED-AF6757B5D87B}" srcOrd="0" destOrd="0" presId="urn:microsoft.com/office/officeart/2016/7/layout/VerticalHollowActionList"/>
    <dgm:cxn modelId="{27052FF3-BD71-4681-87A9-E7E227E29821}" srcId="{2CEBCA34-1417-4C2F-AC0D-E62AFA290246}" destId="{0709DD74-00F1-4CDF-87C8-A47A08044B42}" srcOrd="0" destOrd="0" parTransId="{79F9B51E-C115-493B-B481-B1FB181DFF97}" sibTransId="{FA71C6C5-CD06-4DC4-959D-7F9FE88E1446}"/>
    <dgm:cxn modelId="{0ED454F6-C96C-411F-AF0C-5E863BF9C11E}" type="presOf" srcId="{0709DD74-00F1-4CDF-87C8-A47A08044B42}" destId="{92C856C9-457C-4757-81BE-E3565E6D7FC0}" srcOrd="0" destOrd="0" presId="urn:microsoft.com/office/officeart/2016/7/layout/VerticalHollowActionList"/>
    <dgm:cxn modelId="{418BF604-3711-4927-8ACF-DAC885BC14BD}" type="presParOf" srcId="{394ADCD5-7657-4D6F-959B-5AB03A79C611}" destId="{05BD4094-F8FA-4530-9187-84C825B9B467}" srcOrd="0" destOrd="0" presId="urn:microsoft.com/office/officeart/2016/7/layout/VerticalHollowActionList"/>
    <dgm:cxn modelId="{2F1DA04F-C2A6-437A-B202-1A9DBFB5D8F4}" type="presParOf" srcId="{05BD4094-F8FA-4530-9187-84C825B9B467}" destId="{92C856C9-457C-4757-81BE-E3565E6D7FC0}" srcOrd="0" destOrd="0" presId="urn:microsoft.com/office/officeart/2016/7/layout/VerticalHollowActionList"/>
    <dgm:cxn modelId="{7CF0142D-3B8A-4376-A6C7-97A197DBC8C8}" type="presParOf" srcId="{05BD4094-F8FA-4530-9187-84C825B9B467}" destId="{07D61064-AFAB-414F-ACED-AF6757B5D87B}" srcOrd="1" destOrd="0" presId="urn:microsoft.com/office/officeart/2016/7/layout/VerticalHollowActionList"/>
    <dgm:cxn modelId="{A21CC920-684E-4C6C-A6E3-6207D1AA3887}" type="presParOf" srcId="{394ADCD5-7657-4D6F-959B-5AB03A79C611}" destId="{838F3B55-BE36-4B1E-9A9B-0DEF99B25DDB}" srcOrd="1" destOrd="0" presId="urn:microsoft.com/office/officeart/2016/7/layout/VerticalHollowActionList"/>
    <dgm:cxn modelId="{7DC0AC72-5BBC-4F69-BAB8-724848C4BAA6}" type="presParOf" srcId="{394ADCD5-7657-4D6F-959B-5AB03A79C611}" destId="{591D1FD6-D0EA-4A8A-9DF1-A7632632AC89}" srcOrd="2" destOrd="0" presId="urn:microsoft.com/office/officeart/2016/7/layout/VerticalHollowActionList"/>
    <dgm:cxn modelId="{4D76164F-4C3E-48FC-A4E4-4CF842691B53}" type="presParOf" srcId="{591D1FD6-D0EA-4A8A-9DF1-A7632632AC89}" destId="{5DADBD3A-1459-4B00-8BAE-00B609ECF81F}" srcOrd="0" destOrd="0" presId="urn:microsoft.com/office/officeart/2016/7/layout/VerticalHollowActionList"/>
    <dgm:cxn modelId="{D2D3C5A5-48FA-4EC2-A88A-61C5A71EE8B3}" type="presParOf" srcId="{591D1FD6-D0EA-4A8A-9DF1-A7632632AC89}" destId="{AD4F975A-6040-410D-96E5-7B604E33209D}" srcOrd="1" destOrd="0" presId="urn:microsoft.com/office/officeart/2016/7/layout/VerticalHollowActionList"/>
    <dgm:cxn modelId="{FDBFF924-9C86-46B7-98CD-D66057EB5BDD}" type="presParOf" srcId="{394ADCD5-7657-4D6F-959B-5AB03A79C611}" destId="{A3927C03-7233-4D48-9A6D-50671D0E7127}" srcOrd="3" destOrd="0" presId="urn:microsoft.com/office/officeart/2016/7/layout/VerticalHollowActionList"/>
    <dgm:cxn modelId="{0D6346E6-CDB8-42F2-B1E7-CEF034762875}" type="presParOf" srcId="{394ADCD5-7657-4D6F-959B-5AB03A79C611}" destId="{DF9C5CC1-6828-4069-9804-501CAF764D9C}" srcOrd="4" destOrd="0" presId="urn:microsoft.com/office/officeart/2016/7/layout/VerticalHollowActionList"/>
    <dgm:cxn modelId="{58D8329D-B798-468D-A966-AC6CD50A5D31}" type="presParOf" srcId="{DF9C5CC1-6828-4069-9804-501CAF764D9C}" destId="{C11CFB60-6E93-4264-930A-45B4327A0BAA}" srcOrd="0" destOrd="0" presId="urn:microsoft.com/office/officeart/2016/7/layout/VerticalHollowActionList"/>
    <dgm:cxn modelId="{A65AB48F-263D-4874-9E8E-DB3CEC0E824B}" type="presParOf" srcId="{DF9C5CC1-6828-4069-9804-501CAF764D9C}" destId="{984A2AEF-8611-4AFF-9111-273ED1488BAD}" srcOrd="1" destOrd="0" presId="urn:microsoft.com/office/officeart/2016/7/layout/VerticalHollow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D61064-AFAB-414F-ACED-AF6757B5D87B}">
      <dsp:nvSpPr>
        <dsp:cNvPr id="0" name=""/>
        <dsp:cNvSpPr/>
      </dsp:nvSpPr>
      <dsp:spPr>
        <a:xfrm>
          <a:off x="1577340" y="1359"/>
          <a:ext cx="6309360" cy="139378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22419" tIns="354022" rIns="122419" bIns="354022" numCol="1" spcCol="1270" anchor="ctr" anchorCtr="0">
          <a:noAutofit/>
        </a:bodyPr>
        <a:lstStyle/>
        <a:p>
          <a:pPr marL="0" lvl="0" indent="0" algn="l" defTabSz="622300">
            <a:lnSpc>
              <a:spcPct val="90000"/>
            </a:lnSpc>
            <a:spcBef>
              <a:spcPct val="0"/>
            </a:spcBef>
            <a:spcAft>
              <a:spcPct val="35000"/>
            </a:spcAft>
            <a:buNone/>
          </a:pPr>
          <a:r>
            <a:rPr lang="en-US" sz="1400" kern="1200"/>
            <a:t>Allows Developers to interconnect their project to SCE’s distribution system</a:t>
          </a:r>
        </a:p>
      </dsp:txBody>
      <dsp:txXfrm>
        <a:off x="1577340" y="1359"/>
        <a:ext cx="6309360" cy="1393787"/>
      </dsp:txXfrm>
    </dsp:sp>
    <dsp:sp modelId="{92C856C9-457C-4757-81BE-E3565E6D7FC0}">
      <dsp:nvSpPr>
        <dsp:cNvPr id="0" name=""/>
        <dsp:cNvSpPr/>
      </dsp:nvSpPr>
      <dsp:spPr>
        <a:xfrm>
          <a:off x="0" y="0"/>
          <a:ext cx="1577340" cy="1393787"/>
        </a:xfrm>
        <a:prstGeom prst="rect">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3468" tIns="137675" rIns="83468" bIns="137675" numCol="1" spcCol="1270" anchor="ctr" anchorCtr="0">
          <a:noAutofit/>
        </a:bodyPr>
        <a:lstStyle/>
        <a:p>
          <a:pPr marL="0" lvl="0" indent="0" algn="ctr" defTabSz="622300">
            <a:lnSpc>
              <a:spcPct val="90000"/>
            </a:lnSpc>
            <a:spcBef>
              <a:spcPct val="0"/>
            </a:spcBef>
            <a:spcAft>
              <a:spcPct val="35000"/>
            </a:spcAft>
            <a:buNone/>
          </a:pPr>
          <a:r>
            <a:rPr lang="en-US" sz="1400" kern="1200"/>
            <a:t>Wholesale Distribution Access Tariff (WDAT) Interconnection Agreement (IA)</a:t>
          </a:r>
        </a:p>
      </dsp:txBody>
      <dsp:txXfrm>
        <a:off x="0" y="0"/>
        <a:ext cx="1577340" cy="1393787"/>
      </dsp:txXfrm>
    </dsp:sp>
    <dsp:sp modelId="{AD4F975A-6040-410D-96E5-7B604E33209D}">
      <dsp:nvSpPr>
        <dsp:cNvPr id="0" name=""/>
        <dsp:cNvSpPr/>
      </dsp:nvSpPr>
      <dsp:spPr>
        <a:xfrm>
          <a:off x="1577340" y="1478775"/>
          <a:ext cx="6309360" cy="139378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22419" tIns="354022" rIns="122419" bIns="354022" numCol="1" spcCol="1270" anchor="ctr" anchorCtr="0">
          <a:noAutofit/>
        </a:bodyPr>
        <a:lstStyle/>
        <a:p>
          <a:pPr marL="0" lvl="0" indent="0" algn="l" defTabSz="622300">
            <a:lnSpc>
              <a:spcPct val="90000"/>
            </a:lnSpc>
            <a:spcBef>
              <a:spcPct val="0"/>
            </a:spcBef>
            <a:spcAft>
              <a:spcPct val="35000"/>
            </a:spcAft>
            <a:buNone/>
          </a:pPr>
          <a:r>
            <a:rPr lang="en-US" sz="1400" kern="1200"/>
            <a:t>Allows Developers to transmit electrons through SCE’s distribution system</a:t>
          </a:r>
        </a:p>
      </dsp:txBody>
      <dsp:txXfrm>
        <a:off x="1577340" y="1478775"/>
        <a:ext cx="6309360" cy="1393787"/>
      </dsp:txXfrm>
    </dsp:sp>
    <dsp:sp modelId="{5DADBD3A-1459-4B00-8BAE-00B609ECF81F}">
      <dsp:nvSpPr>
        <dsp:cNvPr id="0" name=""/>
        <dsp:cNvSpPr/>
      </dsp:nvSpPr>
      <dsp:spPr>
        <a:xfrm>
          <a:off x="0" y="1478775"/>
          <a:ext cx="1577340" cy="1393787"/>
        </a:xfrm>
        <a:prstGeom prst="rect">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3468" tIns="137675" rIns="83468" bIns="137675" numCol="1" spcCol="1270" anchor="ctr" anchorCtr="0">
          <a:noAutofit/>
        </a:bodyPr>
        <a:lstStyle/>
        <a:p>
          <a:pPr marL="0" lvl="0" indent="0" algn="ctr" defTabSz="622300">
            <a:lnSpc>
              <a:spcPct val="90000"/>
            </a:lnSpc>
            <a:spcBef>
              <a:spcPct val="0"/>
            </a:spcBef>
            <a:spcAft>
              <a:spcPct val="35000"/>
            </a:spcAft>
            <a:buNone/>
          </a:pPr>
          <a:r>
            <a:rPr lang="en-US" sz="1400" kern="1200"/>
            <a:t>Wholesale Distribution Service Agreement (DSA)</a:t>
          </a:r>
        </a:p>
      </dsp:txBody>
      <dsp:txXfrm>
        <a:off x="0" y="1478775"/>
        <a:ext cx="1577340" cy="1393787"/>
      </dsp:txXfrm>
    </dsp:sp>
    <dsp:sp modelId="{984A2AEF-8611-4AFF-9111-273ED1488BAD}">
      <dsp:nvSpPr>
        <dsp:cNvPr id="0" name=""/>
        <dsp:cNvSpPr/>
      </dsp:nvSpPr>
      <dsp:spPr>
        <a:xfrm>
          <a:off x="1577340" y="2956190"/>
          <a:ext cx="6309360" cy="139378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122419" tIns="354022" rIns="122419" bIns="354022" numCol="1" spcCol="1270" anchor="ctr" anchorCtr="0">
          <a:noAutofit/>
        </a:bodyPr>
        <a:lstStyle/>
        <a:p>
          <a:pPr marL="0" lvl="0" indent="0" algn="l" defTabSz="622300">
            <a:lnSpc>
              <a:spcPct val="90000"/>
            </a:lnSpc>
            <a:spcBef>
              <a:spcPct val="0"/>
            </a:spcBef>
            <a:spcAft>
              <a:spcPct val="35000"/>
            </a:spcAft>
            <a:buFont typeface="Arial" panose="020B0604020202020204" pitchFamily="34" charset="0"/>
            <a:buNone/>
          </a:pPr>
          <a:r>
            <a:rPr lang="en-US" sz="1400" kern="1200"/>
            <a:t>- Selling your power to a buyer (SCE, PG&amp;E, SDG&amp;E, etc.)</a:t>
          </a:r>
        </a:p>
        <a:p>
          <a:pPr marL="0" lvl="0" indent="0" algn="l" defTabSz="622300">
            <a:lnSpc>
              <a:spcPct val="90000"/>
            </a:lnSpc>
            <a:spcBef>
              <a:spcPct val="0"/>
            </a:spcBef>
            <a:spcAft>
              <a:spcPct val="35000"/>
            </a:spcAft>
            <a:buFont typeface="Arial" panose="020B0604020202020204" pitchFamily="34" charset="0"/>
            <a:buNone/>
          </a:pPr>
          <a:r>
            <a:rPr lang="en-US" sz="1400" kern="1200"/>
            <a:t>- Not included as part of this presentation</a:t>
          </a:r>
        </a:p>
      </dsp:txBody>
      <dsp:txXfrm>
        <a:off x="1577340" y="2956190"/>
        <a:ext cx="6309360" cy="1393787"/>
      </dsp:txXfrm>
    </dsp:sp>
    <dsp:sp modelId="{C11CFB60-6E93-4264-930A-45B4327A0BAA}">
      <dsp:nvSpPr>
        <dsp:cNvPr id="0" name=""/>
        <dsp:cNvSpPr/>
      </dsp:nvSpPr>
      <dsp:spPr>
        <a:xfrm>
          <a:off x="0" y="2956190"/>
          <a:ext cx="1577340" cy="1393787"/>
        </a:xfrm>
        <a:prstGeom prst="rect">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3468" tIns="137675" rIns="83468" bIns="137675" numCol="1" spcCol="1270" anchor="ctr" anchorCtr="0">
          <a:noAutofit/>
        </a:bodyPr>
        <a:lstStyle/>
        <a:p>
          <a:pPr marL="0" lvl="0" indent="0" algn="ctr" defTabSz="622300">
            <a:lnSpc>
              <a:spcPct val="90000"/>
            </a:lnSpc>
            <a:spcBef>
              <a:spcPct val="0"/>
            </a:spcBef>
            <a:spcAft>
              <a:spcPct val="35000"/>
            </a:spcAft>
            <a:buNone/>
          </a:pPr>
          <a:r>
            <a:rPr lang="en-US" sz="1400" kern="1200"/>
            <a:t>Power Procurement Agreement (PPA)</a:t>
          </a:r>
        </a:p>
      </dsp:txBody>
      <dsp:txXfrm>
        <a:off x="0" y="2956190"/>
        <a:ext cx="1577340" cy="1393787"/>
      </dsp:txXfrm>
    </dsp:sp>
  </dsp:spTree>
</dsp:drawing>
</file>

<file path=ppt/diagrams/layout1.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E5254C-CF43-45A2-8CCE-3439AE07A935}"/>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sz="3400">
              <a:latin typeface="Rockwell" panose="02060603020205020403" pitchFamily="18" charset="0"/>
            </a:endParaRPr>
          </a:p>
        </p:txBody>
      </p:sp>
    </p:spTree>
    <p:extLst>
      <p:ext uri="{BB962C8B-B14F-4D97-AF65-F5344CB8AC3E}">
        <p14:creationId xmlns:p14="http://schemas.microsoft.com/office/powerpoint/2010/main" val="103779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B408D4BD-C6A2-4F1A-AF9A-E0AFCEB0D35A}" type="datetimeFigureOut">
              <a:rPr lang="en-US" smtClean="0"/>
              <a:t>9/9/2026</a:t>
            </a:fld>
            <a:endParaRPr lang="en-US"/>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03B5450A-7D95-47DF-B2CC-F9ED1ED296F4}" type="slidenum">
              <a:rPr lang="en-US" smtClean="0"/>
              <a:t>‹#›</a:t>
            </a:fld>
            <a:endParaRPr lang="en-US"/>
          </a:p>
        </p:txBody>
      </p:sp>
    </p:spTree>
    <p:extLst>
      <p:ext uri="{BB962C8B-B14F-4D97-AF65-F5344CB8AC3E}">
        <p14:creationId xmlns:p14="http://schemas.microsoft.com/office/powerpoint/2010/main" val="1586608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0C8EF3-0A66-43AA-9F5A-CD3BB4A2275F}" type="slidenum">
              <a:rPr lang="en-US" smtClean="0"/>
              <a:t>1</a:t>
            </a:fld>
            <a:endParaRPr lang="en-US"/>
          </a:p>
        </p:txBody>
      </p:sp>
    </p:spTree>
    <p:extLst>
      <p:ext uri="{BB962C8B-B14F-4D97-AF65-F5344CB8AC3E}">
        <p14:creationId xmlns:p14="http://schemas.microsoft.com/office/powerpoint/2010/main" val="17530719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3538" y="1260475"/>
            <a:ext cx="4535487" cy="34020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3190710-8B84-4AB5-B2BA-D25E74FF2A50}" type="slidenum">
              <a:rPr lang="en-US" smtClean="0"/>
              <a:pPr>
                <a:defRPr/>
              </a:pPr>
              <a:t>2</a:t>
            </a:fld>
            <a:endParaRPr lang="en-US"/>
          </a:p>
        </p:txBody>
      </p:sp>
    </p:spTree>
    <p:extLst>
      <p:ext uri="{BB962C8B-B14F-4D97-AF65-F5344CB8AC3E}">
        <p14:creationId xmlns:p14="http://schemas.microsoft.com/office/powerpoint/2010/main" val="3554286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0338" y="769938"/>
            <a:ext cx="5132387" cy="38496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8F9491-A7FC-498D-B5DD-A23B5E9BEFF2}" type="slidenum">
              <a:rPr lang="en-US" smtClean="0"/>
              <a:t>6</a:t>
            </a:fld>
            <a:endParaRPr lang="en-US"/>
          </a:p>
        </p:txBody>
      </p:sp>
    </p:spTree>
    <p:extLst>
      <p:ext uri="{BB962C8B-B14F-4D97-AF65-F5344CB8AC3E}">
        <p14:creationId xmlns:p14="http://schemas.microsoft.com/office/powerpoint/2010/main" val="2583189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0338" y="769938"/>
            <a:ext cx="5132387" cy="38496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8F9491-A7FC-498D-B5DD-A23B5E9BEFF2}" type="slidenum">
              <a:rPr lang="en-US" smtClean="0"/>
              <a:t>7</a:t>
            </a:fld>
            <a:endParaRPr lang="en-US"/>
          </a:p>
        </p:txBody>
      </p:sp>
    </p:spTree>
    <p:extLst>
      <p:ext uri="{BB962C8B-B14F-4D97-AF65-F5344CB8AC3E}">
        <p14:creationId xmlns:p14="http://schemas.microsoft.com/office/powerpoint/2010/main" val="3520932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0338" y="769938"/>
            <a:ext cx="5132387" cy="38496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8F9491-A7FC-498D-B5DD-A23B5E9BEFF2}" type="slidenum">
              <a:rPr lang="en-US" smtClean="0"/>
              <a:t>8</a:t>
            </a:fld>
            <a:endParaRPr lang="en-US"/>
          </a:p>
        </p:txBody>
      </p:sp>
    </p:spTree>
    <p:extLst>
      <p:ext uri="{BB962C8B-B14F-4D97-AF65-F5344CB8AC3E}">
        <p14:creationId xmlns:p14="http://schemas.microsoft.com/office/powerpoint/2010/main" val="2857046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3538" y="1260475"/>
            <a:ext cx="4535487" cy="34020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3190710-8B84-4AB5-B2BA-D25E74FF2A50}" type="slidenum">
              <a:rPr lang="en-US" smtClean="0"/>
              <a:pPr>
                <a:defRPr/>
              </a:pPr>
              <a:t>9</a:t>
            </a:fld>
            <a:endParaRPr lang="en-US"/>
          </a:p>
        </p:txBody>
      </p:sp>
    </p:spTree>
    <p:extLst>
      <p:ext uri="{BB962C8B-B14F-4D97-AF65-F5344CB8AC3E}">
        <p14:creationId xmlns:p14="http://schemas.microsoft.com/office/powerpoint/2010/main" val="1031279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0C8EF3-0A66-43AA-9F5A-CD3BB4A2275F}" type="slidenum">
              <a:rPr lang="en-US" smtClean="0"/>
              <a:t>10</a:t>
            </a:fld>
            <a:endParaRPr lang="en-US"/>
          </a:p>
        </p:txBody>
      </p:sp>
    </p:spTree>
    <p:extLst>
      <p:ext uri="{BB962C8B-B14F-4D97-AF65-F5344CB8AC3E}">
        <p14:creationId xmlns:p14="http://schemas.microsoft.com/office/powerpoint/2010/main" val="4012652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0C8EF3-0A66-43AA-9F5A-CD3BB4A2275F}" type="slidenum">
              <a:rPr lang="en-US" smtClean="0"/>
              <a:t>11</a:t>
            </a:fld>
            <a:endParaRPr lang="en-US"/>
          </a:p>
        </p:txBody>
      </p:sp>
    </p:spTree>
    <p:extLst>
      <p:ext uri="{BB962C8B-B14F-4D97-AF65-F5344CB8AC3E}">
        <p14:creationId xmlns:p14="http://schemas.microsoft.com/office/powerpoint/2010/main" val="4183321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0338" y="769938"/>
            <a:ext cx="5132387" cy="3849687"/>
          </a:xfrm>
        </p:spPr>
      </p:sp>
      <p:sp>
        <p:nvSpPr>
          <p:cNvPr id="3" name="Notes Placeholder 2"/>
          <p:cNvSpPr>
            <a:spLocks noGrp="1"/>
          </p:cNvSpPr>
          <p:nvPr>
            <p:ph type="body" idx="1"/>
          </p:nvPr>
        </p:nvSpPr>
        <p:spPr/>
        <p:txBody>
          <a:bodyPr/>
          <a:lstStyle/>
          <a:p>
            <a:pPr defTabSz="1020767">
              <a:defRPr/>
            </a:pPr>
            <a:endParaRPr lang="en-US" baseline="0"/>
          </a:p>
        </p:txBody>
      </p:sp>
      <p:sp>
        <p:nvSpPr>
          <p:cNvPr id="4" name="Slide Number Placeholder 3"/>
          <p:cNvSpPr>
            <a:spLocks noGrp="1"/>
          </p:cNvSpPr>
          <p:nvPr>
            <p:ph type="sldNum" sz="quarter" idx="10"/>
          </p:nvPr>
        </p:nvSpPr>
        <p:spPr/>
        <p:txBody>
          <a:bodyPr/>
          <a:lstStyle/>
          <a:p>
            <a:fld id="{3F8F9491-A7FC-498D-B5DD-A23B5E9BEFF2}" type="slidenum">
              <a:rPr lang="en-US" smtClean="0"/>
              <a:t>12</a:t>
            </a:fld>
            <a:endParaRPr lang="en-US"/>
          </a:p>
        </p:txBody>
      </p:sp>
    </p:spTree>
    <p:extLst>
      <p:ext uri="{BB962C8B-B14F-4D97-AF65-F5344CB8AC3E}">
        <p14:creationId xmlns:p14="http://schemas.microsoft.com/office/powerpoint/2010/main" val="38833370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3538" y="1260475"/>
            <a:ext cx="4535487" cy="34020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3190710-8B84-4AB5-B2BA-D25E74FF2A50}" type="slidenum">
              <a:rPr lang="en-US" smtClean="0"/>
              <a:pPr>
                <a:defRPr/>
              </a:pPr>
              <a:t>13</a:t>
            </a:fld>
            <a:endParaRPr lang="en-US"/>
          </a:p>
        </p:txBody>
      </p:sp>
    </p:spTree>
    <p:extLst>
      <p:ext uri="{BB962C8B-B14F-4D97-AF65-F5344CB8AC3E}">
        <p14:creationId xmlns:p14="http://schemas.microsoft.com/office/powerpoint/2010/main" val="1654455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3538" y="1260475"/>
            <a:ext cx="4535487" cy="3402013"/>
          </a:xfrm>
        </p:spPr>
      </p:sp>
      <p:sp>
        <p:nvSpPr>
          <p:cNvPr id="3" name="Notes Placeholder 2"/>
          <p:cNvSpPr>
            <a:spLocks noGrp="1"/>
          </p:cNvSpPr>
          <p:nvPr>
            <p:ph type="body" idx="1"/>
          </p:nvPr>
        </p:nvSpPr>
        <p:spPr/>
        <p:txBody>
          <a:bodyPr/>
          <a:lstStyle/>
          <a:p>
            <a:pPr defTabSz="1001120">
              <a:defRPr/>
            </a:pPr>
            <a:endParaRPr lang="en-US"/>
          </a:p>
        </p:txBody>
      </p:sp>
      <p:sp>
        <p:nvSpPr>
          <p:cNvPr id="4" name="Slide Number Placeholder 3"/>
          <p:cNvSpPr>
            <a:spLocks noGrp="1"/>
          </p:cNvSpPr>
          <p:nvPr>
            <p:ph type="sldNum" sz="quarter" idx="10"/>
          </p:nvPr>
        </p:nvSpPr>
        <p:spPr/>
        <p:txBody>
          <a:bodyPr/>
          <a:lstStyle/>
          <a:p>
            <a:pPr>
              <a:defRPr/>
            </a:pPr>
            <a:fld id="{B3190710-8B84-4AB5-B2BA-D25E74FF2A50}" type="slidenum">
              <a:rPr lang="en-US" smtClean="0"/>
              <a:pPr>
                <a:defRPr/>
              </a:pPr>
              <a:t>14</a:t>
            </a:fld>
            <a:endParaRPr lang="en-US"/>
          </a:p>
        </p:txBody>
      </p:sp>
    </p:spTree>
    <p:extLst>
      <p:ext uri="{BB962C8B-B14F-4D97-AF65-F5344CB8AC3E}">
        <p14:creationId xmlns:p14="http://schemas.microsoft.com/office/powerpoint/2010/main" val="21540641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3538" y="1260475"/>
            <a:ext cx="4535487" cy="3402013"/>
          </a:xfrm>
        </p:spPr>
      </p:sp>
      <p:sp>
        <p:nvSpPr>
          <p:cNvPr id="3" name="Notes Placeholder 2"/>
          <p:cNvSpPr>
            <a:spLocks noGrp="1"/>
          </p:cNvSpPr>
          <p:nvPr>
            <p:ph type="body" idx="1"/>
          </p:nvPr>
        </p:nvSpPr>
        <p:spPr/>
        <p:txBody>
          <a:bodyPr/>
          <a:lstStyle/>
          <a:p>
            <a:endParaRPr lang="en-US"/>
          </a:p>
          <a:p>
            <a:endParaRPr lang="en-US" baseline="0"/>
          </a:p>
          <a:p>
            <a:endParaRPr lang="en-US"/>
          </a:p>
        </p:txBody>
      </p:sp>
      <p:sp>
        <p:nvSpPr>
          <p:cNvPr id="4" name="Slide Number Placeholder 3"/>
          <p:cNvSpPr>
            <a:spLocks noGrp="1"/>
          </p:cNvSpPr>
          <p:nvPr>
            <p:ph type="sldNum" sz="quarter" idx="10"/>
          </p:nvPr>
        </p:nvSpPr>
        <p:spPr/>
        <p:txBody>
          <a:bodyPr/>
          <a:lstStyle/>
          <a:p>
            <a:pPr>
              <a:defRPr/>
            </a:pPr>
            <a:fld id="{B3190710-8B84-4AB5-B2BA-D25E74FF2A50}" type="slidenum">
              <a:rPr lang="en-US" smtClean="0"/>
              <a:pPr>
                <a:defRPr/>
              </a:pPr>
              <a:t>15</a:t>
            </a:fld>
            <a:endParaRPr lang="en-US"/>
          </a:p>
        </p:txBody>
      </p:sp>
    </p:spTree>
    <p:extLst>
      <p:ext uri="{BB962C8B-B14F-4D97-AF65-F5344CB8AC3E}">
        <p14:creationId xmlns:p14="http://schemas.microsoft.com/office/powerpoint/2010/main" val="40001445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0338" y="769938"/>
            <a:ext cx="5132387" cy="3849687"/>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fld id="{3F8F9491-A7FC-498D-B5DD-A23B5E9BEFF2}" type="slidenum">
              <a:rPr lang="en-US" smtClean="0"/>
              <a:t>16</a:t>
            </a:fld>
            <a:endParaRPr lang="en-US"/>
          </a:p>
        </p:txBody>
      </p:sp>
    </p:spTree>
    <p:extLst>
      <p:ext uri="{BB962C8B-B14F-4D97-AF65-F5344CB8AC3E}">
        <p14:creationId xmlns:p14="http://schemas.microsoft.com/office/powerpoint/2010/main" val="25364144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0338" y="769938"/>
            <a:ext cx="5132387" cy="3849687"/>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fld id="{3F8F9491-A7FC-498D-B5DD-A23B5E9BEFF2}" type="slidenum">
              <a:rPr lang="en-US" smtClean="0"/>
              <a:t>17</a:t>
            </a:fld>
            <a:endParaRPr lang="en-US"/>
          </a:p>
        </p:txBody>
      </p:sp>
    </p:spTree>
    <p:extLst>
      <p:ext uri="{BB962C8B-B14F-4D97-AF65-F5344CB8AC3E}">
        <p14:creationId xmlns:p14="http://schemas.microsoft.com/office/powerpoint/2010/main" val="12288676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0338" y="769938"/>
            <a:ext cx="5132387" cy="38496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8F9491-A7FC-498D-B5DD-A23B5E9BEFF2}" type="slidenum">
              <a:rPr lang="en-US" smtClean="0"/>
              <a:t>18</a:t>
            </a:fld>
            <a:endParaRPr lang="en-US"/>
          </a:p>
        </p:txBody>
      </p:sp>
    </p:spTree>
    <p:extLst>
      <p:ext uri="{BB962C8B-B14F-4D97-AF65-F5344CB8AC3E}">
        <p14:creationId xmlns:p14="http://schemas.microsoft.com/office/powerpoint/2010/main" val="9589028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3538" y="1260475"/>
            <a:ext cx="4535487" cy="34020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3190710-8B84-4AB5-B2BA-D25E74FF2A50}" type="slidenum">
              <a:rPr lang="en-US" smtClean="0"/>
              <a:pPr>
                <a:defRPr/>
              </a:pPr>
              <a:t>19</a:t>
            </a:fld>
            <a:endParaRPr lang="en-US"/>
          </a:p>
        </p:txBody>
      </p:sp>
    </p:spTree>
    <p:extLst>
      <p:ext uri="{BB962C8B-B14F-4D97-AF65-F5344CB8AC3E}">
        <p14:creationId xmlns:p14="http://schemas.microsoft.com/office/powerpoint/2010/main" val="26358258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0338" y="769938"/>
            <a:ext cx="5132387" cy="3849687"/>
          </a:xfrm>
        </p:spPr>
      </p:sp>
      <p:sp>
        <p:nvSpPr>
          <p:cNvPr id="3" name="Notes Placeholder 2"/>
          <p:cNvSpPr>
            <a:spLocks noGrp="1"/>
          </p:cNvSpPr>
          <p:nvPr>
            <p:ph type="body" idx="1"/>
          </p:nvPr>
        </p:nvSpPr>
        <p:spPr/>
        <p:txBody>
          <a:bodyPr/>
          <a:lstStyle/>
          <a:p>
            <a:endParaRPr lang="en-US" baseline="0"/>
          </a:p>
          <a:p>
            <a:endParaRPr lang="en-US" baseline="0"/>
          </a:p>
        </p:txBody>
      </p:sp>
      <p:sp>
        <p:nvSpPr>
          <p:cNvPr id="4" name="Slide Number Placeholder 3"/>
          <p:cNvSpPr>
            <a:spLocks noGrp="1"/>
          </p:cNvSpPr>
          <p:nvPr>
            <p:ph type="sldNum" sz="quarter" idx="10"/>
          </p:nvPr>
        </p:nvSpPr>
        <p:spPr/>
        <p:txBody>
          <a:bodyPr/>
          <a:lstStyle/>
          <a:p>
            <a:fld id="{3F8F9491-A7FC-498D-B5DD-A23B5E9BEFF2}" type="slidenum">
              <a:rPr lang="en-US" smtClean="0"/>
              <a:t>20</a:t>
            </a:fld>
            <a:endParaRPr lang="en-US"/>
          </a:p>
        </p:txBody>
      </p:sp>
    </p:spTree>
    <p:extLst>
      <p:ext uri="{BB962C8B-B14F-4D97-AF65-F5344CB8AC3E}">
        <p14:creationId xmlns:p14="http://schemas.microsoft.com/office/powerpoint/2010/main" val="25415360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3538" y="1260475"/>
            <a:ext cx="4535487" cy="3402013"/>
          </a:xfrm>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10"/>
          </p:nvPr>
        </p:nvSpPr>
        <p:spPr/>
        <p:txBody>
          <a:bodyPr/>
          <a:lstStyle/>
          <a:p>
            <a:pPr>
              <a:defRPr/>
            </a:pPr>
            <a:fld id="{B3190710-8B84-4AB5-B2BA-D25E74FF2A50}" type="slidenum">
              <a:rPr lang="en-US" smtClean="0"/>
              <a:pPr>
                <a:defRPr/>
              </a:pPr>
              <a:t>21</a:t>
            </a:fld>
            <a:endParaRPr lang="en-US"/>
          </a:p>
        </p:txBody>
      </p:sp>
    </p:spTree>
    <p:extLst>
      <p:ext uri="{BB962C8B-B14F-4D97-AF65-F5344CB8AC3E}">
        <p14:creationId xmlns:p14="http://schemas.microsoft.com/office/powerpoint/2010/main" val="42351139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3538" y="1260475"/>
            <a:ext cx="4535487" cy="34020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3190710-8B84-4AB5-B2BA-D25E74FF2A50}" type="slidenum">
              <a:rPr lang="en-US" smtClean="0"/>
              <a:pPr>
                <a:defRPr/>
              </a:pPr>
              <a:t>22</a:t>
            </a:fld>
            <a:endParaRPr lang="en-US"/>
          </a:p>
        </p:txBody>
      </p:sp>
    </p:spTree>
    <p:extLst>
      <p:ext uri="{BB962C8B-B14F-4D97-AF65-F5344CB8AC3E}">
        <p14:creationId xmlns:p14="http://schemas.microsoft.com/office/powerpoint/2010/main" val="20398157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3538" y="1260475"/>
            <a:ext cx="4535487" cy="34020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3190710-8B84-4AB5-B2BA-D25E74FF2A50}" type="slidenum">
              <a:rPr lang="en-US" smtClean="0"/>
              <a:pPr>
                <a:defRPr/>
              </a:pPr>
              <a:t>23</a:t>
            </a:fld>
            <a:endParaRPr lang="en-US"/>
          </a:p>
        </p:txBody>
      </p:sp>
    </p:spTree>
    <p:extLst>
      <p:ext uri="{BB962C8B-B14F-4D97-AF65-F5344CB8AC3E}">
        <p14:creationId xmlns:p14="http://schemas.microsoft.com/office/powerpoint/2010/main" val="24839192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3538" y="1260475"/>
            <a:ext cx="4535487" cy="34020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3190710-8B84-4AB5-B2BA-D25E74FF2A50}" type="slidenum">
              <a:rPr lang="en-US" smtClean="0"/>
              <a:pPr>
                <a:defRPr/>
              </a:pPr>
              <a:t>24</a:t>
            </a:fld>
            <a:endParaRPr lang="en-US"/>
          </a:p>
        </p:txBody>
      </p:sp>
    </p:spTree>
    <p:extLst>
      <p:ext uri="{BB962C8B-B14F-4D97-AF65-F5344CB8AC3E}">
        <p14:creationId xmlns:p14="http://schemas.microsoft.com/office/powerpoint/2010/main" val="16528979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0C8EF3-0A66-43AA-9F5A-CD3BB4A2275F}" type="slidenum">
              <a:rPr lang="en-US" smtClean="0"/>
              <a:t>26</a:t>
            </a:fld>
            <a:endParaRPr lang="en-US"/>
          </a:p>
        </p:txBody>
      </p:sp>
    </p:spTree>
    <p:extLst>
      <p:ext uri="{BB962C8B-B14F-4D97-AF65-F5344CB8AC3E}">
        <p14:creationId xmlns:p14="http://schemas.microsoft.com/office/powerpoint/2010/main" val="42732540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0C8EF3-0A66-43AA-9F5A-CD3BB4A2275F}" type="slidenum">
              <a:rPr lang="en-US" smtClean="0"/>
              <a:t>27</a:t>
            </a:fld>
            <a:endParaRPr lang="en-US"/>
          </a:p>
        </p:txBody>
      </p:sp>
    </p:spTree>
    <p:extLst>
      <p:ext uri="{BB962C8B-B14F-4D97-AF65-F5344CB8AC3E}">
        <p14:creationId xmlns:p14="http://schemas.microsoft.com/office/powerpoint/2010/main" val="8402642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CE Title Slide White ">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96775" y="2048449"/>
            <a:ext cx="6858000" cy="1076495"/>
          </a:xfrm>
        </p:spPr>
        <p:txBody>
          <a:bodyPr/>
          <a:lstStyle>
            <a:lvl1pPr marL="0" indent="0" algn="l">
              <a:buNone/>
              <a:defRPr sz="2400">
                <a:latin typeface="Segoe UI" panose="020B0502040204020203" pitchFamily="34" charset="0"/>
                <a:ea typeface="Segoe UI" panose="020B0502040204020203" pitchFamily="34" charset="0"/>
                <a:cs typeface="Segoe U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a:p>
            <a:endParaRPr lang="en-US"/>
          </a:p>
          <a:p>
            <a:endParaRPr lang="en-US"/>
          </a:p>
        </p:txBody>
      </p:sp>
      <p:sp>
        <p:nvSpPr>
          <p:cNvPr id="14" name="Rectangle 13"/>
          <p:cNvSpPr/>
          <p:nvPr userDrawn="1"/>
        </p:nvSpPr>
        <p:spPr>
          <a:xfrm>
            <a:off x="1" y="6027939"/>
            <a:ext cx="6828818" cy="460414"/>
          </a:xfrm>
          <a:prstGeom prst="rect">
            <a:avLst/>
          </a:prstGeom>
          <a:solidFill>
            <a:srgbClr val="FED1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6" name="Straight Connector 15"/>
          <p:cNvCxnSpPr/>
          <p:nvPr userDrawn="1"/>
        </p:nvCxnSpPr>
        <p:spPr>
          <a:xfrm>
            <a:off x="6828818" y="5987598"/>
            <a:ext cx="0" cy="525294"/>
          </a:xfrm>
          <a:prstGeom prst="line">
            <a:avLst/>
          </a:prstGeom>
          <a:ln w="3175">
            <a:solidFill>
              <a:srgbClr val="D0D0D2"/>
            </a:solidFill>
          </a:ln>
          <a:effectLst/>
        </p:spPr>
        <p:style>
          <a:lnRef idx="2">
            <a:schemeClr val="accent1"/>
          </a:lnRef>
          <a:fillRef idx="0">
            <a:schemeClr val="accent1"/>
          </a:fillRef>
          <a:effectRef idx="1">
            <a:schemeClr val="accent1"/>
          </a:effectRef>
          <a:fontRef idx="minor">
            <a:schemeClr val="tx1"/>
          </a:fontRef>
        </p:style>
      </p:cxnSp>
      <p:sp>
        <p:nvSpPr>
          <p:cNvPr id="4" name="Title 3"/>
          <p:cNvSpPr>
            <a:spLocks noGrp="1"/>
          </p:cNvSpPr>
          <p:nvPr>
            <p:ph type="title"/>
          </p:nvPr>
        </p:nvSpPr>
        <p:spPr>
          <a:xfrm>
            <a:off x="752937" y="675859"/>
            <a:ext cx="7886700" cy="1325563"/>
          </a:xfrm>
        </p:spPr>
        <p:txBody>
          <a:bodyPr anchor="b" anchorCtr="0"/>
          <a:lstStyle>
            <a:lvl1pPr>
              <a:defRPr>
                <a:solidFill>
                  <a:srgbClr val="006369"/>
                </a:solidFill>
              </a:defRPr>
            </a:lvl1pPr>
          </a:lstStyle>
          <a:p>
            <a:r>
              <a:rPr lang="en-US"/>
              <a:t>Click to edit Master title style</a:t>
            </a:r>
          </a:p>
        </p:txBody>
      </p:sp>
      <p:pic>
        <p:nvPicPr>
          <p:cNvPr id="12" name="Picture 11"/>
          <p:cNvPicPr>
            <a:picLocks noChangeAspect="1"/>
          </p:cNvPicPr>
          <p:nvPr userDrawn="1"/>
        </p:nvPicPr>
        <p:blipFill>
          <a:blip r:embed="rId2"/>
          <a:stretch>
            <a:fillRect/>
          </a:stretch>
        </p:blipFill>
        <p:spPr>
          <a:xfrm>
            <a:off x="7158404" y="6024477"/>
            <a:ext cx="1657123" cy="455336"/>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4669" y="6186909"/>
            <a:ext cx="2072340" cy="183644"/>
          </a:xfrm>
          <a:prstGeom prst="rect">
            <a:avLst/>
          </a:prstGeom>
        </p:spPr>
      </p:pic>
    </p:spTree>
    <p:extLst>
      <p:ext uri="{BB962C8B-B14F-4D97-AF65-F5344CB8AC3E}">
        <p14:creationId xmlns:p14="http://schemas.microsoft.com/office/powerpoint/2010/main" val="1331401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CE Divider Slide Green">
    <p:bg>
      <p:bgPr>
        <a:solidFill>
          <a:srgbClr val="006369"/>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22118" y="1554730"/>
            <a:ext cx="5931948" cy="1325563"/>
          </a:xfrm>
        </p:spPr>
        <p:txBody>
          <a:bodyPr/>
          <a:lstStyle>
            <a:lvl1pPr>
              <a:defRPr baseline="0">
                <a:solidFill>
                  <a:schemeClr val="bg1"/>
                </a:solidFill>
              </a:defRPr>
            </a:lvl1pPr>
          </a:lstStyle>
          <a:p>
            <a:r>
              <a:rPr lang="en-US"/>
              <a:t>Divider Slide Title</a:t>
            </a:r>
          </a:p>
        </p:txBody>
      </p:sp>
      <p:sp>
        <p:nvSpPr>
          <p:cNvPr id="9" name="Rectangle 8"/>
          <p:cNvSpPr/>
          <p:nvPr userDrawn="1"/>
        </p:nvSpPr>
        <p:spPr>
          <a:xfrm>
            <a:off x="1" y="6027939"/>
            <a:ext cx="6828818" cy="460414"/>
          </a:xfrm>
          <a:prstGeom prst="rect">
            <a:avLst/>
          </a:prstGeom>
          <a:solidFill>
            <a:srgbClr val="FED1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1" name="Rectangle 10"/>
          <p:cNvSpPr/>
          <p:nvPr userDrawn="1"/>
        </p:nvSpPr>
        <p:spPr>
          <a:xfrm>
            <a:off x="6826928" y="0"/>
            <a:ext cx="2308194"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2"/>
          <a:stretch>
            <a:fillRect/>
          </a:stretch>
        </p:blipFill>
        <p:spPr>
          <a:xfrm>
            <a:off x="7158404" y="6024477"/>
            <a:ext cx="1657123" cy="455336"/>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4669" y="6178031"/>
            <a:ext cx="2072340" cy="183644"/>
          </a:xfrm>
          <a:prstGeom prst="rect">
            <a:avLst/>
          </a:prstGeom>
        </p:spPr>
      </p:pic>
    </p:spTree>
    <p:extLst>
      <p:ext uri="{BB962C8B-B14F-4D97-AF65-F5344CB8AC3E}">
        <p14:creationId xmlns:p14="http://schemas.microsoft.com/office/powerpoint/2010/main" val="3313767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CE Divider Slide Grey">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22118" y="1554730"/>
            <a:ext cx="5931948" cy="1325563"/>
          </a:xfrm>
        </p:spPr>
        <p:txBody>
          <a:bodyPr/>
          <a:lstStyle>
            <a:lvl1pPr>
              <a:defRPr baseline="0">
                <a:solidFill>
                  <a:schemeClr val="tx1"/>
                </a:solidFill>
              </a:defRPr>
            </a:lvl1pPr>
          </a:lstStyle>
          <a:p>
            <a:r>
              <a:rPr lang="en-US"/>
              <a:t>Divider Slide Title</a:t>
            </a:r>
          </a:p>
        </p:txBody>
      </p:sp>
      <p:sp>
        <p:nvSpPr>
          <p:cNvPr id="9" name="Rectangle 8"/>
          <p:cNvSpPr/>
          <p:nvPr userDrawn="1"/>
        </p:nvSpPr>
        <p:spPr>
          <a:xfrm>
            <a:off x="1" y="6027939"/>
            <a:ext cx="6828818" cy="460414"/>
          </a:xfrm>
          <a:prstGeom prst="rect">
            <a:avLst/>
          </a:prstGeom>
          <a:solidFill>
            <a:srgbClr val="FED1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1" name="Rectangle 10"/>
          <p:cNvSpPr/>
          <p:nvPr userDrawn="1"/>
        </p:nvSpPr>
        <p:spPr>
          <a:xfrm>
            <a:off x="6826928" y="0"/>
            <a:ext cx="2308194"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2"/>
          <a:stretch>
            <a:fillRect/>
          </a:stretch>
        </p:blipFill>
        <p:spPr>
          <a:xfrm>
            <a:off x="7158404" y="6024477"/>
            <a:ext cx="1657123" cy="455336"/>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4669" y="6195787"/>
            <a:ext cx="2072340" cy="183644"/>
          </a:xfrm>
          <a:prstGeom prst="rect">
            <a:avLst/>
          </a:prstGeom>
        </p:spPr>
      </p:pic>
    </p:spTree>
    <p:extLst>
      <p:ext uri="{BB962C8B-B14F-4D97-AF65-F5344CB8AC3E}">
        <p14:creationId xmlns:p14="http://schemas.microsoft.com/office/powerpoint/2010/main" val="3620841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Content Slide Whi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baseline="0">
                <a:latin typeface="Rockwell" panose="02060603020205020403" pitchFamily="18" charset="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10E569-9E26-419C-B783-1AAB4EEF5158}" type="datetime1">
              <a:rPr lang="en-US" smtClean="0"/>
              <a:t>9/9/2026</a:t>
            </a:fld>
            <a:endParaRPr lang="en-US"/>
          </a:p>
        </p:txBody>
      </p:sp>
      <p:sp>
        <p:nvSpPr>
          <p:cNvPr id="5" name="Footer Placeholder 4"/>
          <p:cNvSpPr>
            <a:spLocks noGrp="1"/>
          </p:cNvSpPr>
          <p:nvPr>
            <p:ph type="ftr" sz="quarter" idx="11"/>
          </p:nvPr>
        </p:nvSpPr>
        <p:spPr/>
        <p:txBody>
          <a:bodyPr/>
          <a:lstStyle/>
          <a:p>
            <a:r>
              <a:rPr lang="en-US"/>
              <a:t>Southern California Edison</a:t>
            </a:r>
          </a:p>
        </p:txBody>
      </p:sp>
      <p:sp>
        <p:nvSpPr>
          <p:cNvPr id="6" name="Slide Number Placeholder 5"/>
          <p:cNvSpPr>
            <a:spLocks noGrp="1"/>
          </p:cNvSpPr>
          <p:nvPr>
            <p:ph type="sldNum" sz="quarter" idx="12"/>
          </p:nvPr>
        </p:nvSpPr>
        <p:spPr/>
        <p:txBody>
          <a:bodyPr/>
          <a:lstStyle/>
          <a:p>
            <a:fld id="{5E94BA17-8AE8-4651-9FD9-8589E5D42325}" type="slidenum">
              <a:rPr lang="en-US" smtClean="0"/>
              <a:t>‹#›</a:t>
            </a:fld>
            <a:endParaRPr lang="en-US"/>
          </a:p>
        </p:txBody>
      </p:sp>
    </p:spTree>
    <p:extLst>
      <p:ext uri="{BB962C8B-B14F-4D97-AF65-F5344CB8AC3E}">
        <p14:creationId xmlns:p14="http://schemas.microsoft.com/office/powerpoint/2010/main" val="421338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lumn Whi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00A17C9-7575-44DC-A745-CA7C8B425C5A}" type="datetime1">
              <a:rPr lang="en-US" smtClean="0"/>
              <a:t>9/9/2026</a:t>
            </a:fld>
            <a:endParaRPr lang="en-US"/>
          </a:p>
        </p:txBody>
      </p:sp>
      <p:sp>
        <p:nvSpPr>
          <p:cNvPr id="6" name="Footer Placeholder 5"/>
          <p:cNvSpPr>
            <a:spLocks noGrp="1"/>
          </p:cNvSpPr>
          <p:nvPr>
            <p:ph type="ftr" sz="quarter" idx="11"/>
          </p:nvPr>
        </p:nvSpPr>
        <p:spPr/>
        <p:txBody>
          <a:bodyPr/>
          <a:lstStyle/>
          <a:p>
            <a:r>
              <a:rPr lang="en-US"/>
              <a:t>Southern California Edison</a:t>
            </a:r>
          </a:p>
        </p:txBody>
      </p:sp>
      <p:sp>
        <p:nvSpPr>
          <p:cNvPr id="7" name="Slide Number Placeholder 6"/>
          <p:cNvSpPr>
            <a:spLocks noGrp="1"/>
          </p:cNvSpPr>
          <p:nvPr>
            <p:ph type="sldNum" sz="quarter" idx="12"/>
          </p:nvPr>
        </p:nvSpPr>
        <p:spPr/>
        <p:txBody>
          <a:bodyPr/>
          <a:lstStyle/>
          <a:p>
            <a:fld id="{5E94BA17-8AE8-4651-9FD9-8589E5D42325}" type="slidenum">
              <a:rPr lang="en-US" smtClean="0"/>
              <a:t>‹#›</a:t>
            </a:fld>
            <a:endParaRPr lang="en-US"/>
          </a:p>
        </p:txBody>
      </p:sp>
    </p:spTree>
    <p:extLst>
      <p:ext uri="{BB962C8B-B14F-4D97-AF65-F5344CB8AC3E}">
        <p14:creationId xmlns:p14="http://schemas.microsoft.com/office/powerpoint/2010/main" val="4132734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22732D-050C-489A-91CD-720FF675065A}" type="datetime1">
              <a:rPr lang="en-US" smtClean="0"/>
              <a:t>9/9/2026</a:t>
            </a:fld>
            <a:endParaRPr lang="en-US"/>
          </a:p>
        </p:txBody>
      </p:sp>
      <p:sp>
        <p:nvSpPr>
          <p:cNvPr id="3" name="Footer Placeholder 2"/>
          <p:cNvSpPr>
            <a:spLocks noGrp="1"/>
          </p:cNvSpPr>
          <p:nvPr>
            <p:ph type="ftr" sz="quarter" idx="11"/>
          </p:nvPr>
        </p:nvSpPr>
        <p:spPr/>
        <p:txBody>
          <a:bodyPr/>
          <a:lstStyle/>
          <a:p>
            <a:r>
              <a:rPr lang="en-US"/>
              <a:t>Southern California Edison</a:t>
            </a:r>
          </a:p>
        </p:txBody>
      </p:sp>
      <p:sp>
        <p:nvSpPr>
          <p:cNvPr id="4" name="Slide Number Placeholder 3"/>
          <p:cNvSpPr>
            <a:spLocks noGrp="1"/>
          </p:cNvSpPr>
          <p:nvPr>
            <p:ph type="sldNum" sz="quarter" idx="12"/>
          </p:nvPr>
        </p:nvSpPr>
        <p:spPr/>
        <p:txBody>
          <a:bodyPr/>
          <a:lstStyle/>
          <a:p>
            <a:fld id="{5E94BA17-8AE8-4651-9FD9-8589E5D42325}" type="slidenum">
              <a:rPr lang="en-US" smtClean="0"/>
              <a:t>‹#›</a:t>
            </a:fld>
            <a:endParaRPr lang="en-US"/>
          </a:p>
        </p:txBody>
      </p:sp>
    </p:spTree>
    <p:extLst>
      <p:ext uri="{BB962C8B-B14F-4D97-AF65-F5344CB8AC3E}">
        <p14:creationId xmlns:p14="http://schemas.microsoft.com/office/powerpoint/2010/main" val="2983058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rge Photo White">
    <p:spTree>
      <p:nvGrpSpPr>
        <p:cNvPr id="1" name=""/>
        <p:cNvGrpSpPr/>
        <p:nvPr/>
      </p:nvGrpSpPr>
      <p:grpSpPr>
        <a:xfrm>
          <a:off x="0" y="0"/>
          <a:ext cx="0" cy="0"/>
          <a:chOff x="0" y="0"/>
          <a:chExt cx="0" cy="0"/>
        </a:xfrm>
      </p:grpSpPr>
      <p:sp>
        <p:nvSpPr>
          <p:cNvPr id="4" name="Picture Placeholder 2"/>
          <p:cNvSpPr>
            <a:spLocks noGrp="1" noChangeAspect="1"/>
          </p:cNvSpPr>
          <p:nvPr>
            <p:ph type="pic" idx="13"/>
          </p:nvPr>
        </p:nvSpPr>
        <p:spPr>
          <a:xfrm>
            <a:off x="0" y="1049311"/>
            <a:ext cx="9144000" cy="5811864"/>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3" name="Title 1"/>
          <p:cNvSpPr>
            <a:spLocks noGrp="1"/>
          </p:cNvSpPr>
          <p:nvPr>
            <p:ph type="title"/>
          </p:nvPr>
        </p:nvSpPr>
        <p:spPr>
          <a:xfrm>
            <a:off x="353442" y="97654"/>
            <a:ext cx="7886700" cy="909454"/>
          </a:xfrm>
        </p:spPr>
        <p:txBody>
          <a:bodyPr/>
          <a:lstStyle/>
          <a:p>
            <a:r>
              <a:rPr lang="en-US"/>
              <a:t>Click to edit Master title style</a:t>
            </a:r>
          </a:p>
        </p:txBody>
      </p:sp>
      <p:sp>
        <p:nvSpPr>
          <p:cNvPr id="5" name="Slide Number Placeholder 4"/>
          <p:cNvSpPr>
            <a:spLocks noGrp="1"/>
          </p:cNvSpPr>
          <p:nvPr>
            <p:ph type="sldNum" sz="quarter" idx="12"/>
          </p:nvPr>
        </p:nvSpPr>
        <p:spPr>
          <a:xfrm>
            <a:off x="8478173" y="6374107"/>
            <a:ext cx="516570" cy="365125"/>
          </a:xfrm>
        </p:spPr>
        <p:txBody>
          <a:bodyPr/>
          <a:lstStyle/>
          <a:p>
            <a:fld id="{5E94BA17-8AE8-4651-9FD9-8589E5D42325}" type="slidenum">
              <a:rPr lang="en-US" smtClean="0"/>
              <a:t>‹#›</a:t>
            </a:fld>
            <a:endParaRPr lang="en-US"/>
          </a:p>
        </p:txBody>
      </p:sp>
    </p:spTree>
    <p:extLst>
      <p:ext uri="{BB962C8B-B14F-4D97-AF65-F5344CB8AC3E}">
        <p14:creationId xmlns:p14="http://schemas.microsoft.com/office/powerpoint/2010/main" val="1213889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Bleed Photo ">
    <p:spTree>
      <p:nvGrpSpPr>
        <p:cNvPr id="1" name=""/>
        <p:cNvGrpSpPr/>
        <p:nvPr/>
      </p:nvGrpSpPr>
      <p:grpSpPr>
        <a:xfrm>
          <a:off x="0" y="0"/>
          <a:ext cx="0" cy="0"/>
          <a:chOff x="0" y="0"/>
          <a:chExt cx="0" cy="0"/>
        </a:xfrm>
      </p:grpSpPr>
      <p:sp>
        <p:nvSpPr>
          <p:cNvPr id="4" name="Picture Placeholder 2"/>
          <p:cNvSpPr>
            <a:spLocks noGrp="1" noChangeAspect="1"/>
          </p:cNvSpPr>
          <p:nvPr>
            <p:ph type="pic" idx="13"/>
          </p:nvPr>
        </p:nvSpPr>
        <p:spPr>
          <a:xfrm>
            <a:off x="0" y="0"/>
            <a:ext cx="9144000" cy="6861175"/>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5" name="Slide Number Placeholder 4"/>
          <p:cNvSpPr>
            <a:spLocks noGrp="1"/>
          </p:cNvSpPr>
          <p:nvPr>
            <p:ph type="sldNum" sz="quarter" idx="12"/>
          </p:nvPr>
        </p:nvSpPr>
        <p:spPr>
          <a:xfrm>
            <a:off x="8478173" y="6374107"/>
            <a:ext cx="516570" cy="365125"/>
          </a:xfrm>
        </p:spPr>
        <p:txBody>
          <a:bodyPr/>
          <a:lstStyle/>
          <a:p>
            <a:fld id="{5E94BA17-8AE8-4651-9FD9-8589E5D42325}" type="slidenum">
              <a:rPr lang="en-US" smtClean="0"/>
              <a:t>‹#›</a:t>
            </a:fld>
            <a:endParaRPr lang="en-US"/>
          </a:p>
        </p:txBody>
      </p:sp>
      <p:sp>
        <p:nvSpPr>
          <p:cNvPr id="6" name="Title 1"/>
          <p:cNvSpPr>
            <a:spLocks noGrp="1"/>
          </p:cNvSpPr>
          <p:nvPr>
            <p:ph type="title"/>
          </p:nvPr>
        </p:nvSpPr>
        <p:spPr>
          <a:xfrm>
            <a:off x="353442" y="301848"/>
            <a:ext cx="7886700" cy="909454"/>
          </a:xfrm>
        </p:spPr>
        <p:txBody>
          <a:bodyPr/>
          <a:lstStyle/>
          <a:p>
            <a:r>
              <a:rPr lang="en-US"/>
              <a:t>Click to edit Master title style</a:t>
            </a:r>
          </a:p>
        </p:txBody>
      </p:sp>
    </p:spTree>
    <p:extLst>
      <p:ext uri="{BB962C8B-B14F-4D97-AF65-F5344CB8AC3E}">
        <p14:creationId xmlns:p14="http://schemas.microsoft.com/office/powerpoint/2010/main" val="2551601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Photo ">
    <p:spTree>
      <p:nvGrpSpPr>
        <p:cNvPr id="1" name=""/>
        <p:cNvGrpSpPr/>
        <p:nvPr/>
      </p:nvGrpSpPr>
      <p:grpSpPr>
        <a:xfrm>
          <a:off x="0" y="0"/>
          <a:ext cx="0" cy="0"/>
          <a:chOff x="0" y="0"/>
          <a:chExt cx="0" cy="0"/>
        </a:xfrm>
      </p:grpSpPr>
      <p:sp>
        <p:nvSpPr>
          <p:cNvPr id="6" name="Picture Placeholder 2"/>
          <p:cNvSpPr>
            <a:spLocks noGrp="1" noChangeAspect="1"/>
          </p:cNvSpPr>
          <p:nvPr>
            <p:ph type="pic" idx="13"/>
          </p:nvPr>
        </p:nvSpPr>
        <p:spPr>
          <a:xfrm>
            <a:off x="4409375" y="1084825"/>
            <a:ext cx="4752381" cy="5191691"/>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7" name="Content Placeholder 2"/>
          <p:cNvSpPr>
            <a:spLocks noGrp="1"/>
          </p:cNvSpPr>
          <p:nvPr>
            <p:ph sz="half" idx="1"/>
          </p:nvPr>
        </p:nvSpPr>
        <p:spPr>
          <a:xfrm>
            <a:off x="628650" y="1541539"/>
            <a:ext cx="3170993" cy="4351338"/>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p:nvPr>
        </p:nvSpPr>
        <p:spPr>
          <a:xfrm>
            <a:off x="353442" y="186434"/>
            <a:ext cx="7886700" cy="909454"/>
          </a:xfrm>
        </p:spPr>
        <p:txBody>
          <a:bodyPr/>
          <a:lstStyle/>
          <a:p>
            <a:r>
              <a:rPr lang="en-US"/>
              <a:t>Click to edit Master title style</a:t>
            </a:r>
          </a:p>
        </p:txBody>
      </p:sp>
      <p:sp>
        <p:nvSpPr>
          <p:cNvPr id="2" name="Date Placeholder 1"/>
          <p:cNvSpPr>
            <a:spLocks noGrp="1"/>
          </p:cNvSpPr>
          <p:nvPr>
            <p:ph type="dt" sz="half" idx="14"/>
          </p:nvPr>
        </p:nvSpPr>
        <p:spPr/>
        <p:txBody>
          <a:bodyPr/>
          <a:lstStyle/>
          <a:p>
            <a:fld id="{9A4A4333-21DF-40D1-B3EB-E2DB6B6B2140}" type="datetime1">
              <a:rPr lang="en-US" smtClean="0"/>
              <a:t>9/9/2026</a:t>
            </a:fld>
            <a:endParaRPr lang="en-US"/>
          </a:p>
        </p:txBody>
      </p:sp>
      <p:sp>
        <p:nvSpPr>
          <p:cNvPr id="3" name="Footer Placeholder 2"/>
          <p:cNvSpPr>
            <a:spLocks noGrp="1"/>
          </p:cNvSpPr>
          <p:nvPr>
            <p:ph type="ftr" sz="quarter" idx="15"/>
          </p:nvPr>
        </p:nvSpPr>
        <p:spPr/>
        <p:txBody>
          <a:bodyPr/>
          <a:lstStyle/>
          <a:p>
            <a:r>
              <a:rPr lang="en-US"/>
              <a:t>Southern California Edison</a:t>
            </a:r>
          </a:p>
        </p:txBody>
      </p:sp>
      <p:sp>
        <p:nvSpPr>
          <p:cNvPr id="4" name="Slide Number Placeholder 3"/>
          <p:cNvSpPr>
            <a:spLocks noGrp="1"/>
          </p:cNvSpPr>
          <p:nvPr>
            <p:ph type="sldNum" sz="quarter" idx="16"/>
          </p:nvPr>
        </p:nvSpPr>
        <p:spPr/>
        <p:txBody>
          <a:bodyPr/>
          <a:lstStyle/>
          <a:p>
            <a:fld id="{5E94BA17-8AE8-4651-9FD9-8589E5D42325}" type="slidenum">
              <a:rPr lang="en-US" smtClean="0"/>
              <a:pPr/>
              <a:t>‹#›</a:t>
            </a:fld>
            <a:endParaRPr lang="en-US"/>
          </a:p>
        </p:txBody>
      </p:sp>
    </p:spTree>
    <p:extLst>
      <p:ext uri="{BB962C8B-B14F-4D97-AF65-F5344CB8AC3E}">
        <p14:creationId xmlns:p14="http://schemas.microsoft.com/office/powerpoint/2010/main" val="2071873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3 Photos">
    <p:spTree>
      <p:nvGrpSpPr>
        <p:cNvPr id="1" name=""/>
        <p:cNvGrpSpPr/>
        <p:nvPr/>
      </p:nvGrpSpPr>
      <p:grpSpPr>
        <a:xfrm>
          <a:off x="0" y="0"/>
          <a:ext cx="0" cy="0"/>
          <a:chOff x="0" y="0"/>
          <a:chExt cx="0" cy="0"/>
        </a:xfrm>
      </p:grpSpPr>
      <p:sp>
        <p:nvSpPr>
          <p:cNvPr id="12" name="Picture Placeholder 2"/>
          <p:cNvSpPr>
            <a:spLocks noGrp="1" noChangeAspect="1"/>
          </p:cNvSpPr>
          <p:nvPr>
            <p:ph type="pic" idx="13"/>
          </p:nvPr>
        </p:nvSpPr>
        <p:spPr>
          <a:xfrm>
            <a:off x="4130859" y="401239"/>
            <a:ext cx="5013142" cy="2786196"/>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13" name="Picture Placeholder 2"/>
          <p:cNvSpPr>
            <a:spLocks noGrp="1" noChangeAspect="1"/>
          </p:cNvSpPr>
          <p:nvPr>
            <p:ph type="pic" idx="14"/>
          </p:nvPr>
        </p:nvSpPr>
        <p:spPr>
          <a:xfrm>
            <a:off x="4130859" y="3190425"/>
            <a:ext cx="2551790" cy="2698753"/>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14" name="Picture Placeholder 2"/>
          <p:cNvSpPr>
            <a:spLocks noGrp="1" noChangeAspect="1"/>
          </p:cNvSpPr>
          <p:nvPr>
            <p:ph type="pic" idx="15"/>
          </p:nvPr>
        </p:nvSpPr>
        <p:spPr>
          <a:xfrm>
            <a:off x="6671269" y="3190425"/>
            <a:ext cx="2472732" cy="2698753"/>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7" name="Content Placeholder 2"/>
          <p:cNvSpPr>
            <a:spLocks noGrp="1"/>
          </p:cNvSpPr>
          <p:nvPr>
            <p:ph sz="half" idx="1"/>
          </p:nvPr>
        </p:nvSpPr>
        <p:spPr>
          <a:xfrm>
            <a:off x="291298" y="1000002"/>
            <a:ext cx="3170993" cy="4351338"/>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4"/>
          <p:cNvSpPr>
            <a:spLocks noGrp="1"/>
          </p:cNvSpPr>
          <p:nvPr>
            <p:ph type="sldNum" sz="quarter" idx="12"/>
          </p:nvPr>
        </p:nvSpPr>
        <p:spPr>
          <a:xfrm>
            <a:off x="8478173" y="6374107"/>
            <a:ext cx="516570" cy="365125"/>
          </a:xfrm>
        </p:spPr>
        <p:txBody>
          <a:bodyPr/>
          <a:lstStyle/>
          <a:p>
            <a:fld id="{5E94BA17-8AE8-4651-9FD9-8589E5D42325}" type="slidenum">
              <a:rPr lang="en-US" smtClean="0"/>
              <a:t>‹#›</a:t>
            </a:fld>
            <a:endParaRPr lang="en-US"/>
          </a:p>
        </p:txBody>
      </p:sp>
      <p:sp>
        <p:nvSpPr>
          <p:cNvPr id="11" name="Date Placeholder 3"/>
          <p:cNvSpPr>
            <a:spLocks noGrp="1"/>
          </p:cNvSpPr>
          <p:nvPr>
            <p:ph type="dt" sz="half" idx="2"/>
          </p:nvPr>
        </p:nvSpPr>
        <p:spPr>
          <a:xfrm>
            <a:off x="158128" y="6356351"/>
            <a:ext cx="1280049" cy="365125"/>
          </a:xfrm>
          <a:prstGeom prst="rect">
            <a:avLst/>
          </a:prstGeom>
        </p:spPr>
        <p:txBody>
          <a:bodyPr vert="horz" lIns="91440" tIns="45720" rIns="91440" bIns="45720" rtlCol="0" anchor="ctr"/>
          <a:lstStyle>
            <a:lvl1pPr algn="l">
              <a:defRPr sz="1050">
                <a:solidFill>
                  <a:schemeClr val="tx1"/>
                </a:solidFill>
                <a:latin typeface="Segoe UI Semibold" panose="020B0702040204020203" pitchFamily="34" charset="0"/>
              </a:defRPr>
            </a:lvl1pPr>
          </a:lstStyle>
          <a:p>
            <a:fld id="{354395A8-F0C3-45F9-8CA8-E07CB5B63767}" type="datetime1">
              <a:rPr lang="en-US" smtClean="0"/>
              <a:t>9/9/2026</a:t>
            </a:fld>
            <a:endParaRPr lang="en-US"/>
          </a:p>
        </p:txBody>
      </p:sp>
      <p:sp>
        <p:nvSpPr>
          <p:cNvPr id="15" name="Footer Placeholder 4"/>
          <p:cNvSpPr>
            <a:spLocks noGrp="1"/>
          </p:cNvSpPr>
          <p:nvPr>
            <p:ph type="ftr" sz="quarter" idx="3"/>
          </p:nvPr>
        </p:nvSpPr>
        <p:spPr>
          <a:xfrm>
            <a:off x="2363121" y="6356351"/>
            <a:ext cx="3086100" cy="365125"/>
          </a:xfrm>
          <a:prstGeom prst="rect">
            <a:avLst/>
          </a:prstGeom>
        </p:spPr>
        <p:txBody>
          <a:bodyPr vert="horz" lIns="91440" tIns="45720" rIns="91440" bIns="45720" rtlCol="0" anchor="ctr"/>
          <a:lstStyle>
            <a:lvl1pPr algn="l">
              <a:defRPr sz="1100">
                <a:solidFill>
                  <a:schemeClr val="tx1">
                    <a:tint val="75000"/>
                  </a:schemeClr>
                </a:solidFill>
                <a:latin typeface="Segoe UI Semibold" panose="020B0702040204020203" pitchFamily="34" charset="0"/>
              </a:defRPr>
            </a:lvl1pPr>
          </a:lstStyle>
          <a:p>
            <a:r>
              <a:rPr lang="en-US"/>
              <a:t>Southern California Edison</a:t>
            </a:r>
          </a:p>
        </p:txBody>
      </p:sp>
    </p:spTree>
    <p:extLst>
      <p:ext uri="{BB962C8B-B14F-4D97-AF65-F5344CB8AC3E}">
        <p14:creationId xmlns:p14="http://schemas.microsoft.com/office/powerpoint/2010/main" val="432243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rt ">
    <p:spTree>
      <p:nvGrpSpPr>
        <p:cNvPr id="1" name=""/>
        <p:cNvGrpSpPr/>
        <p:nvPr/>
      </p:nvGrpSpPr>
      <p:grpSpPr>
        <a:xfrm>
          <a:off x="0" y="0"/>
          <a:ext cx="0" cy="0"/>
          <a:chOff x="0" y="0"/>
          <a:chExt cx="0" cy="0"/>
        </a:xfrm>
      </p:grpSpPr>
      <p:sp>
        <p:nvSpPr>
          <p:cNvPr id="7" name="Content Placeholder 2"/>
          <p:cNvSpPr>
            <a:spLocks noGrp="1"/>
          </p:cNvSpPr>
          <p:nvPr>
            <p:ph sz="half" idx="1"/>
          </p:nvPr>
        </p:nvSpPr>
        <p:spPr>
          <a:xfrm>
            <a:off x="202521" y="1621438"/>
            <a:ext cx="3170993" cy="4351338"/>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4"/>
          <p:cNvSpPr>
            <a:spLocks noGrp="1"/>
          </p:cNvSpPr>
          <p:nvPr>
            <p:ph type="sldNum" sz="quarter" idx="12"/>
          </p:nvPr>
        </p:nvSpPr>
        <p:spPr>
          <a:xfrm>
            <a:off x="8478173" y="6374107"/>
            <a:ext cx="516570" cy="365125"/>
          </a:xfrm>
        </p:spPr>
        <p:txBody>
          <a:bodyPr/>
          <a:lstStyle/>
          <a:p>
            <a:fld id="{5E94BA17-8AE8-4651-9FD9-8589E5D42325}" type="slidenum">
              <a:rPr lang="en-US" smtClean="0"/>
              <a:t>‹#›</a:t>
            </a:fld>
            <a:endParaRPr lang="en-US"/>
          </a:p>
        </p:txBody>
      </p:sp>
      <p:sp>
        <p:nvSpPr>
          <p:cNvPr id="6" name="Chart Placeholder 5"/>
          <p:cNvSpPr>
            <a:spLocks noGrp="1"/>
          </p:cNvSpPr>
          <p:nvPr>
            <p:ph type="chart" sz="quarter" idx="13"/>
          </p:nvPr>
        </p:nvSpPr>
        <p:spPr>
          <a:xfrm>
            <a:off x="3701989" y="1683711"/>
            <a:ext cx="5220070" cy="4042386"/>
          </a:xfrm>
          <a:solidFill>
            <a:schemeClr val="bg1">
              <a:lumMod val="75000"/>
            </a:schemeClr>
          </a:solidFill>
        </p:spPr>
        <p:txBody>
          <a:bodyPr/>
          <a:lstStyle>
            <a:lvl1pPr marL="0" indent="0">
              <a:buNone/>
              <a:defRPr/>
            </a:lvl1pPr>
          </a:lstStyle>
          <a:p>
            <a:endParaRPr lang="en-US"/>
          </a:p>
        </p:txBody>
      </p:sp>
      <p:sp>
        <p:nvSpPr>
          <p:cNvPr id="15" name="Title 1"/>
          <p:cNvSpPr>
            <a:spLocks noGrp="1"/>
          </p:cNvSpPr>
          <p:nvPr>
            <p:ph type="title"/>
          </p:nvPr>
        </p:nvSpPr>
        <p:spPr>
          <a:xfrm>
            <a:off x="353442" y="186434"/>
            <a:ext cx="7886700" cy="909454"/>
          </a:xfrm>
        </p:spPr>
        <p:txBody>
          <a:bodyPr/>
          <a:lstStyle/>
          <a:p>
            <a:r>
              <a:rPr lang="en-US"/>
              <a:t>Click to edit Master title style</a:t>
            </a:r>
          </a:p>
        </p:txBody>
      </p:sp>
      <p:sp>
        <p:nvSpPr>
          <p:cNvPr id="16" name="Date Placeholder 3"/>
          <p:cNvSpPr>
            <a:spLocks noGrp="1"/>
          </p:cNvSpPr>
          <p:nvPr>
            <p:ph type="dt" sz="half" idx="2"/>
          </p:nvPr>
        </p:nvSpPr>
        <p:spPr>
          <a:xfrm>
            <a:off x="158128" y="6356351"/>
            <a:ext cx="1280049" cy="365125"/>
          </a:xfrm>
          <a:prstGeom prst="rect">
            <a:avLst/>
          </a:prstGeom>
        </p:spPr>
        <p:txBody>
          <a:bodyPr vert="horz" lIns="91440" tIns="45720" rIns="91440" bIns="45720" rtlCol="0" anchor="ctr"/>
          <a:lstStyle>
            <a:lvl1pPr algn="l">
              <a:defRPr sz="1050">
                <a:solidFill>
                  <a:schemeClr val="tx1"/>
                </a:solidFill>
                <a:latin typeface="Segoe UI Semibold" panose="020B0702040204020203" pitchFamily="34" charset="0"/>
              </a:defRPr>
            </a:lvl1pPr>
          </a:lstStyle>
          <a:p>
            <a:fld id="{17FBA092-4521-489A-BD4C-DD9EABC5D95F}" type="datetime1">
              <a:rPr lang="en-US" smtClean="0"/>
              <a:t>9/9/2026</a:t>
            </a:fld>
            <a:endParaRPr lang="en-US"/>
          </a:p>
        </p:txBody>
      </p:sp>
      <p:sp>
        <p:nvSpPr>
          <p:cNvPr id="17" name="Footer Placeholder 4"/>
          <p:cNvSpPr>
            <a:spLocks noGrp="1"/>
          </p:cNvSpPr>
          <p:nvPr>
            <p:ph type="ftr" sz="quarter" idx="3"/>
          </p:nvPr>
        </p:nvSpPr>
        <p:spPr>
          <a:xfrm>
            <a:off x="2363121" y="6356351"/>
            <a:ext cx="3086100" cy="365125"/>
          </a:xfrm>
          <a:prstGeom prst="rect">
            <a:avLst/>
          </a:prstGeom>
        </p:spPr>
        <p:txBody>
          <a:bodyPr vert="horz" lIns="91440" tIns="45720" rIns="91440" bIns="45720" rtlCol="0" anchor="ctr"/>
          <a:lstStyle>
            <a:lvl1pPr algn="l">
              <a:defRPr sz="1100">
                <a:solidFill>
                  <a:schemeClr val="tx1">
                    <a:tint val="75000"/>
                  </a:schemeClr>
                </a:solidFill>
                <a:latin typeface="Segoe UI Semibold" panose="020B0702040204020203" pitchFamily="34" charset="0"/>
              </a:defRPr>
            </a:lvl1pPr>
          </a:lstStyle>
          <a:p>
            <a:r>
              <a:rPr lang="en-US"/>
              <a:t>Southern California Edison</a:t>
            </a:r>
          </a:p>
        </p:txBody>
      </p:sp>
    </p:spTree>
    <p:extLst>
      <p:ext uri="{BB962C8B-B14F-4D97-AF65-F5344CB8AC3E}">
        <p14:creationId xmlns:p14="http://schemas.microsoft.com/office/powerpoint/2010/main" val="9645165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SCE Title Slide White ">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96775" y="2048449"/>
            <a:ext cx="6858000" cy="1076495"/>
          </a:xfrm>
        </p:spPr>
        <p:txBody>
          <a:bodyPr/>
          <a:lstStyle>
            <a:lvl1pPr marL="0" indent="0" algn="l">
              <a:buNone/>
              <a:defRPr sz="2400">
                <a:latin typeface="Segoe UI" panose="020B0502040204020203" pitchFamily="34" charset="0"/>
                <a:ea typeface="Segoe UI" panose="020B0502040204020203" pitchFamily="34" charset="0"/>
                <a:cs typeface="Segoe U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a:p>
            <a:endParaRPr lang="en-US"/>
          </a:p>
          <a:p>
            <a:endParaRPr lang="en-US"/>
          </a:p>
        </p:txBody>
      </p:sp>
      <p:sp>
        <p:nvSpPr>
          <p:cNvPr id="14" name="Rectangle 13"/>
          <p:cNvSpPr/>
          <p:nvPr userDrawn="1"/>
        </p:nvSpPr>
        <p:spPr>
          <a:xfrm>
            <a:off x="1" y="6027939"/>
            <a:ext cx="6828818" cy="460414"/>
          </a:xfrm>
          <a:prstGeom prst="rect">
            <a:avLst/>
          </a:prstGeom>
          <a:solidFill>
            <a:srgbClr val="FED1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6" name="Straight Connector 15"/>
          <p:cNvCxnSpPr/>
          <p:nvPr userDrawn="1"/>
        </p:nvCxnSpPr>
        <p:spPr>
          <a:xfrm>
            <a:off x="6828818" y="5987598"/>
            <a:ext cx="0" cy="525294"/>
          </a:xfrm>
          <a:prstGeom prst="line">
            <a:avLst/>
          </a:prstGeom>
          <a:ln w="3175">
            <a:solidFill>
              <a:srgbClr val="D0D0D2"/>
            </a:solidFill>
          </a:ln>
          <a:effectLst/>
        </p:spPr>
        <p:style>
          <a:lnRef idx="2">
            <a:schemeClr val="accent1"/>
          </a:lnRef>
          <a:fillRef idx="0">
            <a:schemeClr val="accent1"/>
          </a:fillRef>
          <a:effectRef idx="1">
            <a:schemeClr val="accent1"/>
          </a:effectRef>
          <a:fontRef idx="minor">
            <a:schemeClr val="tx1"/>
          </a:fontRef>
        </p:style>
      </p:cxnSp>
      <p:sp>
        <p:nvSpPr>
          <p:cNvPr id="4" name="Title 3"/>
          <p:cNvSpPr>
            <a:spLocks noGrp="1"/>
          </p:cNvSpPr>
          <p:nvPr>
            <p:ph type="title"/>
          </p:nvPr>
        </p:nvSpPr>
        <p:spPr>
          <a:xfrm>
            <a:off x="752937" y="675859"/>
            <a:ext cx="7886700" cy="1325563"/>
          </a:xfrm>
        </p:spPr>
        <p:txBody>
          <a:bodyPr anchor="b" anchorCtr="0"/>
          <a:lstStyle>
            <a:lvl1pPr>
              <a:defRPr>
                <a:solidFill>
                  <a:srgbClr val="006369"/>
                </a:solidFill>
              </a:defRPr>
            </a:lvl1pPr>
          </a:lstStyle>
          <a:p>
            <a:r>
              <a:rPr lang="en-US"/>
              <a:t>Click to edit Master title style</a:t>
            </a:r>
          </a:p>
        </p:txBody>
      </p:sp>
      <p:pic>
        <p:nvPicPr>
          <p:cNvPr id="12" name="Picture 11"/>
          <p:cNvPicPr>
            <a:picLocks noChangeAspect="1"/>
          </p:cNvPicPr>
          <p:nvPr userDrawn="1"/>
        </p:nvPicPr>
        <p:blipFill>
          <a:blip r:embed="rId2"/>
          <a:stretch>
            <a:fillRect/>
          </a:stretch>
        </p:blipFill>
        <p:spPr>
          <a:xfrm>
            <a:off x="7158404" y="6024477"/>
            <a:ext cx="1657123" cy="455336"/>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4669" y="6186909"/>
            <a:ext cx="2072340" cy="183644"/>
          </a:xfrm>
          <a:prstGeom prst="rect">
            <a:avLst/>
          </a:prstGeom>
        </p:spPr>
      </p:pic>
    </p:spTree>
    <p:extLst>
      <p:ext uri="{BB962C8B-B14F-4D97-AF65-F5344CB8AC3E}">
        <p14:creationId xmlns:p14="http://schemas.microsoft.com/office/powerpoint/2010/main" val="3148609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Large Photo White">
    <p:spTree>
      <p:nvGrpSpPr>
        <p:cNvPr id="1" name=""/>
        <p:cNvGrpSpPr/>
        <p:nvPr/>
      </p:nvGrpSpPr>
      <p:grpSpPr>
        <a:xfrm>
          <a:off x="0" y="0"/>
          <a:ext cx="0" cy="0"/>
          <a:chOff x="0" y="0"/>
          <a:chExt cx="0" cy="0"/>
        </a:xfrm>
      </p:grpSpPr>
      <p:sp>
        <p:nvSpPr>
          <p:cNvPr id="4" name="Picture Placeholder 2"/>
          <p:cNvSpPr>
            <a:spLocks noGrp="1" noChangeAspect="1"/>
          </p:cNvSpPr>
          <p:nvPr>
            <p:ph type="pic" idx="13"/>
          </p:nvPr>
        </p:nvSpPr>
        <p:spPr>
          <a:xfrm>
            <a:off x="0" y="1049311"/>
            <a:ext cx="9144000" cy="5811864"/>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3" name="Title 1"/>
          <p:cNvSpPr>
            <a:spLocks noGrp="1"/>
          </p:cNvSpPr>
          <p:nvPr>
            <p:ph type="title"/>
          </p:nvPr>
        </p:nvSpPr>
        <p:spPr>
          <a:xfrm>
            <a:off x="353442" y="97654"/>
            <a:ext cx="7886700" cy="909454"/>
          </a:xfrm>
        </p:spPr>
        <p:txBody>
          <a:bodyPr/>
          <a:lstStyle/>
          <a:p>
            <a:r>
              <a:rPr lang="en-US"/>
              <a:t>Click to edit Master title style</a:t>
            </a:r>
          </a:p>
        </p:txBody>
      </p:sp>
      <p:sp>
        <p:nvSpPr>
          <p:cNvPr id="5" name="Slide Number Placeholder 4"/>
          <p:cNvSpPr>
            <a:spLocks noGrp="1"/>
          </p:cNvSpPr>
          <p:nvPr>
            <p:ph type="sldNum" sz="quarter" idx="12"/>
          </p:nvPr>
        </p:nvSpPr>
        <p:spPr>
          <a:xfrm>
            <a:off x="8478173" y="6374107"/>
            <a:ext cx="516570" cy="365125"/>
          </a:xfrm>
        </p:spPr>
        <p:txBody>
          <a:bodyPr/>
          <a:lstStyle/>
          <a:p>
            <a:fld id="{5E94BA17-8AE8-4651-9FD9-8589E5D42325}" type="slidenum">
              <a:rPr lang="en-US" smtClean="0"/>
              <a:t>‹#›</a:t>
            </a:fld>
            <a:endParaRPr lang="en-US"/>
          </a:p>
        </p:txBody>
      </p:sp>
    </p:spTree>
    <p:extLst>
      <p:ext uri="{BB962C8B-B14F-4D97-AF65-F5344CB8AC3E}">
        <p14:creationId xmlns:p14="http://schemas.microsoft.com/office/powerpoint/2010/main" val="17599348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Full Bleed Photo ">
    <p:spTree>
      <p:nvGrpSpPr>
        <p:cNvPr id="1" name=""/>
        <p:cNvGrpSpPr/>
        <p:nvPr/>
      </p:nvGrpSpPr>
      <p:grpSpPr>
        <a:xfrm>
          <a:off x="0" y="0"/>
          <a:ext cx="0" cy="0"/>
          <a:chOff x="0" y="0"/>
          <a:chExt cx="0" cy="0"/>
        </a:xfrm>
      </p:grpSpPr>
      <p:sp>
        <p:nvSpPr>
          <p:cNvPr id="4" name="Picture Placeholder 2"/>
          <p:cNvSpPr>
            <a:spLocks noGrp="1" noChangeAspect="1"/>
          </p:cNvSpPr>
          <p:nvPr>
            <p:ph type="pic" idx="13"/>
          </p:nvPr>
        </p:nvSpPr>
        <p:spPr>
          <a:xfrm>
            <a:off x="0" y="0"/>
            <a:ext cx="9144000" cy="6861175"/>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5" name="Slide Number Placeholder 4"/>
          <p:cNvSpPr>
            <a:spLocks noGrp="1"/>
          </p:cNvSpPr>
          <p:nvPr>
            <p:ph type="sldNum" sz="quarter" idx="12"/>
          </p:nvPr>
        </p:nvSpPr>
        <p:spPr>
          <a:xfrm>
            <a:off x="8478173" y="6374107"/>
            <a:ext cx="516570" cy="365125"/>
          </a:xfrm>
        </p:spPr>
        <p:txBody>
          <a:bodyPr/>
          <a:lstStyle/>
          <a:p>
            <a:fld id="{5E94BA17-8AE8-4651-9FD9-8589E5D42325}" type="slidenum">
              <a:rPr lang="en-US" smtClean="0"/>
              <a:t>‹#›</a:t>
            </a:fld>
            <a:endParaRPr lang="en-US"/>
          </a:p>
        </p:txBody>
      </p:sp>
      <p:sp>
        <p:nvSpPr>
          <p:cNvPr id="6" name="Title 1"/>
          <p:cNvSpPr>
            <a:spLocks noGrp="1"/>
          </p:cNvSpPr>
          <p:nvPr>
            <p:ph type="title"/>
          </p:nvPr>
        </p:nvSpPr>
        <p:spPr>
          <a:xfrm>
            <a:off x="353442" y="301848"/>
            <a:ext cx="7886700" cy="909454"/>
          </a:xfrm>
        </p:spPr>
        <p:txBody>
          <a:bodyPr/>
          <a:lstStyle/>
          <a:p>
            <a:r>
              <a:rPr lang="en-US"/>
              <a:t>Click to edit Master title style</a:t>
            </a:r>
          </a:p>
        </p:txBody>
      </p:sp>
    </p:spTree>
    <p:extLst>
      <p:ext uri="{BB962C8B-B14F-4D97-AF65-F5344CB8AC3E}">
        <p14:creationId xmlns:p14="http://schemas.microsoft.com/office/powerpoint/2010/main" val="16398325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ext and Photo ">
    <p:spTree>
      <p:nvGrpSpPr>
        <p:cNvPr id="1" name=""/>
        <p:cNvGrpSpPr/>
        <p:nvPr/>
      </p:nvGrpSpPr>
      <p:grpSpPr>
        <a:xfrm>
          <a:off x="0" y="0"/>
          <a:ext cx="0" cy="0"/>
          <a:chOff x="0" y="0"/>
          <a:chExt cx="0" cy="0"/>
        </a:xfrm>
      </p:grpSpPr>
      <p:sp>
        <p:nvSpPr>
          <p:cNvPr id="6" name="Picture Placeholder 2"/>
          <p:cNvSpPr>
            <a:spLocks noGrp="1" noChangeAspect="1"/>
          </p:cNvSpPr>
          <p:nvPr>
            <p:ph type="pic" idx="13"/>
          </p:nvPr>
        </p:nvSpPr>
        <p:spPr>
          <a:xfrm>
            <a:off x="4409375" y="1084825"/>
            <a:ext cx="4752381" cy="5191691"/>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7" name="Content Placeholder 2"/>
          <p:cNvSpPr>
            <a:spLocks noGrp="1"/>
          </p:cNvSpPr>
          <p:nvPr>
            <p:ph sz="half" idx="1"/>
          </p:nvPr>
        </p:nvSpPr>
        <p:spPr>
          <a:xfrm>
            <a:off x="628650" y="1541539"/>
            <a:ext cx="3170993" cy="4351338"/>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p:nvPr>
        </p:nvSpPr>
        <p:spPr>
          <a:xfrm>
            <a:off x="353442" y="186434"/>
            <a:ext cx="7886700" cy="909454"/>
          </a:xfrm>
        </p:spPr>
        <p:txBody>
          <a:bodyPr/>
          <a:lstStyle/>
          <a:p>
            <a:r>
              <a:rPr lang="en-US"/>
              <a:t>Click to edit Master title style</a:t>
            </a:r>
          </a:p>
        </p:txBody>
      </p:sp>
      <p:sp>
        <p:nvSpPr>
          <p:cNvPr id="2" name="Date Placeholder 1"/>
          <p:cNvSpPr>
            <a:spLocks noGrp="1"/>
          </p:cNvSpPr>
          <p:nvPr>
            <p:ph type="dt" sz="half" idx="14"/>
          </p:nvPr>
        </p:nvSpPr>
        <p:spPr/>
        <p:txBody>
          <a:bodyPr/>
          <a:lstStyle/>
          <a:p>
            <a:fld id="{A33C226F-EA98-448D-AA5E-9FC1D85D89B2}" type="datetime1">
              <a:rPr lang="en-US" smtClean="0"/>
              <a:t>9/9/2026</a:t>
            </a:fld>
            <a:endParaRPr lang="en-US"/>
          </a:p>
        </p:txBody>
      </p:sp>
      <p:sp>
        <p:nvSpPr>
          <p:cNvPr id="3" name="Footer Placeholder 2"/>
          <p:cNvSpPr>
            <a:spLocks noGrp="1"/>
          </p:cNvSpPr>
          <p:nvPr>
            <p:ph type="ftr" sz="quarter" idx="15"/>
          </p:nvPr>
        </p:nvSpPr>
        <p:spPr/>
        <p:txBody>
          <a:bodyPr/>
          <a:lstStyle/>
          <a:p>
            <a:r>
              <a:rPr lang="en-US"/>
              <a:t>Southern California Edison</a:t>
            </a:r>
          </a:p>
        </p:txBody>
      </p:sp>
      <p:sp>
        <p:nvSpPr>
          <p:cNvPr id="4" name="Slide Number Placeholder 3"/>
          <p:cNvSpPr>
            <a:spLocks noGrp="1"/>
          </p:cNvSpPr>
          <p:nvPr>
            <p:ph type="sldNum" sz="quarter" idx="16"/>
          </p:nvPr>
        </p:nvSpPr>
        <p:spPr/>
        <p:txBody>
          <a:bodyPr/>
          <a:lstStyle/>
          <a:p>
            <a:fld id="{5E94BA17-8AE8-4651-9FD9-8589E5D42325}" type="slidenum">
              <a:rPr lang="en-US" smtClean="0"/>
              <a:pPr/>
              <a:t>‹#›</a:t>
            </a:fld>
            <a:endParaRPr lang="en-US"/>
          </a:p>
        </p:txBody>
      </p:sp>
    </p:spTree>
    <p:extLst>
      <p:ext uri="{BB962C8B-B14F-4D97-AF65-F5344CB8AC3E}">
        <p14:creationId xmlns:p14="http://schemas.microsoft.com/office/powerpoint/2010/main" val="6854885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ext and 3 Photos">
    <p:spTree>
      <p:nvGrpSpPr>
        <p:cNvPr id="1" name=""/>
        <p:cNvGrpSpPr/>
        <p:nvPr/>
      </p:nvGrpSpPr>
      <p:grpSpPr>
        <a:xfrm>
          <a:off x="0" y="0"/>
          <a:ext cx="0" cy="0"/>
          <a:chOff x="0" y="0"/>
          <a:chExt cx="0" cy="0"/>
        </a:xfrm>
      </p:grpSpPr>
      <p:sp>
        <p:nvSpPr>
          <p:cNvPr id="12" name="Picture Placeholder 2"/>
          <p:cNvSpPr>
            <a:spLocks noGrp="1" noChangeAspect="1"/>
          </p:cNvSpPr>
          <p:nvPr>
            <p:ph type="pic" idx="13"/>
          </p:nvPr>
        </p:nvSpPr>
        <p:spPr>
          <a:xfrm>
            <a:off x="4130859" y="401239"/>
            <a:ext cx="5013142" cy="2786196"/>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13" name="Picture Placeholder 2"/>
          <p:cNvSpPr>
            <a:spLocks noGrp="1" noChangeAspect="1"/>
          </p:cNvSpPr>
          <p:nvPr>
            <p:ph type="pic" idx="14"/>
          </p:nvPr>
        </p:nvSpPr>
        <p:spPr>
          <a:xfrm>
            <a:off x="4130859" y="3190425"/>
            <a:ext cx="2551790" cy="2698753"/>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14" name="Picture Placeholder 2"/>
          <p:cNvSpPr>
            <a:spLocks noGrp="1" noChangeAspect="1"/>
          </p:cNvSpPr>
          <p:nvPr>
            <p:ph type="pic" idx="15"/>
          </p:nvPr>
        </p:nvSpPr>
        <p:spPr>
          <a:xfrm>
            <a:off x="6671269" y="3190425"/>
            <a:ext cx="2472732" cy="2698753"/>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7" name="Content Placeholder 2"/>
          <p:cNvSpPr>
            <a:spLocks noGrp="1"/>
          </p:cNvSpPr>
          <p:nvPr>
            <p:ph sz="half" idx="1"/>
          </p:nvPr>
        </p:nvSpPr>
        <p:spPr>
          <a:xfrm>
            <a:off x="291298" y="1000002"/>
            <a:ext cx="3170993" cy="4351338"/>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4"/>
          <p:cNvSpPr>
            <a:spLocks noGrp="1"/>
          </p:cNvSpPr>
          <p:nvPr>
            <p:ph type="sldNum" sz="quarter" idx="12"/>
          </p:nvPr>
        </p:nvSpPr>
        <p:spPr>
          <a:xfrm>
            <a:off x="8478173" y="6374107"/>
            <a:ext cx="516570" cy="365125"/>
          </a:xfrm>
        </p:spPr>
        <p:txBody>
          <a:bodyPr/>
          <a:lstStyle/>
          <a:p>
            <a:fld id="{5E94BA17-8AE8-4651-9FD9-8589E5D42325}" type="slidenum">
              <a:rPr lang="en-US" smtClean="0"/>
              <a:t>‹#›</a:t>
            </a:fld>
            <a:endParaRPr lang="en-US"/>
          </a:p>
        </p:txBody>
      </p:sp>
      <p:sp>
        <p:nvSpPr>
          <p:cNvPr id="11" name="Date Placeholder 3"/>
          <p:cNvSpPr>
            <a:spLocks noGrp="1"/>
          </p:cNvSpPr>
          <p:nvPr>
            <p:ph type="dt" sz="half" idx="2"/>
          </p:nvPr>
        </p:nvSpPr>
        <p:spPr>
          <a:xfrm>
            <a:off x="158128" y="6356351"/>
            <a:ext cx="1280049" cy="365125"/>
          </a:xfrm>
          <a:prstGeom prst="rect">
            <a:avLst/>
          </a:prstGeom>
        </p:spPr>
        <p:txBody>
          <a:bodyPr vert="horz" lIns="91440" tIns="45720" rIns="91440" bIns="45720" rtlCol="0" anchor="ctr"/>
          <a:lstStyle>
            <a:lvl1pPr algn="l">
              <a:defRPr sz="1050">
                <a:solidFill>
                  <a:schemeClr val="tx1"/>
                </a:solidFill>
                <a:latin typeface="Segoe UI Semibold" panose="020B0702040204020203" pitchFamily="34" charset="0"/>
              </a:defRPr>
            </a:lvl1pPr>
          </a:lstStyle>
          <a:p>
            <a:fld id="{89D064AE-0C53-47E5-999C-7F2EFEAE8D04}" type="datetime1">
              <a:rPr lang="en-US" smtClean="0"/>
              <a:t>9/9/2026</a:t>
            </a:fld>
            <a:endParaRPr lang="en-US"/>
          </a:p>
        </p:txBody>
      </p:sp>
      <p:sp>
        <p:nvSpPr>
          <p:cNvPr id="15" name="Footer Placeholder 4"/>
          <p:cNvSpPr>
            <a:spLocks noGrp="1"/>
          </p:cNvSpPr>
          <p:nvPr>
            <p:ph type="ftr" sz="quarter" idx="3"/>
          </p:nvPr>
        </p:nvSpPr>
        <p:spPr>
          <a:xfrm>
            <a:off x="2363121" y="6356351"/>
            <a:ext cx="3086100" cy="365125"/>
          </a:xfrm>
          <a:prstGeom prst="rect">
            <a:avLst/>
          </a:prstGeom>
        </p:spPr>
        <p:txBody>
          <a:bodyPr vert="horz" lIns="91440" tIns="45720" rIns="91440" bIns="45720" rtlCol="0" anchor="ctr"/>
          <a:lstStyle>
            <a:lvl1pPr algn="l">
              <a:defRPr sz="1100">
                <a:solidFill>
                  <a:schemeClr val="tx1">
                    <a:tint val="75000"/>
                  </a:schemeClr>
                </a:solidFill>
                <a:latin typeface="Segoe UI Semibold" panose="020B0702040204020203" pitchFamily="34" charset="0"/>
              </a:defRPr>
            </a:lvl1pPr>
          </a:lstStyle>
          <a:p>
            <a:r>
              <a:rPr lang="en-US"/>
              <a:t>Southern California Edison</a:t>
            </a:r>
          </a:p>
        </p:txBody>
      </p:sp>
    </p:spTree>
    <p:extLst>
      <p:ext uri="{BB962C8B-B14F-4D97-AF65-F5344CB8AC3E}">
        <p14:creationId xmlns:p14="http://schemas.microsoft.com/office/powerpoint/2010/main" val="26453481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Chart ">
    <p:spTree>
      <p:nvGrpSpPr>
        <p:cNvPr id="1" name=""/>
        <p:cNvGrpSpPr/>
        <p:nvPr/>
      </p:nvGrpSpPr>
      <p:grpSpPr>
        <a:xfrm>
          <a:off x="0" y="0"/>
          <a:ext cx="0" cy="0"/>
          <a:chOff x="0" y="0"/>
          <a:chExt cx="0" cy="0"/>
        </a:xfrm>
      </p:grpSpPr>
      <p:sp>
        <p:nvSpPr>
          <p:cNvPr id="7" name="Content Placeholder 2"/>
          <p:cNvSpPr>
            <a:spLocks noGrp="1"/>
          </p:cNvSpPr>
          <p:nvPr>
            <p:ph sz="half" idx="1"/>
          </p:nvPr>
        </p:nvSpPr>
        <p:spPr>
          <a:xfrm>
            <a:off x="202521" y="1621438"/>
            <a:ext cx="3170993" cy="4351338"/>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4"/>
          <p:cNvSpPr>
            <a:spLocks noGrp="1"/>
          </p:cNvSpPr>
          <p:nvPr>
            <p:ph type="sldNum" sz="quarter" idx="12"/>
          </p:nvPr>
        </p:nvSpPr>
        <p:spPr>
          <a:xfrm>
            <a:off x="8478173" y="6374107"/>
            <a:ext cx="516570" cy="365125"/>
          </a:xfrm>
        </p:spPr>
        <p:txBody>
          <a:bodyPr/>
          <a:lstStyle/>
          <a:p>
            <a:fld id="{5E94BA17-8AE8-4651-9FD9-8589E5D42325}" type="slidenum">
              <a:rPr lang="en-US" smtClean="0"/>
              <a:t>‹#›</a:t>
            </a:fld>
            <a:endParaRPr lang="en-US"/>
          </a:p>
        </p:txBody>
      </p:sp>
      <p:sp>
        <p:nvSpPr>
          <p:cNvPr id="6" name="Chart Placeholder 5"/>
          <p:cNvSpPr>
            <a:spLocks noGrp="1"/>
          </p:cNvSpPr>
          <p:nvPr>
            <p:ph type="chart" sz="quarter" idx="13"/>
          </p:nvPr>
        </p:nvSpPr>
        <p:spPr>
          <a:xfrm>
            <a:off x="3701989" y="1683711"/>
            <a:ext cx="5220070" cy="4042386"/>
          </a:xfrm>
          <a:solidFill>
            <a:schemeClr val="bg1">
              <a:lumMod val="75000"/>
            </a:schemeClr>
          </a:solidFill>
        </p:spPr>
        <p:txBody>
          <a:bodyPr/>
          <a:lstStyle>
            <a:lvl1pPr marL="0" indent="0">
              <a:buNone/>
              <a:defRPr/>
            </a:lvl1pPr>
          </a:lstStyle>
          <a:p>
            <a:endParaRPr lang="en-US"/>
          </a:p>
        </p:txBody>
      </p:sp>
      <p:sp>
        <p:nvSpPr>
          <p:cNvPr id="15" name="Title 1"/>
          <p:cNvSpPr>
            <a:spLocks noGrp="1"/>
          </p:cNvSpPr>
          <p:nvPr>
            <p:ph type="title"/>
          </p:nvPr>
        </p:nvSpPr>
        <p:spPr>
          <a:xfrm>
            <a:off x="353442" y="186434"/>
            <a:ext cx="7886700" cy="909454"/>
          </a:xfrm>
        </p:spPr>
        <p:txBody>
          <a:bodyPr/>
          <a:lstStyle/>
          <a:p>
            <a:r>
              <a:rPr lang="en-US"/>
              <a:t>Click to edit Master title style</a:t>
            </a:r>
          </a:p>
        </p:txBody>
      </p:sp>
      <p:sp>
        <p:nvSpPr>
          <p:cNvPr id="16" name="Date Placeholder 3"/>
          <p:cNvSpPr>
            <a:spLocks noGrp="1"/>
          </p:cNvSpPr>
          <p:nvPr>
            <p:ph type="dt" sz="half" idx="2"/>
          </p:nvPr>
        </p:nvSpPr>
        <p:spPr>
          <a:xfrm>
            <a:off x="158128" y="6356351"/>
            <a:ext cx="1280049" cy="365125"/>
          </a:xfrm>
          <a:prstGeom prst="rect">
            <a:avLst/>
          </a:prstGeom>
        </p:spPr>
        <p:txBody>
          <a:bodyPr vert="horz" lIns="91440" tIns="45720" rIns="91440" bIns="45720" rtlCol="0" anchor="ctr"/>
          <a:lstStyle>
            <a:lvl1pPr algn="l">
              <a:defRPr sz="1050">
                <a:solidFill>
                  <a:schemeClr val="tx1"/>
                </a:solidFill>
                <a:latin typeface="Segoe UI Semibold" panose="020B0702040204020203" pitchFamily="34" charset="0"/>
              </a:defRPr>
            </a:lvl1pPr>
          </a:lstStyle>
          <a:p>
            <a:fld id="{FA32D2F0-9BDD-42B7-878A-E509BC4B3230}" type="datetime1">
              <a:rPr lang="en-US" smtClean="0"/>
              <a:t>9/9/2026</a:t>
            </a:fld>
            <a:endParaRPr lang="en-US"/>
          </a:p>
        </p:txBody>
      </p:sp>
      <p:sp>
        <p:nvSpPr>
          <p:cNvPr id="17" name="Footer Placeholder 4"/>
          <p:cNvSpPr>
            <a:spLocks noGrp="1"/>
          </p:cNvSpPr>
          <p:nvPr>
            <p:ph type="ftr" sz="quarter" idx="3"/>
          </p:nvPr>
        </p:nvSpPr>
        <p:spPr>
          <a:xfrm>
            <a:off x="2363121" y="6356351"/>
            <a:ext cx="3086100" cy="365125"/>
          </a:xfrm>
          <a:prstGeom prst="rect">
            <a:avLst/>
          </a:prstGeom>
        </p:spPr>
        <p:txBody>
          <a:bodyPr vert="horz" lIns="91440" tIns="45720" rIns="91440" bIns="45720" rtlCol="0" anchor="ctr"/>
          <a:lstStyle>
            <a:lvl1pPr algn="l">
              <a:defRPr sz="1100">
                <a:solidFill>
                  <a:schemeClr val="tx1">
                    <a:tint val="75000"/>
                  </a:schemeClr>
                </a:solidFill>
                <a:latin typeface="Segoe UI Semibold" panose="020B0702040204020203" pitchFamily="34" charset="0"/>
              </a:defRPr>
            </a:lvl1pPr>
          </a:lstStyle>
          <a:p>
            <a:r>
              <a:rPr lang="en-US"/>
              <a:t>Southern California Edison</a:t>
            </a:r>
          </a:p>
        </p:txBody>
      </p:sp>
    </p:spTree>
    <p:extLst>
      <p:ext uri="{BB962C8B-B14F-4D97-AF65-F5344CB8AC3E}">
        <p14:creationId xmlns:p14="http://schemas.microsoft.com/office/powerpoint/2010/main" val="17375904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2_SCE Title Slide White ">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96775" y="2048449"/>
            <a:ext cx="6858000" cy="1076495"/>
          </a:xfrm>
        </p:spPr>
        <p:txBody>
          <a:bodyPr/>
          <a:lstStyle>
            <a:lvl1pPr marL="0" indent="0" algn="l">
              <a:buNone/>
              <a:defRPr sz="2400">
                <a:latin typeface="Segoe UI" panose="020B0502040204020203" pitchFamily="34" charset="0"/>
                <a:ea typeface="Segoe UI" panose="020B0502040204020203" pitchFamily="34" charset="0"/>
                <a:cs typeface="Segoe U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a:p>
            <a:endParaRPr lang="en-US"/>
          </a:p>
          <a:p>
            <a:endParaRPr lang="en-US"/>
          </a:p>
        </p:txBody>
      </p:sp>
      <p:sp>
        <p:nvSpPr>
          <p:cNvPr id="14" name="Rectangle 13"/>
          <p:cNvSpPr/>
          <p:nvPr userDrawn="1"/>
        </p:nvSpPr>
        <p:spPr>
          <a:xfrm>
            <a:off x="1" y="6027939"/>
            <a:ext cx="6828818" cy="460414"/>
          </a:xfrm>
          <a:prstGeom prst="rect">
            <a:avLst/>
          </a:prstGeom>
          <a:solidFill>
            <a:srgbClr val="FED1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6" name="Straight Connector 15"/>
          <p:cNvCxnSpPr/>
          <p:nvPr userDrawn="1"/>
        </p:nvCxnSpPr>
        <p:spPr>
          <a:xfrm>
            <a:off x="6828818" y="5987598"/>
            <a:ext cx="0" cy="525294"/>
          </a:xfrm>
          <a:prstGeom prst="line">
            <a:avLst/>
          </a:prstGeom>
          <a:ln w="3175">
            <a:solidFill>
              <a:srgbClr val="D0D0D2"/>
            </a:solidFill>
          </a:ln>
          <a:effectLst/>
        </p:spPr>
        <p:style>
          <a:lnRef idx="2">
            <a:schemeClr val="accent1"/>
          </a:lnRef>
          <a:fillRef idx="0">
            <a:schemeClr val="accent1"/>
          </a:fillRef>
          <a:effectRef idx="1">
            <a:schemeClr val="accent1"/>
          </a:effectRef>
          <a:fontRef idx="minor">
            <a:schemeClr val="tx1"/>
          </a:fontRef>
        </p:style>
      </p:cxnSp>
      <p:sp>
        <p:nvSpPr>
          <p:cNvPr id="4" name="Title 3"/>
          <p:cNvSpPr>
            <a:spLocks noGrp="1"/>
          </p:cNvSpPr>
          <p:nvPr>
            <p:ph type="title"/>
          </p:nvPr>
        </p:nvSpPr>
        <p:spPr>
          <a:xfrm>
            <a:off x="752937" y="675859"/>
            <a:ext cx="7886700" cy="1325563"/>
          </a:xfrm>
        </p:spPr>
        <p:txBody>
          <a:bodyPr anchor="b" anchorCtr="0"/>
          <a:lstStyle>
            <a:lvl1pPr>
              <a:defRPr>
                <a:solidFill>
                  <a:srgbClr val="006369"/>
                </a:solidFill>
              </a:defRPr>
            </a:lvl1pPr>
          </a:lstStyle>
          <a:p>
            <a:r>
              <a:rPr lang="en-US"/>
              <a:t>Click to edit Master title style</a:t>
            </a:r>
          </a:p>
        </p:txBody>
      </p:sp>
      <p:pic>
        <p:nvPicPr>
          <p:cNvPr id="12" name="Picture 11"/>
          <p:cNvPicPr>
            <a:picLocks noChangeAspect="1"/>
          </p:cNvPicPr>
          <p:nvPr userDrawn="1"/>
        </p:nvPicPr>
        <p:blipFill>
          <a:blip r:embed="rId2"/>
          <a:stretch>
            <a:fillRect/>
          </a:stretch>
        </p:blipFill>
        <p:spPr>
          <a:xfrm>
            <a:off x="7158404" y="6024477"/>
            <a:ext cx="1657123" cy="455336"/>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4669" y="6186909"/>
            <a:ext cx="2072340" cy="183644"/>
          </a:xfrm>
          <a:prstGeom prst="rect">
            <a:avLst/>
          </a:prstGeom>
        </p:spPr>
      </p:pic>
    </p:spTree>
    <p:extLst>
      <p:ext uri="{BB962C8B-B14F-4D97-AF65-F5344CB8AC3E}">
        <p14:creationId xmlns:p14="http://schemas.microsoft.com/office/powerpoint/2010/main" val="29846063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Large Photo White">
    <p:spTree>
      <p:nvGrpSpPr>
        <p:cNvPr id="1" name=""/>
        <p:cNvGrpSpPr/>
        <p:nvPr/>
      </p:nvGrpSpPr>
      <p:grpSpPr>
        <a:xfrm>
          <a:off x="0" y="0"/>
          <a:ext cx="0" cy="0"/>
          <a:chOff x="0" y="0"/>
          <a:chExt cx="0" cy="0"/>
        </a:xfrm>
      </p:grpSpPr>
      <p:sp>
        <p:nvSpPr>
          <p:cNvPr id="4" name="Picture Placeholder 2"/>
          <p:cNvSpPr>
            <a:spLocks noGrp="1" noChangeAspect="1"/>
          </p:cNvSpPr>
          <p:nvPr>
            <p:ph type="pic" idx="13"/>
          </p:nvPr>
        </p:nvSpPr>
        <p:spPr>
          <a:xfrm>
            <a:off x="0" y="1049311"/>
            <a:ext cx="9144000" cy="5811864"/>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3" name="Title 1"/>
          <p:cNvSpPr>
            <a:spLocks noGrp="1"/>
          </p:cNvSpPr>
          <p:nvPr>
            <p:ph type="title"/>
          </p:nvPr>
        </p:nvSpPr>
        <p:spPr>
          <a:xfrm>
            <a:off x="353442" y="97654"/>
            <a:ext cx="7886700" cy="909454"/>
          </a:xfrm>
        </p:spPr>
        <p:txBody>
          <a:bodyPr/>
          <a:lstStyle/>
          <a:p>
            <a:r>
              <a:rPr lang="en-US"/>
              <a:t>Click to edit Master title style</a:t>
            </a:r>
          </a:p>
        </p:txBody>
      </p:sp>
      <p:sp>
        <p:nvSpPr>
          <p:cNvPr id="5" name="Slide Number Placeholder 4"/>
          <p:cNvSpPr>
            <a:spLocks noGrp="1"/>
          </p:cNvSpPr>
          <p:nvPr>
            <p:ph type="sldNum" sz="quarter" idx="12"/>
          </p:nvPr>
        </p:nvSpPr>
        <p:spPr>
          <a:xfrm>
            <a:off x="8478173" y="6374107"/>
            <a:ext cx="516570" cy="365125"/>
          </a:xfrm>
        </p:spPr>
        <p:txBody>
          <a:bodyPr/>
          <a:lstStyle/>
          <a:p>
            <a:fld id="{5E94BA17-8AE8-4651-9FD9-8589E5D42325}" type="slidenum">
              <a:rPr lang="en-US" smtClean="0"/>
              <a:t>‹#›</a:t>
            </a:fld>
            <a:endParaRPr lang="en-US"/>
          </a:p>
        </p:txBody>
      </p:sp>
    </p:spTree>
    <p:extLst>
      <p:ext uri="{BB962C8B-B14F-4D97-AF65-F5344CB8AC3E}">
        <p14:creationId xmlns:p14="http://schemas.microsoft.com/office/powerpoint/2010/main" val="31125921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Full Bleed Photo ">
    <p:spTree>
      <p:nvGrpSpPr>
        <p:cNvPr id="1" name=""/>
        <p:cNvGrpSpPr/>
        <p:nvPr/>
      </p:nvGrpSpPr>
      <p:grpSpPr>
        <a:xfrm>
          <a:off x="0" y="0"/>
          <a:ext cx="0" cy="0"/>
          <a:chOff x="0" y="0"/>
          <a:chExt cx="0" cy="0"/>
        </a:xfrm>
      </p:grpSpPr>
      <p:sp>
        <p:nvSpPr>
          <p:cNvPr id="4" name="Picture Placeholder 2"/>
          <p:cNvSpPr>
            <a:spLocks noGrp="1" noChangeAspect="1"/>
          </p:cNvSpPr>
          <p:nvPr>
            <p:ph type="pic" idx="13"/>
          </p:nvPr>
        </p:nvSpPr>
        <p:spPr>
          <a:xfrm>
            <a:off x="0" y="0"/>
            <a:ext cx="9144000" cy="6861175"/>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5" name="Slide Number Placeholder 4"/>
          <p:cNvSpPr>
            <a:spLocks noGrp="1"/>
          </p:cNvSpPr>
          <p:nvPr>
            <p:ph type="sldNum" sz="quarter" idx="12"/>
          </p:nvPr>
        </p:nvSpPr>
        <p:spPr>
          <a:xfrm>
            <a:off x="8478173" y="6374107"/>
            <a:ext cx="516570" cy="365125"/>
          </a:xfrm>
        </p:spPr>
        <p:txBody>
          <a:bodyPr/>
          <a:lstStyle/>
          <a:p>
            <a:fld id="{5E94BA17-8AE8-4651-9FD9-8589E5D42325}" type="slidenum">
              <a:rPr lang="en-US" smtClean="0"/>
              <a:t>‹#›</a:t>
            </a:fld>
            <a:endParaRPr lang="en-US"/>
          </a:p>
        </p:txBody>
      </p:sp>
      <p:sp>
        <p:nvSpPr>
          <p:cNvPr id="6" name="Title 1"/>
          <p:cNvSpPr>
            <a:spLocks noGrp="1"/>
          </p:cNvSpPr>
          <p:nvPr>
            <p:ph type="title"/>
          </p:nvPr>
        </p:nvSpPr>
        <p:spPr>
          <a:xfrm>
            <a:off x="353442" y="301848"/>
            <a:ext cx="7886700" cy="909454"/>
          </a:xfrm>
        </p:spPr>
        <p:txBody>
          <a:bodyPr/>
          <a:lstStyle/>
          <a:p>
            <a:r>
              <a:rPr lang="en-US"/>
              <a:t>Click to edit Master title style</a:t>
            </a:r>
          </a:p>
        </p:txBody>
      </p:sp>
    </p:spTree>
    <p:extLst>
      <p:ext uri="{BB962C8B-B14F-4D97-AF65-F5344CB8AC3E}">
        <p14:creationId xmlns:p14="http://schemas.microsoft.com/office/powerpoint/2010/main" val="13855377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ext and Photo ">
    <p:spTree>
      <p:nvGrpSpPr>
        <p:cNvPr id="1" name=""/>
        <p:cNvGrpSpPr/>
        <p:nvPr/>
      </p:nvGrpSpPr>
      <p:grpSpPr>
        <a:xfrm>
          <a:off x="0" y="0"/>
          <a:ext cx="0" cy="0"/>
          <a:chOff x="0" y="0"/>
          <a:chExt cx="0" cy="0"/>
        </a:xfrm>
      </p:grpSpPr>
      <p:sp>
        <p:nvSpPr>
          <p:cNvPr id="6" name="Picture Placeholder 2"/>
          <p:cNvSpPr>
            <a:spLocks noGrp="1" noChangeAspect="1"/>
          </p:cNvSpPr>
          <p:nvPr>
            <p:ph type="pic" idx="13"/>
          </p:nvPr>
        </p:nvSpPr>
        <p:spPr>
          <a:xfrm>
            <a:off x="4409375" y="1084825"/>
            <a:ext cx="4752381" cy="5191691"/>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7" name="Content Placeholder 2"/>
          <p:cNvSpPr>
            <a:spLocks noGrp="1"/>
          </p:cNvSpPr>
          <p:nvPr>
            <p:ph sz="half" idx="1"/>
          </p:nvPr>
        </p:nvSpPr>
        <p:spPr>
          <a:xfrm>
            <a:off x="628650" y="1541539"/>
            <a:ext cx="3170993" cy="4351338"/>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p:nvPr>
        </p:nvSpPr>
        <p:spPr>
          <a:xfrm>
            <a:off x="353442" y="186434"/>
            <a:ext cx="7886700" cy="909454"/>
          </a:xfrm>
        </p:spPr>
        <p:txBody>
          <a:bodyPr/>
          <a:lstStyle/>
          <a:p>
            <a:r>
              <a:rPr lang="en-US"/>
              <a:t>Click to edit Master title style</a:t>
            </a:r>
          </a:p>
        </p:txBody>
      </p:sp>
      <p:sp>
        <p:nvSpPr>
          <p:cNvPr id="2" name="Date Placeholder 1"/>
          <p:cNvSpPr>
            <a:spLocks noGrp="1"/>
          </p:cNvSpPr>
          <p:nvPr>
            <p:ph type="dt" sz="half" idx="14"/>
          </p:nvPr>
        </p:nvSpPr>
        <p:spPr/>
        <p:txBody>
          <a:bodyPr/>
          <a:lstStyle/>
          <a:p>
            <a:fld id="{43388E9D-C554-4A9A-BEDF-E549A4D550E9}" type="datetime1">
              <a:rPr lang="en-US" smtClean="0"/>
              <a:t>9/9/2026</a:t>
            </a:fld>
            <a:endParaRPr lang="en-US"/>
          </a:p>
        </p:txBody>
      </p:sp>
      <p:sp>
        <p:nvSpPr>
          <p:cNvPr id="3" name="Footer Placeholder 2"/>
          <p:cNvSpPr>
            <a:spLocks noGrp="1"/>
          </p:cNvSpPr>
          <p:nvPr>
            <p:ph type="ftr" sz="quarter" idx="15"/>
          </p:nvPr>
        </p:nvSpPr>
        <p:spPr/>
        <p:txBody>
          <a:bodyPr/>
          <a:lstStyle/>
          <a:p>
            <a:r>
              <a:rPr lang="en-US"/>
              <a:t>Southern California Edison</a:t>
            </a:r>
          </a:p>
        </p:txBody>
      </p:sp>
      <p:sp>
        <p:nvSpPr>
          <p:cNvPr id="4" name="Slide Number Placeholder 3"/>
          <p:cNvSpPr>
            <a:spLocks noGrp="1"/>
          </p:cNvSpPr>
          <p:nvPr>
            <p:ph type="sldNum" sz="quarter" idx="16"/>
          </p:nvPr>
        </p:nvSpPr>
        <p:spPr/>
        <p:txBody>
          <a:bodyPr/>
          <a:lstStyle/>
          <a:p>
            <a:fld id="{5E94BA17-8AE8-4651-9FD9-8589E5D42325}" type="slidenum">
              <a:rPr lang="en-US" smtClean="0"/>
              <a:pPr/>
              <a:t>‹#›</a:t>
            </a:fld>
            <a:endParaRPr lang="en-US"/>
          </a:p>
        </p:txBody>
      </p:sp>
    </p:spTree>
    <p:extLst>
      <p:ext uri="{BB962C8B-B14F-4D97-AF65-F5344CB8AC3E}">
        <p14:creationId xmlns:p14="http://schemas.microsoft.com/office/powerpoint/2010/main" val="28075041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ext and 3 Photos">
    <p:spTree>
      <p:nvGrpSpPr>
        <p:cNvPr id="1" name=""/>
        <p:cNvGrpSpPr/>
        <p:nvPr/>
      </p:nvGrpSpPr>
      <p:grpSpPr>
        <a:xfrm>
          <a:off x="0" y="0"/>
          <a:ext cx="0" cy="0"/>
          <a:chOff x="0" y="0"/>
          <a:chExt cx="0" cy="0"/>
        </a:xfrm>
      </p:grpSpPr>
      <p:sp>
        <p:nvSpPr>
          <p:cNvPr id="12" name="Picture Placeholder 2"/>
          <p:cNvSpPr>
            <a:spLocks noGrp="1" noChangeAspect="1"/>
          </p:cNvSpPr>
          <p:nvPr>
            <p:ph type="pic" idx="13"/>
          </p:nvPr>
        </p:nvSpPr>
        <p:spPr>
          <a:xfrm>
            <a:off x="4130859" y="401239"/>
            <a:ext cx="5013142" cy="2786196"/>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13" name="Picture Placeholder 2"/>
          <p:cNvSpPr>
            <a:spLocks noGrp="1" noChangeAspect="1"/>
          </p:cNvSpPr>
          <p:nvPr>
            <p:ph type="pic" idx="14"/>
          </p:nvPr>
        </p:nvSpPr>
        <p:spPr>
          <a:xfrm>
            <a:off x="4130859" y="3190425"/>
            <a:ext cx="2551790" cy="2698753"/>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14" name="Picture Placeholder 2"/>
          <p:cNvSpPr>
            <a:spLocks noGrp="1" noChangeAspect="1"/>
          </p:cNvSpPr>
          <p:nvPr>
            <p:ph type="pic" idx="15"/>
          </p:nvPr>
        </p:nvSpPr>
        <p:spPr>
          <a:xfrm>
            <a:off x="6671269" y="3190425"/>
            <a:ext cx="2472732" cy="2698753"/>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7" name="Content Placeholder 2"/>
          <p:cNvSpPr>
            <a:spLocks noGrp="1"/>
          </p:cNvSpPr>
          <p:nvPr>
            <p:ph sz="half" idx="1"/>
          </p:nvPr>
        </p:nvSpPr>
        <p:spPr>
          <a:xfrm>
            <a:off x="291298" y="1000002"/>
            <a:ext cx="3170993" cy="4351338"/>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4"/>
          <p:cNvSpPr>
            <a:spLocks noGrp="1"/>
          </p:cNvSpPr>
          <p:nvPr>
            <p:ph type="sldNum" sz="quarter" idx="12"/>
          </p:nvPr>
        </p:nvSpPr>
        <p:spPr>
          <a:xfrm>
            <a:off x="8478173" y="6374107"/>
            <a:ext cx="516570" cy="365125"/>
          </a:xfrm>
        </p:spPr>
        <p:txBody>
          <a:bodyPr/>
          <a:lstStyle/>
          <a:p>
            <a:fld id="{5E94BA17-8AE8-4651-9FD9-8589E5D42325}" type="slidenum">
              <a:rPr lang="en-US" smtClean="0"/>
              <a:t>‹#›</a:t>
            </a:fld>
            <a:endParaRPr lang="en-US"/>
          </a:p>
        </p:txBody>
      </p:sp>
      <p:sp>
        <p:nvSpPr>
          <p:cNvPr id="11" name="Date Placeholder 3"/>
          <p:cNvSpPr>
            <a:spLocks noGrp="1"/>
          </p:cNvSpPr>
          <p:nvPr>
            <p:ph type="dt" sz="half" idx="2"/>
          </p:nvPr>
        </p:nvSpPr>
        <p:spPr>
          <a:xfrm>
            <a:off x="158128" y="6356351"/>
            <a:ext cx="1280049" cy="365125"/>
          </a:xfrm>
          <a:prstGeom prst="rect">
            <a:avLst/>
          </a:prstGeom>
        </p:spPr>
        <p:txBody>
          <a:bodyPr vert="horz" lIns="91440" tIns="45720" rIns="91440" bIns="45720" rtlCol="0" anchor="ctr"/>
          <a:lstStyle>
            <a:lvl1pPr algn="l">
              <a:defRPr sz="1050">
                <a:solidFill>
                  <a:schemeClr val="tx1"/>
                </a:solidFill>
                <a:latin typeface="Segoe UI Semibold" panose="020B0702040204020203" pitchFamily="34" charset="0"/>
              </a:defRPr>
            </a:lvl1pPr>
          </a:lstStyle>
          <a:p>
            <a:fld id="{477AC800-A5EF-42A3-B11C-12854E133B77}" type="datetime1">
              <a:rPr lang="en-US" smtClean="0"/>
              <a:t>9/9/2026</a:t>
            </a:fld>
            <a:endParaRPr lang="en-US"/>
          </a:p>
        </p:txBody>
      </p:sp>
      <p:sp>
        <p:nvSpPr>
          <p:cNvPr id="15" name="Footer Placeholder 4"/>
          <p:cNvSpPr>
            <a:spLocks noGrp="1"/>
          </p:cNvSpPr>
          <p:nvPr>
            <p:ph type="ftr" sz="quarter" idx="3"/>
          </p:nvPr>
        </p:nvSpPr>
        <p:spPr>
          <a:xfrm>
            <a:off x="2363121" y="6356351"/>
            <a:ext cx="3086100" cy="365125"/>
          </a:xfrm>
          <a:prstGeom prst="rect">
            <a:avLst/>
          </a:prstGeom>
        </p:spPr>
        <p:txBody>
          <a:bodyPr vert="horz" lIns="91440" tIns="45720" rIns="91440" bIns="45720" rtlCol="0" anchor="ctr"/>
          <a:lstStyle>
            <a:lvl1pPr algn="l">
              <a:defRPr sz="1100">
                <a:solidFill>
                  <a:schemeClr val="tx1">
                    <a:tint val="75000"/>
                  </a:schemeClr>
                </a:solidFill>
                <a:latin typeface="Segoe UI Semibold" panose="020B0702040204020203" pitchFamily="34" charset="0"/>
              </a:defRPr>
            </a:lvl1pPr>
          </a:lstStyle>
          <a:p>
            <a:r>
              <a:rPr lang="en-US"/>
              <a:t>Southern California Edison</a:t>
            </a:r>
          </a:p>
        </p:txBody>
      </p:sp>
    </p:spTree>
    <p:extLst>
      <p:ext uri="{BB962C8B-B14F-4D97-AF65-F5344CB8AC3E}">
        <p14:creationId xmlns:p14="http://schemas.microsoft.com/office/powerpoint/2010/main" val="5976379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Chart ">
    <p:spTree>
      <p:nvGrpSpPr>
        <p:cNvPr id="1" name=""/>
        <p:cNvGrpSpPr/>
        <p:nvPr/>
      </p:nvGrpSpPr>
      <p:grpSpPr>
        <a:xfrm>
          <a:off x="0" y="0"/>
          <a:ext cx="0" cy="0"/>
          <a:chOff x="0" y="0"/>
          <a:chExt cx="0" cy="0"/>
        </a:xfrm>
      </p:grpSpPr>
      <p:sp>
        <p:nvSpPr>
          <p:cNvPr id="7" name="Content Placeholder 2"/>
          <p:cNvSpPr>
            <a:spLocks noGrp="1"/>
          </p:cNvSpPr>
          <p:nvPr>
            <p:ph sz="half" idx="1"/>
          </p:nvPr>
        </p:nvSpPr>
        <p:spPr>
          <a:xfrm>
            <a:off x="202521" y="1621438"/>
            <a:ext cx="3170993" cy="4351338"/>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4"/>
          <p:cNvSpPr>
            <a:spLocks noGrp="1"/>
          </p:cNvSpPr>
          <p:nvPr>
            <p:ph type="sldNum" sz="quarter" idx="12"/>
          </p:nvPr>
        </p:nvSpPr>
        <p:spPr>
          <a:xfrm>
            <a:off x="8478173" y="6374107"/>
            <a:ext cx="516570" cy="365125"/>
          </a:xfrm>
        </p:spPr>
        <p:txBody>
          <a:bodyPr/>
          <a:lstStyle/>
          <a:p>
            <a:fld id="{5E94BA17-8AE8-4651-9FD9-8589E5D42325}" type="slidenum">
              <a:rPr lang="en-US" smtClean="0"/>
              <a:t>‹#›</a:t>
            </a:fld>
            <a:endParaRPr lang="en-US"/>
          </a:p>
        </p:txBody>
      </p:sp>
      <p:sp>
        <p:nvSpPr>
          <p:cNvPr id="6" name="Chart Placeholder 5"/>
          <p:cNvSpPr>
            <a:spLocks noGrp="1"/>
          </p:cNvSpPr>
          <p:nvPr>
            <p:ph type="chart" sz="quarter" idx="13"/>
          </p:nvPr>
        </p:nvSpPr>
        <p:spPr>
          <a:xfrm>
            <a:off x="3701989" y="1683711"/>
            <a:ext cx="5220070" cy="4042386"/>
          </a:xfrm>
          <a:solidFill>
            <a:schemeClr val="bg1">
              <a:lumMod val="75000"/>
            </a:schemeClr>
          </a:solidFill>
        </p:spPr>
        <p:txBody>
          <a:bodyPr/>
          <a:lstStyle>
            <a:lvl1pPr marL="0" indent="0">
              <a:buNone/>
              <a:defRPr/>
            </a:lvl1pPr>
          </a:lstStyle>
          <a:p>
            <a:endParaRPr lang="en-US"/>
          </a:p>
        </p:txBody>
      </p:sp>
      <p:sp>
        <p:nvSpPr>
          <p:cNvPr id="15" name="Title 1"/>
          <p:cNvSpPr>
            <a:spLocks noGrp="1"/>
          </p:cNvSpPr>
          <p:nvPr>
            <p:ph type="title"/>
          </p:nvPr>
        </p:nvSpPr>
        <p:spPr>
          <a:xfrm>
            <a:off x="353442" y="186434"/>
            <a:ext cx="7886700" cy="909454"/>
          </a:xfrm>
        </p:spPr>
        <p:txBody>
          <a:bodyPr/>
          <a:lstStyle/>
          <a:p>
            <a:r>
              <a:rPr lang="en-US"/>
              <a:t>Click to edit Master title style</a:t>
            </a:r>
          </a:p>
        </p:txBody>
      </p:sp>
      <p:sp>
        <p:nvSpPr>
          <p:cNvPr id="16" name="Date Placeholder 3"/>
          <p:cNvSpPr>
            <a:spLocks noGrp="1"/>
          </p:cNvSpPr>
          <p:nvPr>
            <p:ph type="dt" sz="half" idx="2"/>
          </p:nvPr>
        </p:nvSpPr>
        <p:spPr>
          <a:xfrm>
            <a:off x="158128" y="6356351"/>
            <a:ext cx="1280049" cy="365125"/>
          </a:xfrm>
          <a:prstGeom prst="rect">
            <a:avLst/>
          </a:prstGeom>
        </p:spPr>
        <p:txBody>
          <a:bodyPr vert="horz" lIns="91440" tIns="45720" rIns="91440" bIns="45720" rtlCol="0" anchor="ctr"/>
          <a:lstStyle>
            <a:lvl1pPr algn="l">
              <a:defRPr sz="1050">
                <a:solidFill>
                  <a:schemeClr val="tx1"/>
                </a:solidFill>
                <a:latin typeface="Segoe UI Semibold" panose="020B0702040204020203" pitchFamily="34" charset="0"/>
              </a:defRPr>
            </a:lvl1pPr>
          </a:lstStyle>
          <a:p>
            <a:fld id="{83FDA70C-FD99-4B36-848A-349FEAE40B5D}" type="datetime1">
              <a:rPr lang="en-US" smtClean="0"/>
              <a:t>9/9/2026</a:t>
            </a:fld>
            <a:endParaRPr lang="en-US"/>
          </a:p>
        </p:txBody>
      </p:sp>
      <p:sp>
        <p:nvSpPr>
          <p:cNvPr id="17" name="Footer Placeholder 4"/>
          <p:cNvSpPr>
            <a:spLocks noGrp="1"/>
          </p:cNvSpPr>
          <p:nvPr>
            <p:ph type="ftr" sz="quarter" idx="3"/>
          </p:nvPr>
        </p:nvSpPr>
        <p:spPr>
          <a:xfrm>
            <a:off x="2363121" y="6356351"/>
            <a:ext cx="3086100" cy="365125"/>
          </a:xfrm>
          <a:prstGeom prst="rect">
            <a:avLst/>
          </a:prstGeom>
        </p:spPr>
        <p:txBody>
          <a:bodyPr vert="horz" lIns="91440" tIns="45720" rIns="91440" bIns="45720" rtlCol="0" anchor="ctr"/>
          <a:lstStyle>
            <a:lvl1pPr algn="l">
              <a:defRPr sz="1100">
                <a:solidFill>
                  <a:schemeClr val="tx1">
                    <a:tint val="75000"/>
                  </a:schemeClr>
                </a:solidFill>
                <a:latin typeface="Segoe UI Semibold" panose="020B0702040204020203" pitchFamily="34" charset="0"/>
              </a:defRPr>
            </a:lvl1pPr>
          </a:lstStyle>
          <a:p>
            <a:r>
              <a:rPr lang="en-US"/>
              <a:t>Southern California Edison</a:t>
            </a:r>
          </a:p>
        </p:txBody>
      </p:sp>
    </p:spTree>
    <p:extLst>
      <p:ext uri="{BB962C8B-B14F-4D97-AF65-F5344CB8AC3E}">
        <p14:creationId xmlns:p14="http://schemas.microsoft.com/office/powerpoint/2010/main" val="24910928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3_SCE Title Slide White ">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96775" y="2048449"/>
            <a:ext cx="6858000" cy="1076495"/>
          </a:xfrm>
        </p:spPr>
        <p:txBody>
          <a:bodyPr/>
          <a:lstStyle>
            <a:lvl1pPr marL="0" indent="0" algn="l">
              <a:buNone/>
              <a:defRPr sz="2400">
                <a:latin typeface="Segoe UI" panose="020B0502040204020203" pitchFamily="34" charset="0"/>
                <a:ea typeface="Segoe UI" panose="020B0502040204020203" pitchFamily="34" charset="0"/>
                <a:cs typeface="Segoe U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a:p>
            <a:endParaRPr lang="en-US"/>
          </a:p>
          <a:p>
            <a:endParaRPr lang="en-US"/>
          </a:p>
        </p:txBody>
      </p:sp>
      <p:sp>
        <p:nvSpPr>
          <p:cNvPr id="14" name="Rectangle 13"/>
          <p:cNvSpPr/>
          <p:nvPr userDrawn="1"/>
        </p:nvSpPr>
        <p:spPr>
          <a:xfrm>
            <a:off x="1" y="6027939"/>
            <a:ext cx="6828818" cy="460414"/>
          </a:xfrm>
          <a:prstGeom prst="rect">
            <a:avLst/>
          </a:prstGeom>
          <a:solidFill>
            <a:srgbClr val="FED1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cxnSp>
        <p:nvCxnSpPr>
          <p:cNvPr id="16" name="Straight Connector 15"/>
          <p:cNvCxnSpPr/>
          <p:nvPr userDrawn="1"/>
        </p:nvCxnSpPr>
        <p:spPr>
          <a:xfrm>
            <a:off x="6828818" y="5987598"/>
            <a:ext cx="0" cy="525294"/>
          </a:xfrm>
          <a:prstGeom prst="line">
            <a:avLst/>
          </a:prstGeom>
          <a:ln w="3175">
            <a:solidFill>
              <a:srgbClr val="D0D0D2"/>
            </a:solidFill>
          </a:ln>
          <a:effectLst/>
        </p:spPr>
        <p:style>
          <a:lnRef idx="2">
            <a:schemeClr val="accent1"/>
          </a:lnRef>
          <a:fillRef idx="0">
            <a:schemeClr val="accent1"/>
          </a:fillRef>
          <a:effectRef idx="1">
            <a:schemeClr val="accent1"/>
          </a:effectRef>
          <a:fontRef idx="minor">
            <a:schemeClr val="tx1"/>
          </a:fontRef>
        </p:style>
      </p:cxnSp>
      <p:sp>
        <p:nvSpPr>
          <p:cNvPr id="4" name="Title 3"/>
          <p:cNvSpPr>
            <a:spLocks noGrp="1"/>
          </p:cNvSpPr>
          <p:nvPr>
            <p:ph type="title"/>
          </p:nvPr>
        </p:nvSpPr>
        <p:spPr>
          <a:xfrm>
            <a:off x="752937" y="675859"/>
            <a:ext cx="7886700" cy="1325563"/>
          </a:xfrm>
        </p:spPr>
        <p:txBody>
          <a:bodyPr anchor="b" anchorCtr="0"/>
          <a:lstStyle>
            <a:lvl1pPr>
              <a:defRPr>
                <a:solidFill>
                  <a:srgbClr val="006369"/>
                </a:solidFill>
              </a:defRPr>
            </a:lvl1pPr>
          </a:lstStyle>
          <a:p>
            <a:r>
              <a:rPr lang="en-US"/>
              <a:t>Click to edit Master title style</a:t>
            </a:r>
          </a:p>
        </p:txBody>
      </p:sp>
      <p:pic>
        <p:nvPicPr>
          <p:cNvPr id="12" name="Picture 11"/>
          <p:cNvPicPr>
            <a:picLocks noChangeAspect="1"/>
          </p:cNvPicPr>
          <p:nvPr userDrawn="1"/>
        </p:nvPicPr>
        <p:blipFill>
          <a:blip r:embed="rId2"/>
          <a:stretch>
            <a:fillRect/>
          </a:stretch>
        </p:blipFill>
        <p:spPr>
          <a:xfrm>
            <a:off x="7158404" y="6024477"/>
            <a:ext cx="1657123" cy="455336"/>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4669" y="6186909"/>
            <a:ext cx="2072340" cy="183644"/>
          </a:xfrm>
          <a:prstGeom prst="rect">
            <a:avLst/>
          </a:prstGeom>
        </p:spPr>
      </p:pic>
    </p:spTree>
    <p:extLst>
      <p:ext uri="{BB962C8B-B14F-4D97-AF65-F5344CB8AC3E}">
        <p14:creationId xmlns:p14="http://schemas.microsoft.com/office/powerpoint/2010/main" val="25300749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Large Photo White">
    <p:spTree>
      <p:nvGrpSpPr>
        <p:cNvPr id="1" name=""/>
        <p:cNvGrpSpPr/>
        <p:nvPr/>
      </p:nvGrpSpPr>
      <p:grpSpPr>
        <a:xfrm>
          <a:off x="0" y="0"/>
          <a:ext cx="0" cy="0"/>
          <a:chOff x="0" y="0"/>
          <a:chExt cx="0" cy="0"/>
        </a:xfrm>
      </p:grpSpPr>
      <p:sp>
        <p:nvSpPr>
          <p:cNvPr id="4" name="Picture Placeholder 2"/>
          <p:cNvSpPr>
            <a:spLocks noGrp="1" noChangeAspect="1"/>
          </p:cNvSpPr>
          <p:nvPr>
            <p:ph type="pic" idx="13"/>
          </p:nvPr>
        </p:nvSpPr>
        <p:spPr>
          <a:xfrm>
            <a:off x="0" y="1049311"/>
            <a:ext cx="9144000" cy="5811864"/>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3" name="Title 1"/>
          <p:cNvSpPr>
            <a:spLocks noGrp="1"/>
          </p:cNvSpPr>
          <p:nvPr>
            <p:ph type="title"/>
          </p:nvPr>
        </p:nvSpPr>
        <p:spPr>
          <a:xfrm>
            <a:off x="353442" y="97654"/>
            <a:ext cx="7886700" cy="909454"/>
          </a:xfrm>
        </p:spPr>
        <p:txBody>
          <a:bodyPr/>
          <a:lstStyle/>
          <a:p>
            <a:r>
              <a:rPr lang="en-US"/>
              <a:t>Click to edit Master title style</a:t>
            </a:r>
          </a:p>
        </p:txBody>
      </p:sp>
      <p:sp>
        <p:nvSpPr>
          <p:cNvPr id="5" name="Slide Number Placeholder 4"/>
          <p:cNvSpPr>
            <a:spLocks noGrp="1"/>
          </p:cNvSpPr>
          <p:nvPr>
            <p:ph type="sldNum" sz="quarter" idx="12"/>
          </p:nvPr>
        </p:nvSpPr>
        <p:spPr>
          <a:xfrm>
            <a:off x="8478173" y="6374107"/>
            <a:ext cx="516570" cy="365125"/>
          </a:xfrm>
        </p:spPr>
        <p:txBody>
          <a:bodyPr/>
          <a:lstStyle/>
          <a:p>
            <a:fld id="{5E94BA17-8AE8-4651-9FD9-8589E5D42325}" type="slidenum">
              <a:rPr lang="en-US" smtClean="0"/>
              <a:t>‹#›</a:t>
            </a:fld>
            <a:endParaRPr lang="en-US"/>
          </a:p>
        </p:txBody>
      </p:sp>
    </p:spTree>
    <p:extLst>
      <p:ext uri="{BB962C8B-B14F-4D97-AF65-F5344CB8AC3E}">
        <p14:creationId xmlns:p14="http://schemas.microsoft.com/office/powerpoint/2010/main" val="18260238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Full Bleed Photo ">
    <p:spTree>
      <p:nvGrpSpPr>
        <p:cNvPr id="1" name=""/>
        <p:cNvGrpSpPr/>
        <p:nvPr/>
      </p:nvGrpSpPr>
      <p:grpSpPr>
        <a:xfrm>
          <a:off x="0" y="0"/>
          <a:ext cx="0" cy="0"/>
          <a:chOff x="0" y="0"/>
          <a:chExt cx="0" cy="0"/>
        </a:xfrm>
      </p:grpSpPr>
      <p:sp>
        <p:nvSpPr>
          <p:cNvPr id="4" name="Picture Placeholder 2"/>
          <p:cNvSpPr>
            <a:spLocks noGrp="1" noChangeAspect="1"/>
          </p:cNvSpPr>
          <p:nvPr>
            <p:ph type="pic" idx="13"/>
          </p:nvPr>
        </p:nvSpPr>
        <p:spPr>
          <a:xfrm>
            <a:off x="0" y="0"/>
            <a:ext cx="9144000" cy="6861175"/>
          </a:xfrm>
          <a:prstGeom prst="rect">
            <a:avLst/>
          </a:prstGeom>
          <a:solidFill>
            <a:schemeClr val="bg2">
              <a:lumMod val="75000"/>
            </a:schemeClr>
          </a:solidFill>
          <a:ln>
            <a:no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5" name="Slide Number Placeholder 4"/>
          <p:cNvSpPr>
            <a:spLocks noGrp="1"/>
          </p:cNvSpPr>
          <p:nvPr>
            <p:ph type="sldNum" sz="quarter" idx="12"/>
          </p:nvPr>
        </p:nvSpPr>
        <p:spPr>
          <a:xfrm>
            <a:off x="8478173" y="6374107"/>
            <a:ext cx="516570" cy="365125"/>
          </a:xfrm>
        </p:spPr>
        <p:txBody>
          <a:bodyPr/>
          <a:lstStyle/>
          <a:p>
            <a:fld id="{5E94BA17-8AE8-4651-9FD9-8589E5D42325}" type="slidenum">
              <a:rPr lang="en-US" smtClean="0"/>
              <a:t>‹#›</a:t>
            </a:fld>
            <a:endParaRPr lang="en-US"/>
          </a:p>
        </p:txBody>
      </p:sp>
      <p:sp>
        <p:nvSpPr>
          <p:cNvPr id="6" name="Title 1"/>
          <p:cNvSpPr>
            <a:spLocks noGrp="1"/>
          </p:cNvSpPr>
          <p:nvPr>
            <p:ph type="title"/>
          </p:nvPr>
        </p:nvSpPr>
        <p:spPr>
          <a:xfrm>
            <a:off x="353442" y="301848"/>
            <a:ext cx="7886700" cy="909454"/>
          </a:xfrm>
        </p:spPr>
        <p:txBody>
          <a:bodyPr/>
          <a:lstStyle/>
          <a:p>
            <a:r>
              <a:rPr lang="en-US"/>
              <a:t>Click to edit Master title style</a:t>
            </a:r>
          </a:p>
        </p:txBody>
      </p:sp>
    </p:spTree>
    <p:extLst>
      <p:ext uri="{BB962C8B-B14F-4D97-AF65-F5344CB8AC3E}">
        <p14:creationId xmlns:p14="http://schemas.microsoft.com/office/powerpoint/2010/main" val="32712809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Text and Photo ">
    <p:spTree>
      <p:nvGrpSpPr>
        <p:cNvPr id="1" name=""/>
        <p:cNvGrpSpPr/>
        <p:nvPr/>
      </p:nvGrpSpPr>
      <p:grpSpPr>
        <a:xfrm>
          <a:off x="0" y="0"/>
          <a:ext cx="0" cy="0"/>
          <a:chOff x="0" y="0"/>
          <a:chExt cx="0" cy="0"/>
        </a:xfrm>
      </p:grpSpPr>
      <p:sp>
        <p:nvSpPr>
          <p:cNvPr id="6" name="Picture Placeholder 2"/>
          <p:cNvSpPr>
            <a:spLocks noGrp="1" noChangeAspect="1"/>
          </p:cNvSpPr>
          <p:nvPr>
            <p:ph type="pic" idx="13"/>
          </p:nvPr>
        </p:nvSpPr>
        <p:spPr>
          <a:xfrm>
            <a:off x="4409375" y="1084825"/>
            <a:ext cx="4752381" cy="5191691"/>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7" name="Content Placeholder 2"/>
          <p:cNvSpPr>
            <a:spLocks noGrp="1"/>
          </p:cNvSpPr>
          <p:nvPr>
            <p:ph sz="half" idx="1"/>
          </p:nvPr>
        </p:nvSpPr>
        <p:spPr>
          <a:xfrm>
            <a:off x="628650" y="1541539"/>
            <a:ext cx="3170993" cy="4351338"/>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p:nvPr>
        </p:nvSpPr>
        <p:spPr>
          <a:xfrm>
            <a:off x="353442" y="186434"/>
            <a:ext cx="7886700" cy="909454"/>
          </a:xfrm>
        </p:spPr>
        <p:txBody>
          <a:bodyPr/>
          <a:lstStyle/>
          <a:p>
            <a:r>
              <a:rPr lang="en-US"/>
              <a:t>Click to edit Master title style</a:t>
            </a:r>
          </a:p>
        </p:txBody>
      </p:sp>
      <p:sp>
        <p:nvSpPr>
          <p:cNvPr id="2" name="Date Placeholder 1"/>
          <p:cNvSpPr>
            <a:spLocks noGrp="1"/>
          </p:cNvSpPr>
          <p:nvPr>
            <p:ph type="dt" sz="half" idx="14"/>
          </p:nvPr>
        </p:nvSpPr>
        <p:spPr/>
        <p:txBody>
          <a:bodyPr/>
          <a:lstStyle/>
          <a:p>
            <a:fld id="{053F0590-E03F-4FEE-864D-C5BA79FA97D8}" type="datetime1">
              <a:rPr lang="en-US" smtClean="0"/>
              <a:t>9/9/2026</a:t>
            </a:fld>
            <a:endParaRPr lang="en-US"/>
          </a:p>
        </p:txBody>
      </p:sp>
      <p:sp>
        <p:nvSpPr>
          <p:cNvPr id="3" name="Footer Placeholder 2"/>
          <p:cNvSpPr>
            <a:spLocks noGrp="1"/>
          </p:cNvSpPr>
          <p:nvPr>
            <p:ph type="ftr" sz="quarter" idx="15"/>
          </p:nvPr>
        </p:nvSpPr>
        <p:spPr/>
        <p:txBody>
          <a:bodyPr/>
          <a:lstStyle/>
          <a:p>
            <a:r>
              <a:rPr lang="en-US"/>
              <a:t>Southern California Edison</a:t>
            </a:r>
          </a:p>
        </p:txBody>
      </p:sp>
      <p:sp>
        <p:nvSpPr>
          <p:cNvPr id="4" name="Slide Number Placeholder 3"/>
          <p:cNvSpPr>
            <a:spLocks noGrp="1"/>
          </p:cNvSpPr>
          <p:nvPr>
            <p:ph type="sldNum" sz="quarter" idx="16"/>
          </p:nvPr>
        </p:nvSpPr>
        <p:spPr/>
        <p:txBody>
          <a:bodyPr/>
          <a:lstStyle/>
          <a:p>
            <a:fld id="{5E94BA17-8AE8-4651-9FD9-8589E5D42325}" type="slidenum">
              <a:rPr lang="en-US" smtClean="0"/>
              <a:pPr/>
              <a:t>‹#›</a:t>
            </a:fld>
            <a:endParaRPr lang="en-US"/>
          </a:p>
        </p:txBody>
      </p:sp>
    </p:spTree>
    <p:extLst>
      <p:ext uri="{BB962C8B-B14F-4D97-AF65-F5344CB8AC3E}">
        <p14:creationId xmlns:p14="http://schemas.microsoft.com/office/powerpoint/2010/main" val="18325131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Text and 3 Photos">
    <p:spTree>
      <p:nvGrpSpPr>
        <p:cNvPr id="1" name=""/>
        <p:cNvGrpSpPr/>
        <p:nvPr/>
      </p:nvGrpSpPr>
      <p:grpSpPr>
        <a:xfrm>
          <a:off x="0" y="0"/>
          <a:ext cx="0" cy="0"/>
          <a:chOff x="0" y="0"/>
          <a:chExt cx="0" cy="0"/>
        </a:xfrm>
      </p:grpSpPr>
      <p:sp>
        <p:nvSpPr>
          <p:cNvPr id="12" name="Picture Placeholder 2"/>
          <p:cNvSpPr>
            <a:spLocks noGrp="1" noChangeAspect="1"/>
          </p:cNvSpPr>
          <p:nvPr>
            <p:ph type="pic" idx="13"/>
          </p:nvPr>
        </p:nvSpPr>
        <p:spPr>
          <a:xfrm>
            <a:off x="4130859" y="401239"/>
            <a:ext cx="5013142" cy="2786196"/>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13" name="Picture Placeholder 2"/>
          <p:cNvSpPr>
            <a:spLocks noGrp="1" noChangeAspect="1"/>
          </p:cNvSpPr>
          <p:nvPr>
            <p:ph type="pic" idx="14"/>
          </p:nvPr>
        </p:nvSpPr>
        <p:spPr>
          <a:xfrm>
            <a:off x="4130859" y="3190425"/>
            <a:ext cx="2551790" cy="2698753"/>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14" name="Picture Placeholder 2"/>
          <p:cNvSpPr>
            <a:spLocks noGrp="1" noChangeAspect="1"/>
          </p:cNvSpPr>
          <p:nvPr>
            <p:ph type="pic" idx="15"/>
          </p:nvPr>
        </p:nvSpPr>
        <p:spPr>
          <a:xfrm>
            <a:off x="6671269" y="3190425"/>
            <a:ext cx="2472732" cy="2698753"/>
          </a:xfrm>
          <a:prstGeom prst="rect">
            <a:avLst/>
          </a:prstGeom>
          <a:solidFill>
            <a:schemeClr val="bg2">
              <a:lumMod val="75000"/>
            </a:schemeClr>
          </a:solidFill>
          <a:ln>
            <a:solidFill>
              <a:schemeClr val="bg1"/>
            </a:solidFill>
          </a:ln>
        </p:spPr>
        <p:txBody>
          <a:bodyPr anchor="t">
            <a:normAutofit/>
          </a:bodyPr>
          <a:lstStyle>
            <a:lvl1pPr marL="0" indent="0" algn="ctr">
              <a:buNone/>
              <a:defRPr sz="1200" b="0" i="0">
                <a:solidFill>
                  <a:schemeClr val="bg1"/>
                </a:solidFill>
                <a:latin typeface="Arial" charset="0"/>
                <a:ea typeface="Arial" charset="0"/>
                <a:cs typeface="Arial" charset="0"/>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a:p>
            <a:r>
              <a:rPr lang="en-US"/>
              <a:t>Drag picture to placeholder or click icon to add</a:t>
            </a:r>
          </a:p>
        </p:txBody>
      </p:sp>
      <p:sp>
        <p:nvSpPr>
          <p:cNvPr id="7" name="Content Placeholder 2"/>
          <p:cNvSpPr>
            <a:spLocks noGrp="1"/>
          </p:cNvSpPr>
          <p:nvPr>
            <p:ph sz="half" idx="1"/>
          </p:nvPr>
        </p:nvSpPr>
        <p:spPr>
          <a:xfrm>
            <a:off x="291298" y="1000002"/>
            <a:ext cx="3170993" cy="4351338"/>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4"/>
          <p:cNvSpPr>
            <a:spLocks noGrp="1"/>
          </p:cNvSpPr>
          <p:nvPr>
            <p:ph type="sldNum" sz="quarter" idx="12"/>
          </p:nvPr>
        </p:nvSpPr>
        <p:spPr>
          <a:xfrm>
            <a:off x="8478173" y="6374107"/>
            <a:ext cx="516570" cy="365125"/>
          </a:xfrm>
        </p:spPr>
        <p:txBody>
          <a:bodyPr/>
          <a:lstStyle/>
          <a:p>
            <a:fld id="{5E94BA17-8AE8-4651-9FD9-8589E5D42325}" type="slidenum">
              <a:rPr lang="en-US" smtClean="0"/>
              <a:t>‹#›</a:t>
            </a:fld>
            <a:endParaRPr lang="en-US"/>
          </a:p>
        </p:txBody>
      </p:sp>
      <p:sp>
        <p:nvSpPr>
          <p:cNvPr id="11" name="Date Placeholder 3"/>
          <p:cNvSpPr>
            <a:spLocks noGrp="1"/>
          </p:cNvSpPr>
          <p:nvPr>
            <p:ph type="dt" sz="half" idx="2"/>
          </p:nvPr>
        </p:nvSpPr>
        <p:spPr>
          <a:xfrm>
            <a:off x="158128" y="6356351"/>
            <a:ext cx="1280049" cy="365125"/>
          </a:xfrm>
          <a:prstGeom prst="rect">
            <a:avLst/>
          </a:prstGeom>
        </p:spPr>
        <p:txBody>
          <a:bodyPr vert="horz" lIns="91440" tIns="45720" rIns="91440" bIns="45720" rtlCol="0" anchor="ctr"/>
          <a:lstStyle>
            <a:lvl1pPr algn="l">
              <a:defRPr sz="1050">
                <a:solidFill>
                  <a:schemeClr val="tx1"/>
                </a:solidFill>
                <a:latin typeface="Segoe UI Semibold" panose="020B0702040204020203" pitchFamily="34" charset="0"/>
              </a:defRPr>
            </a:lvl1pPr>
          </a:lstStyle>
          <a:p>
            <a:fld id="{B0A66DEC-C1C8-4CCC-8E89-8FDDE15A0454}" type="datetime1">
              <a:rPr lang="en-US" smtClean="0"/>
              <a:t>9/9/2026</a:t>
            </a:fld>
            <a:endParaRPr lang="en-US"/>
          </a:p>
        </p:txBody>
      </p:sp>
      <p:sp>
        <p:nvSpPr>
          <p:cNvPr id="15" name="Footer Placeholder 4"/>
          <p:cNvSpPr>
            <a:spLocks noGrp="1"/>
          </p:cNvSpPr>
          <p:nvPr>
            <p:ph type="ftr" sz="quarter" idx="3"/>
          </p:nvPr>
        </p:nvSpPr>
        <p:spPr>
          <a:xfrm>
            <a:off x="2363121" y="6356351"/>
            <a:ext cx="3086100" cy="365125"/>
          </a:xfrm>
          <a:prstGeom prst="rect">
            <a:avLst/>
          </a:prstGeom>
        </p:spPr>
        <p:txBody>
          <a:bodyPr vert="horz" lIns="91440" tIns="45720" rIns="91440" bIns="45720" rtlCol="0" anchor="ctr"/>
          <a:lstStyle>
            <a:lvl1pPr algn="l">
              <a:defRPr sz="1100">
                <a:solidFill>
                  <a:schemeClr val="tx1">
                    <a:tint val="75000"/>
                  </a:schemeClr>
                </a:solidFill>
                <a:latin typeface="Segoe UI Semibold" panose="020B0702040204020203" pitchFamily="34" charset="0"/>
              </a:defRPr>
            </a:lvl1pPr>
          </a:lstStyle>
          <a:p>
            <a:r>
              <a:rPr lang="en-US"/>
              <a:t>Southern California Edison</a:t>
            </a:r>
          </a:p>
        </p:txBody>
      </p:sp>
    </p:spTree>
    <p:extLst>
      <p:ext uri="{BB962C8B-B14F-4D97-AF65-F5344CB8AC3E}">
        <p14:creationId xmlns:p14="http://schemas.microsoft.com/office/powerpoint/2010/main" val="24331803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3_Chart ">
    <p:spTree>
      <p:nvGrpSpPr>
        <p:cNvPr id="1" name=""/>
        <p:cNvGrpSpPr/>
        <p:nvPr/>
      </p:nvGrpSpPr>
      <p:grpSpPr>
        <a:xfrm>
          <a:off x="0" y="0"/>
          <a:ext cx="0" cy="0"/>
          <a:chOff x="0" y="0"/>
          <a:chExt cx="0" cy="0"/>
        </a:xfrm>
      </p:grpSpPr>
      <p:sp>
        <p:nvSpPr>
          <p:cNvPr id="7" name="Content Placeholder 2"/>
          <p:cNvSpPr>
            <a:spLocks noGrp="1"/>
          </p:cNvSpPr>
          <p:nvPr>
            <p:ph sz="half" idx="1"/>
          </p:nvPr>
        </p:nvSpPr>
        <p:spPr>
          <a:xfrm>
            <a:off x="202521" y="1621438"/>
            <a:ext cx="3170993" cy="4351338"/>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4"/>
          <p:cNvSpPr>
            <a:spLocks noGrp="1"/>
          </p:cNvSpPr>
          <p:nvPr>
            <p:ph type="sldNum" sz="quarter" idx="12"/>
          </p:nvPr>
        </p:nvSpPr>
        <p:spPr>
          <a:xfrm>
            <a:off x="8478173" y="6374107"/>
            <a:ext cx="516570" cy="365125"/>
          </a:xfrm>
        </p:spPr>
        <p:txBody>
          <a:bodyPr/>
          <a:lstStyle/>
          <a:p>
            <a:fld id="{5E94BA17-8AE8-4651-9FD9-8589E5D42325}" type="slidenum">
              <a:rPr lang="en-US" smtClean="0"/>
              <a:t>‹#›</a:t>
            </a:fld>
            <a:endParaRPr lang="en-US"/>
          </a:p>
        </p:txBody>
      </p:sp>
      <p:sp>
        <p:nvSpPr>
          <p:cNvPr id="6" name="Chart Placeholder 5"/>
          <p:cNvSpPr>
            <a:spLocks noGrp="1"/>
          </p:cNvSpPr>
          <p:nvPr>
            <p:ph type="chart" sz="quarter" idx="13"/>
          </p:nvPr>
        </p:nvSpPr>
        <p:spPr>
          <a:xfrm>
            <a:off x="3701989" y="1683711"/>
            <a:ext cx="5220070" cy="4042386"/>
          </a:xfrm>
          <a:solidFill>
            <a:schemeClr val="bg1">
              <a:lumMod val="75000"/>
            </a:schemeClr>
          </a:solidFill>
        </p:spPr>
        <p:txBody>
          <a:bodyPr/>
          <a:lstStyle>
            <a:lvl1pPr marL="0" indent="0">
              <a:buNone/>
              <a:defRPr/>
            </a:lvl1pPr>
          </a:lstStyle>
          <a:p>
            <a:endParaRPr lang="en-US"/>
          </a:p>
        </p:txBody>
      </p:sp>
      <p:sp>
        <p:nvSpPr>
          <p:cNvPr id="15" name="Title 1"/>
          <p:cNvSpPr>
            <a:spLocks noGrp="1"/>
          </p:cNvSpPr>
          <p:nvPr>
            <p:ph type="title"/>
          </p:nvPr>
        </p:nvSpPr>
        <p:spPr>
          <a:xfrm>
            <a:off x="353442" y="186434"/>
            <a:ext cx="7886700" cy="909454"/>
          </a:xfrm>
        </p:spPr>
        <p:txBody>
          <a:bodyPr/>
          <a:lstStyle/>
          <a:p>
            <a:r>
              <a:rPr lang="en-US"/>
              <a:t>Click to edit Master title style</a:t>
            </a:r>
          </a:p>
        </p:txBody>
      </p:sp>
      <p:sp>
        <p:nvSpPr>
          <p:cNvPr id="16" name="Date Placeholder 3"/>
          <p:cNvSpPr>
            <a:spLocks noGrp="1"/>
          </p:cNvSpPr>
          <p:nvPr>
            <p:ph type="dt" sz="half" idx="2"/>
          </p:nvPr>
        </p:nvSpPr>
        <p:spPr>
          <a:xfrm>
            <a:off x="158128" y="6356351"/>
            <a:ext cx="1280049" cy="365125"/>
          </a:xfrm>
          <a:prstGeom prst="rect">
            <a:avLst/>
          </a:prstGeom>
        </p:spPr>
        <p:txBody>
          <a:bodyPr vert="horz" lIns="91440" tIns="45720" rIns="91440" bIns="45720" rtlCol="0" anchor="ctr"/>
          <a:lstStyle>
            <a:lvl1pPr algn="l">
              <a:defRPr sz="1050">
                <a:solidFill>
                  <a:schemeClr val="tx1"/>
                </a:solidFill>
                <a:latin typeface="Segoe UI Semibold" panose="020B0702040204020203" pitchFamily="34" charset="0"/>
              </a:defRPr>
            </a:lvl1pPr>
          </a:lstStyle>
          <a:p>
            <a:fld id="{6CB04821-17B9-402D-A8AB-A5BA5480F966}" type="datetime1">
              <a:rPr lang="en-US" smtClean="0"/>
              <a:t>9/9/2026</a:t>
            </a:fld>
            <a:endParaRPr lang="en-US"/>
          </a:p>
        </p:txBody>
      </p:sp>
      <p:sp>
        <p:nvSpPr>
          <p:cNvPr id="17" name="Footer Placeholder 4"/>
          <p:cNvSpPr>
            <a:spLocks noGrp="1"/>
          </p:cNvSpPr>
          <p:nvPr>
            <p:ph type="ftr" sz="quarter" idx="3"/>
          </p:nvPr>
        </p:nvSpPr>
        <p:spPr>
          <a:xfrm>
            <a:off x="2363121" y="6356351"/>
            <a:ext cx="3086100" cy="365125"/>
          </a:xfrm>
          <a:prstGeom prst="rect">
            <a:avLst/>
          </a:prstGeom>
        </p:spPr>
        <p:txBody>
          <a:bodyPr vert="horz" lIns="91440" tIns="45720" rIns="91440" bIns="45720" rtlCol="0" anchor="ctr"/>
          <a:lstStyle>
            <a:lvl1pPr algn="l">
              <a:defRPr sz="1100">
                <a:solidFill>
                  <a:schemeClr val="tx1">
                    <a:tint val="75000"/>
                  </a:schemeClr>
                </a:solidFill>
                <a:latin typeface="Segoe UI Semibold" panose="020B0702040204020203" pitchFamily="34" charset="0"/>
              </a:defRPr>
            </a:lvl1pPr>
          </a:lstStyle>
          <a:p>
            <a:r>
              <a:rPr lang="en-US"/>
              <a:t>Southern California Edison</a:t>
            </a:r>
          </a:p>
        </p:txBody>
      </p:sp>
    </p:spTree>
    <p:extLst>
      <p:ext uri="{BB962C8B-B14F-4D97-AF65-F5344CB8AC3E}">
        <p14:creationId xmlns:p14="http://schemas.microsoft.com/office/powerpoint/2010/main" val="976953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8128" y="6356351"/>
            <a:ext cx="1280049" cy="365125"/>
          </a:xfrm>
          <a:prstGeom prst="rect">
            <a:avLst/>
          </a:prstGeom>
        </p:spPr>
        <p:txBody>
          <a:bodyPr vert="horz" lIns="91440" tIns="45720" rIns="91440" bIns="45720" rtlCol="0" anchor="ctr"/>
          <a:lstStyle>
            <a:lvl1pPr algn="l">
              <a:defRPr sz="1000">
                <a:solidFill>
                  <a:schemeClr val="tx1"/>
                </a:solidFill>
                <a:latin typeface="Segoe UI Semibold" panose="020B0702040204020203" pitchFamily="34" charset="0"/>
              </a:defRPr>
            </a:lvl1pPr>
          </a:lstStyle>
          <a:p>
            <a:fld id="{8BB9F300-186E-4287-946B-EE0E853D3658}" type="datetime1">
              <a:rPr lang="en-US" smtClean="0"/>
              <a:t>9/9/2026</a:t>
            </a:fld>
            <a:endParaRPr lang="en-US"/>
          </a:p>
        </p:txBody>
      </p:sp>
      <p:sp>
        <p:nvSpPr>
          <p:cNvPr id="5" name="Footer Placeholder 4"/>
          <p:cNvSpPr>
            <a:spLocks noGrp="1"/>
          </p:cNvSpPr>
          <p:nvPr>
            <p:ph type="ftr" sz="quarter" idx="3"/>
          </p:nvPr>
        </p:nvSpPr>
        <p:spPr>
          <a:xfrm>
            <a:off x="2363121" y="6356351"/>
            <a:ext cx="3086100" cy="365125"/>
          </a:xfrm>
          <a:prstGeom prst="rect">
            <a:avLst/>
          </a:prstGeom>
        </p:spPr>
        <p:txBody>
          <a:bodyPr vert="horz" lIns="91440" tIns="45720" rIns="91440" bIns="45720" rtlCol="0" anchor="ctr"/>
          <a:lstStyle>
            <a:lvl1pPr algn="l">
              <a:defRPr sz="1000">
                <a:solidFill>
                  <a:schemeClr val="tx1">
                    <a:tint val="75000"/>
                  </a:schemeClr>
                </a:solidFill>
                <a:latin typeface="Segoe UI Semibold" panose="020B0702040204020203" pitchFamily="34" charset="0"/>
              </a:defRPr>
            </a:lvl1pPr>
          </a:lstStyle>
          <a:p>
            <a:r>
              <a:rPr lang="en-US"/>
              <a:t>Southern California Edison</a:t>
            </a:r>
          </a:p>
        </p:txBody>
      </p:sp>
      <p:sp>
        <p:nvSpPr>
          <p:cNvPr id="6" name="Slide Number Placeholder 5"/>
          <p:cNvSpPr>
            <a:spLocks noGrp="1"/>
          </p:cNvSpPr>
          <p:nvPr>
            <p:ph type="sldNum" sz="quarter" idx="4"/>
          </p:nvPr>
        </p:nvSpPr>
        <p:spPr>
          <a:xfrm>
            <a:off x="8478173" y="6374107"/>
            <a:ext cx="516570" cy="365125"/>
          </a:xfrm>
          <a:prstGeom prst="rect">
            <a:avLst/>
          </a:prstGeom>
        </p:spPr>
        <p:txBody>
          <a:bodyPr vert="horz" lIns="91440" tIns="45720" rIns="91440" bIns="45720" rtlCol="0" anchor="ctr"/>
          <a:lstStyle>
            <a:lvl1pPr algn="r">
              <a:defRPr sz="1200" b="1" i="0">
                <a:solidFill>
                  <a:schemeClr val="bg1">
                    <a:lumMod val="50000"/>
                  </a:schemeClr>
                </a:solidFill>
                <a:latin typeface="Open Sans"/>
                <a:ea typeface="Segoe UI" panose="020B0502040204020203" pitchFamily="34" charset="0"/>
                <a:cs typeface="Open Sans"/>
              </a:defRPr>
            </a:lvl1pPr>
          </a:lstStyle>
          <a:p>
            <a:fld id="{5E94BA17-8AE8-4651-9FD9-8589E5D42325}" type="slidenum">
              <a:rPr lang="en-US" smtClean="0"/>
              <a:pPr/>
              <a:t>‹#›</a:t>
            </a:fld>
            <a:endParaRPr lang="en-US"/>
          </a:p>
        </p:txBody>
      </p:sp>
      <p:cxnSp>
        <p:nvCxnSpPr>
          <p:cNvPr id="9" name="Straight Connector 8"/>
          <p:cNvCxnSpPr/>
          <p:nvPr userDrawn="1"/>
        </p:nvCxnSpPr>
        <p:spPr>
          <a:xfrm>
            <a:off x="8542214" y="6383045"/>
            <a:ext cx="0" cy="325158"/>
          </a:xfrm>
          <a:prstGeom prst="line">
            <a:avLst/>
          </a:prstGeom>
          <a:ln w="12700">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7" name="Rectangle 6"/>
          <p:cNvSpPr/>
          <p:nvPr userDrawn="1"/>
        </p:nvSpPr>
        <p:spPr>
          <a:xfrm>
            <a:off x="0" y="6795855"/>
            <a:ext cx="9144000" cy="71021"/>
          </a:xfrm>
          <a:prstGeom prst="rect">
            <a:avLst/>
          </a:prstGeom>
          <a:solidFill>
            <a:srgbClr val="FED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6620027" y="6483248"/>
            <a:ext cx="1733702" cy="153635"/>
          </a:xfrm>
          <a:prstGeom prst="rect">
            <a:avLst/>
          </a:prstGeom>
        </p:spPr>
      </p:pic>
    </p:spTree>
    <p:extLst>
      <p:ext uri="{BB962C8B-B14F-4D97-AF65-F5344CB8AC3E}">
        <p14:creationId xmlns:p14="http://schemas.microsoft.com/office/powerpoint/2010/main" val="4175749647"/>
      </p:ext>
    </p:extLst>
  </p:cSld>
  <p:clrMap bg1="lt1" tx1="dk1" bg2="lt2" tx2="dk2" accent1="accent1" accent2="accent2" accent3="accent3" accent4="accent4" accent5="accent5" accent6="accent6" hlink="hlink" folHlink="folHlink"/>
  <p:sldLayoutIdLst>
    <p:sldLayoutId id="2147483673" r:id="rId1"/>
    <p:sldLayoutId id="2147483679" r:id="rId2"/>
    <p:sldLayoutId id="2147483681" r:id="rId3"/>
    <p:sldLayoutId id="2147483683" r:id="rId4"/>
    <p:sldLayoutId id="2147483686" r:id="rId5"/>
    <p:sldLayoutId id="2147483689" r:id="rId6"/>
    <p:sldLayoutId id="2147483692" r:id="rId7"/>
    <p:sldLayoutId id="2147483695" r:id="rId8"/>
    <p:sldLayoutId id="2147483696" r:id="rId9"/>
    <p:sldLayoutId id="2147483699" r:id="rId10"/>
    <p:sldLayoutId id="2147483702" r:id="rId11"/>
    <p:sldLayoutId id="2147483816" r:id="rId12"/>
    <p:sldLayoutId id="2147483817" r:id="rId13"/>
    <p:sldLayoutId id="2147483818" r:id="rId14"/>
    <p:sldLayoutId id="2147483819" r:id="rId15"/>
    <p:sldLayoutId id="2147483820" r:id="rId16"/>
    <p:sldLayoutId id="2147483821" r:id="rId17"/>
    <p:sldLayoutId id="2147483834" r:id="rId18"/>
    <p:sldLayoutId id="2147483835" r:id="rId19"/>
    <p:sldLayoutId id="2147483836" r:id="rId20"/>
    <p:sldLayoutId id="2147483837" r:id="rId21"/>
    <p:sldLayoutId id="2147483838" r:id="rId22"/>
    <p:sldLayoutId id="2147483839" r:id="rId23"/>
    <p:sldLayoutId id="2147483852" r:id="rId24"/>
    <p:sldLayoutId id="2147483853" r:id="rId25"/>
    <p:sldLayoutId id="2147483854" r:id="rId26"/>
    <p:sldLayoutId id="2147483855" r:id="rId27"/>
    <p:sldLayoutId id="2147483856" r:id="rId28"/>
    <p:sldLayoutId id="2147483857" r:id="rId29"/>
  </p:sldLayoutIdLst>
  <p:hf hdr="0" ftr="0" dt="0"/>
  <p:txStyles>
    <p:titleStyle>
      <a:lvl1pPr algn="l" defTabSz="914400" rtl="0" eaLnBrk="1" latinLnBrk="0" hangingPunct="1">
        <a:lnSpc>
          <a:spcPct val="90000"/>
        </a:lnSpc>
        <a:spcBef>
          <a:spcPct val="0"/>
        </a:spcBef>
        <a:buNone/>
        <a:defRPr sz="2800" kern="1200">
          <a:solidFill>
            <a:schemeClr val="tx1"/>
          </a:solidFill>
          <a:latin typeface="Segoe UI Light" panose="020B05020402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hyperlink" Target="https://gridinterconnection.sce.com/prweb/app/default/JwjzxWBsk0gJoubYmkBqgUAL94hRcnV1*/!STANDARD?AppName=GIPT"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www.sce.com/sites/default/files/2020-03/GIP%20Appendix%201_10.30.2019-ER19-2505-001.pdf"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hyperlink" Target="mailto:Grid.Interconnections@sce.co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sce.com/business/smart-energy-solar/solar-for-business/grid-interconnections/grid-interconnection-processing-tool-gipt"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hyperlink" Target="http://www.caiso.com/planning/Pages/GeneratorInterconnection/InterconnectionRequest/Default.aspx" TargetMode="External"/><Relationship Id="rId5" Type="http://schemas.openxmlformats.org/officeDocument/2006/relationships/hyperlink" Target="https://www.youtube.com/playlist?list=PLNMt5b7ycv81EDllvtDkUJRzb6G7oANvK" TargetMode="External"/><Relationship Id="rId4" Type="http://schemas.openxmlformats.org/officeDocument/2006/relationships/hyperlink" Target="https://edisonintl.sharepoint.com/:b:/t/Public/Misc/Ea4m3Eoex5JFgXGXjzbdq8EBa7wiIpRnJAvW3qLdGFzbCg?e=w21Hst"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sce.com/sites/default/files/inline-files/Grid%2BInterconnection%2BSample%2BDrawings%2BSept%2B2015_AA_2.pdf"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hyperlink" Target="mailto:InterconnectionQA@sce.com" TargetMode="External"/><Relationship Id="rId3" Type="http://schemas.openxmlformats.org/officeDocument/2006/relationships/hyperlink" Target="https://docs.cpuc.ca.gov/PublishedDocs/Published/G000/M212/K527/212527968.PDF" TargetMode="External"/><Relationship Id="rId7" Type="http://schemas.openxmlformats.org/officeDocument/2006/relationships/hyperlink" Target="https://www.cpuc.ca.gov/general.aspx?id=4154"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hyperlink" Target="https://www.energy.ca.gov/programs-and-topics/topics/renewable-energy/solar-equipment-lists" TargetMode="External"/><Relationship Id="rId5" Type="http://schemas.openxmlformats.org/officeDocument/2006/relationships/hyperlink" Target="https://docs.cpuc.ca.gov/PublishedDocs/Published/G000/M309/K713/309713654.PDF" TargetMode="External"/><Relationship Id="rId4" Type="http://schemas.openxmlformats.org/officeDocument/2006/relationships/hyperlink" Target="https://docs.cpuc.ca.gov/publisheddocs/published/g000/m213/k361/213361575.pdf"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standards.ieee.org/standard/1547-2018.html"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s://www.nerc.com/comm/OC_Reliability_Guidelines_DL/Inverter-Based_Resource_Performance_Guideline.pdf"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sce.com/sites/default/files/inline-files/05_SiteExclusivityGuidelines2018%2B%282%29.pdf"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9.gif"/></Relationships>
</file>

<file path=ppt/slides/_rels/slide1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8.gif"/><Relationship Id="rId5" Type="http://schemas.openxmlformats.org/officeDocument/2006/relationships/image" Target="../media/image9.gif"/><Relationship Id="rId4" Type="http://schemas.openxmlformats.org/officeDocument/2006/relationships/image" Target="../media/image11.gi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www.sce.com/sites/default/files/custom-files/PDF_Files/WDAT-FAQ.pdf"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https://gridinterconnection.sce.com/"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openxmlformats.org/officeDocument/2006/relationships/hyperlink" Target="https://ltmdrpep.sce.com/drpep/" TargetMode="External"/><Relationship Id="rId3" Type="http://schemas.openxmlformats.org/officeDocument/2006/relationships/hyperlink" Target="https://www.sce.com/business/generating-your-own-power/grid-interconnections/wholesale-distribution-access-tariff" TargetMode="External"/><Relationship Id="rId7" Type="http://schemas.openxmlformats.org/officeDocument/2006/relationships/hyperlink" Target="https://www.sce.com/sites/default/files/inline-files/05_SiteExclusivityGuidelines2018%2B%282%29.pdf"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hyperlink" Target="http://www.caiso.com/planning/Pages/GeneratorInterconnection/InterconnectionRequest/Default.aspx" TargetMode="External"/><Relationship Id="rId5" Type="http://schemas.openxmlformats.org/officeDocument/2006/relationships/hyperlink" Target="https://www.sce.com/sites/default/files/custom-files/PDF_Files/WDAT_RIP_Appendix%201_IR_Form_fillable.pdf" TargetMode="External"/><Relationship Id="rId10" Type="http://schemas.openxmlformats.org/officeDocument/2006/relationships/hyperlink" Target="mailto:IRinfo@caiso.com" TargetMode="External"/><Relationship Id="rId4" Type="http://schemas.openxmlformats.org/officeDocument/2006/relationships/hyperlink" Target="https://www.sce.com/procurement" TargetMode="External"/><Relationship Id="rId9" Type="http://schemas.openxmlformats.org/officeDocument/2006/relationships/hyperlink" Target="mailto:InterconnectionQA@sce.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hyperlink" Target="mailto:InterconnectionQA@sce.com"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hyperlink" Target="https://gridinterconnection.sce.com/prweb?AppName=GIPT"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hyperlink" Target="https://edisonintl.sharepoint.com/:b:/t/Public/Misc/ESenxULxRvdBpqq5yzf5YREBBFuQdBWo6i7YVMdMGPIlfQ?e=n7rHN5" TargetMode="External"/><Relationship Id="rId5" Type="http://schemas.openxmlformats.org/officeDocument/2006/relationships/hyperlink" Target="https://www.youtube.com/playlist?list=PLNMt5b7ycv81EDllvtDkUJRzb6G7oANvK" TargetMode="External"/><Relationship Id="rId4" Type="http://schemas.openxmlformats.org/officeDocument/2006/relationships/hyperlink" Target="https://edisonintl.sharepoint.com/teams/Misc/Shared%20Documents/Forms/AllItems.aspx?id=%2Fteams%2FMisc%2FShared%20Documents%2Fdocuments%2FBusiness%2FGenerating%20Your%20Own%20Power%2FGrid%20Interconnections%2FTD%5FGIPT%5FWDAT%2DExternal%20Customer%20UG%2Epdf&amp;parent=%2Fteams%2FMisc%2FShared%20Documents%2Fdocuments%2FBusiness%2FGenerating%20Your%20Own%20Power%2FGrid%20Interconnectio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1">
            <a:extLst>
              <a:ext uri="{FF2B5EF4-FFF2-40B4-BE49-F238E27FC236}">
                <a16:creationId xmlns:a16="http://schemas.microsoft.com/office/drawing/2014/main" id="{6F1CDF79-82C7-444D-B8C5-F9F308209D8D}"/>
              </a:ext>
            </a:extLst>
          </p:cNvPr>
          <p:cNvSpPr>
            <a:spLocks noGrp="1"/>
          </p:cNvSpPr>
          <p:nvPr>
            <p:ph type="subTitle" idx="1"/>
          </p:nvPr>
        </p:nvSpPr>
        <p:spPr>
          <a:xfrm>
            <a:off x="796775" y="2048449"/>
            <a:ext cx="6858000" cy="1076495"/>
          </a:xfrm>
        </p:spPr>
        <p:txBody>
          <a:bodyPr>
            <a:normAutofit/>
          </a:bodyPr>
          <a:lstStyle/>
          <a:p>
            <a:r>
              <a:rPr lang="en-US"/>
              <a:t>An Introduction to SCE’s Cluster Study Process</a:t>
            </a:r>
          </a:p>
        </p:txBody>
      </p:sp>
      <p:sp>
        <p:nvSpPr>
          <p:cNvPr id="3" name="Title 2"/>
          <p:cNvSpPr>
            <a:spLocks noGrp="1"/>
          </p:cNvSpPr>
          <p:nvPr>
            <p:ph type="title"/>
          </p:nvPr>
        </p:nvSpPr>
        <p:spPr>
          <a:xfrm>
            <a:off x="752937" y="675859"/>
            <a:ext cx="7886700" cy="1325563"/>
          </a:xfrm>
        </p:spPr>
        <p:txBody>
          <a:bodyPr vert="horz" lIns="91440" tIns="45720" rIns="91440" bIns="45720" rtlCol="0" anchor="b">
            <a:normAutofit/>
          </a:bodyPr>
          <a:lstStyle/>
          <a:p>
            <a:pPr defTabSz="914400"/>
            <a:r>
              <a:rPr lang="en-US" sz="3200" b="1" kern="1200">
                <a:latin typeface="Rockwell" panose="02060603020205020403" pitchFamily="18" charset="0"/>
              </a:rPr>
              <a:t>Southern California Edison’s (SCE)</a:t>
            </a:r>
            <a:br>
              <a:rPr lang="en-US" sz="3200" b="1" kern="1200">
                <a:latin typeface="Rockwell" panose="02060603020205020403" pitchFamily="18" charset="0"/>
              </a:rPr>
            </a:br>
            <a:r>
              <a:rPr lang="en-US" sz="3200" b="1" kern="1200">
                <a:latin typeface="Rockwell" panose="02060603020205020403" pitchFamily="18" charset="0"/>
              </a:rPr>
              <a:t>WDAT Queue Cluster 16</a:t>
            </a:r>
          </a:p>
        </p:txBody>
      </p:sp>
    </p:spTree>
    <p:extLst>
      <p:ext uri="{BB962C8B-B14F-4D97-AF65-F5344CB8AC3E}">
        <p14:creationId xmlns:p14="http://schemas.microsoft.com/office/powerpoint/2010/main" val="3217200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9758" y="107163"/>
            <a:ext cx="7886700" cy="753460"/>
          </a:xfrm>
        </p:spPr>
        <p:txBody>
          <a:bodyPr>
            <a:normAutofit/>
          </a:bodyPr>
          <a:lstStyle/>
          <a:p>
            <a:r>
              <a:rPr lang="en-US" sz="3200">
                <a:latin typeface="Rockwell" panose="02060603020205020403" pitchFamily="18" charset="0"/>
              </a:rPr>
              <a:t>Purpose of Presentation</a:t>
            </a:r>
          </a:p>
        </p:txBody>
      </p:sp>
      <p:sp>
        <p:nvSpPr>
          <p:cNvPr id="3" name="Content Placeholder 2"/>
          <p:cNvSpPr>
            <a:spLocks noGrp="1"/>
          </p:cNvSpPr>
          <p:nvPr>
            <p:ph idx="1"/>
          </p:nvPr>
        </p:nvSpPr>
        <p:spPr>
          <a:xfrm>
            <a:off x="849758" y="957767"/>
            <a:ext cx="7886700" cy="4351338"/>
          </a:xfrm>
        </p:spPr>
        <p:txBody>
          <a:bodyPr vert="horz" lIns="91440" tIns="45720" rIns="91440" bIns="45720" rtlCol="0" anchor="t">
            <a:normAutofit/>
          </a:bodyPr>
          <a:lstStyle/>
          <a:p>
            <a:r>
              <a:rPr lang="en-US" sz="2400">
                <a:latin typeface="Segoe UI"/>
                <a:cs typeface="Segoe UI"/>
              </a:rPr>
              <a:t>This self-guided presentation is to help provide an understanding of SCE's Cluster Study Process under the Wholesale Distribution Access Tariff (WDAT) Resource Interconnection Procedures (RIP), specifically how to properly submit an Interconnection Request.</a:t>
            </a:r>
          </a:p>
          <a:p>
            <a:r>
              <a:rPr lang="en-US" sz="2400">
                <a:latin typeface="Segoe UI"/>
                <a:cs typeface="Segoe UI"/>
              </a:rPr>
              <a:t>Should there be discrepancies between this presentation and SCE’s tariffs, SCE’s tariffs and interconnection documents prevail. </a:t>
            </a:r>
            <a:endParaRPr lang="en-US" sz="2400"/>
          </a:p>
          <a:p>
            <a:endParaRPr lang="en-US"/>
          </a:p>
        </p:txBody>
      </p:sp>
      <p:sp>
        <p:nvSpPr>
          <p:cNvPr id="5" name="Slide Number Placeholder 4"/>
          <p:cNvSpPr>
            <a:spLocks noGrp="1"/>
          </p:cNvSpPr>
          <p:nvPr>
            <p:ph type="sldNum" sz="quarter" idx="12"/>
          </p:nvPr>
        </p:nvSpPr>
        <p:spPr/>
        <p:txBody>
          <a:bodyPr/>
          <a:lstStyle/>
          <a:p>
            <a:fld id="{186DC542-6CB9-419E-B49C-81182B59E367}" type="slidenum">
              <a:rPr lang="en-US" smtClean="0"/>
              <a:t>1</a:t>
            </a:fld>
            <a:endParaRPr lang="en-US"/>
          </a:p>
        </p:txBody>
      </p:sp>
    </p:spTree>
    <p:extLst>
      <p:ext uri="{BB962C8B-B14F-4D97-AF65-F5344CB8AC3E}">
        <p14:creationId xmlns:p14="http://schemas.microsoft.com/office/powerpoint/2010/main" val="71856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559" y="82263"/>
            <a:ext cx="7886700" cy="909492"/>
          </a:xfrm>
        </p:spPr>
        <p:txBody>
          <a:bodyPr>
            <a:normAutofit/>
          </a:bodyPr>
          <a:lstStyle/>
          <a:p>
            <a:r>
              <a:rPr lang="en-US" sz="3200">
                <a:latin typeface="Rockwell" panose="02060603020205020403" pitchFamily="18" charset="0"/>
                <a:cs typeface="Segoe UI" panose="020B0502040204020203" pitchFamily="34" charset="0"/>
              </a:rPr>
              <a:t>Overview</a:t>
            </a:r>
          </a:p>
        </p:txBody>
      </p:sp>
      <p:sp>
        <p:nvSpPr>
          <p:cNvPr id="3" name="Content Placeholder 2"/>
          <p:cNvSpPr>
            <a:spLocks noGrp="1"/>
          </p:cNvSpPr>
          <p:nvPr>
            <p:ph idx="1"/>
          </p:nvPr>
        </p:nvSpPr>
        <p:spPr>
          <a:xfrm>
            <a:off x="859559" y="905523"/>
            <a:ext cx="7886700" cy="5370990"/>
          </a:xfrm>
        </p:spPr>
        <p:txBody>
          <a:bodyPr vert="horz" lIns="91440" tIns="45720" rIns="91440" bIns="45720" rtlCol="0" anchor="t">
            <a:normAutofit fontScale="92500" lnSpcReduction="20000"/>
          </a:bodyPr>
          <a:lstStyle/>
          <a:p>
            <a:r>
              <a:rPr lang="en-US" sz="1600" b="1">
                <a:latin typeface="Segoe UI"/>
                <a:cs typeface="Segoe UI"/>
              </a:rPr>
              <a:t>QC 16 Updates</a:t>
            </a:r>
          </a:p>
          <a:p>
            <a:r>
              <a:rPr lang="en-US" sz="1600" b="1">
                <a:latin typeface="Segoe UI"/>
                <a:cs typeface="Segoe UI"/>
              </a:rPr>
              <a:t>Agreement Types</a:t>
            </a:r>
          </a:p>
          <a:p>
            <a:r>
              <a:rPr lang="en-US" sz="1600" b="1">
                <a:latin typeface="Segoe UI"/>
                <a:cs typeface="Segoe UI"/>
              </a:rPr>
              <a:t>Interconnection Request Information</a:t>
            </a:r>
            <a:r>
              <a:rPr lang="en-US" sz="1600">
                <a:latin typeface="Segoe UI"/>
                <a:cs typeface="Segoe UI"/>
              </a:rPr>
              <a:t>	</a:t>
            </a:r>
            <a:endParaRPr lang="en-US" sz="1600" b="1">
              <a:latin typeface="Segoe UI"/>
              <a:cs typeface="Segoe UI"/>
            </a:endParaRPr>
          </a:p>
          <a:p>
            <a:pPr lvl="1"/>
            <a:r>
              <a:rPr lang="en-US" sz="1200">
                <a:latin typeface="Segoe UI"/>
                <a:cs typeface="Segoe UI"/>
              </a:rPr>
              <a:t>IR Checklist			</a:t>
            </a:r>
          </a:p>
          <a:p>
            <a:pPr lvl="1"/>
            <a:r>
              <a:rPr lang="en-US" sz="1200">
                <a:latin typeface="Segoe UI"/>
                <a:cs typeface="Segoe UI"/>
              </a:rPr>
              <a:t>Submittal of Interconnection Requests and Deposits</a:t>
            </a:r>
          </a:p>
          <a:p>
            <a:pPr lvl="1"/>
            <a:r>
              <a:rPr lang="en-US" sz="1200">
                <a:latin typeface="Segoe UI"/>
                <a:cs typeface="Segoe UI"/>
              </a:rPr>
              <a:t>Interconnection Request Forms</a:t>
            </a:r>
          </a:p>
          <a:p>
            <a:pPr lvl="1"/>
            <a:r>
              <a:rPr lang="en-US" sz="1200">
                <a:latin typeface="Segoe UI"/>
                <a:cs typeface="Segoe UI"/>
              </a:rPr>
              <a:t>Required Technical Documents</a:t>
            </a:r>
            <a:r>
              <a:rPr lang="en-US" sz="1600">
                <a:latin typeface="Segoe UI"/>
                <a:cs typeface="Segoe UI"/>
              </a:rPr>
              <a:t>	  </a:t>
            </a:r>
          </a:p>
          <a:p>
            <a:r>
              <a:rPr lang="en-US" sz="1600" b="1">
                <a:latin typeface="Segoe UI"/>
                <a:cs typeface="Segoe UI"/>
              </a:rPr>
              <a:t>Smart Inverter Requirements</a:t>
            </a:r>
            <a:r>
              <a:rPr lang="en-US" sz="1600">
                <a:latin typeface="Segoe UI"/>
                <a:cs typeface="Segoe UI"/>
              </a:rPr>
              <a:t>		</a:t>
            </a:r>
          </a:p>
          <a:p>
            <a:pPr fontAlgn="t"/>
            <a:r>
              <a:rPr lang="en-US" sz="1600" b="1">
                <a:latin typeface="Segoe UI"/>
                <a:cs typeface="Segoe UI"/>
              </a:rPr>
              <a:t>Demonstrating Site Exclusivity</a:t>
            </a:r>
            <a:r>
              <a:rPr lang="en-US" sz="1600">
                <a:latin typeface="Segoe UI"/>
                <a:cs typeface="Segoe UI"/>
              </a:rPr>
              <a:t>	</a:t>
            </a:r>
          </a:p>
          <a:p>
            <a:pPr lvl="1" fontAlgn="t"/>
            <a:r>
              <a:rPr lang="en-US" sz="1400" b="1">
                <a:latin typeface="Segoe UI"/>
                <a:cs typeface="Segoe UI"/>
              </a:rPr>
              <a:t>Sizing Your Generating Facility</a:t>
            </a:r>
          </a:p>
          <a:p>
            <a:pPr lvl="1" fontAlgn="t"/>
            <a:r>
              <a:rPr lang="en-US" sz="1200">
                <a:latin typeface="Segoe UI"/>
                <a:cs typeface="Segoe UI"/>
              </a:rPr>
              <a:t>Distribution Circuits</a:t>
            </a:r>
          </a:p>
          <a:p>
            <a:pPr lvl="1" fontAlgn="t"/>
            <a:r>
              <a:rPr lang="en-US" sz="1200">
                <a:latin typeface="Segoe UI"/>
                <a:cs typeface="Segoe UI"/>
              </a:rPr>
              <a:t>Grid Voltages</a:t>
            </a:r>
            <a:r>
              <a:rPr lang="en-US" sz="1600">
                <a:latin typeface="Segoe UI"/>
                <a:cs typeface="Segoe UI"/>
              </a:rPr>
              <a:t>	</a:t>
            </a:r>
          </a:p>
          <a:p>
            <a:pPr fontAlgn="t"/>
            <a:r>
              <a:rPr lang="en-US" sz="1800" b="1">
                <a:latin typeface="Segoe UI"/>
                <a:cs typeface="Segoe UI"/>
              </a:rPr>
              <a:t>Deliverability	</a:t>
            </a:r>
            <a:r>
              <a:rPr lang="en-US" sz="1800">
                <a:latin typeface="Segoe UI"/>
                <a:cs typeface="Segoe UI"/>
              </a:rPr>
              <a:t>		</a:t>
            </a:r>
          </a:p>
          <a:p>
            <a:pPr fontAlgn="t"/>
            <a:r>
              <a:rPr lang="en-US" sz="1600" b="1">
                <a:latin typeface="Segoe UI"/>
                <a:cs typeface="Segoe UI"/>
              </a:rPr>
              <a:t>Charging Distribution Service for Storage projects 	</a:t>
            </a:r>
          </a:p>
          <a:p>
            <a:pPr lvl="1" fontAlgn="t"/>
            <a:r>
              <a:rPr lang="en-US" sz="1200">
                <a:latin typeface="Segoe UI"/>
                <a:cs typeface="Segoe UI"/>
              </a:rPr>
              <a:t>WDAT Amendment Energy Storage</a:t>
            </a:r>
            <a:r>
              <a:rPr lang="en-US" sz="1600">
                <a:latin typeface="Segoe UI"/>
                <a:cs typeface="Segoe UI"/>
              </a:rPr>
              <a:t>			 </a:t>
            </a:r>
          </a:p>
          <a:p>
            <a:pPr fontAlgn="t"/>
            <a:r>
              <a:rPr lang="en-US" sz="1600" b="1">
                <a:latin typeface="Segoe UI"/>
                <a:cs typeface="Segoe UI"/>
              </a:rPr>
              <a:t>Wrap-Up</a:t>
            </a:r>
          </a:p>
          <a:p>
            <a:pPr lvl="1" fontAlgn="t"/>
            <a:r>
              <a:rPr lang="en-US" sz="1200">
                <a:latin typeface="Segoe UI"/>
                <a:cs typeface="Segoe UI"/>
              </a:rPr>
              <a:t>Quick Tips	         	  	 			   </a:t>
            </a:r>
          </a:p>
          <a:p>
            <a:pPr lvl="1" fontAlgn="t"/>
            <a:r>
              <a:rPr lang="en-US" sz="1200">
                <a:latin typeface="Segoe UI"/>
                <a:cs typeface="Segoe UI"/>
              </a:rPr>
              <a:t>Important Dates &amp; Links</a:t>
            </a:r>
          </a:p>
          <a:p>
            <a:pPr lvl="1" fontAlgn="t"/>
            <a:r>
              <a:rPr lang="en-US" sz="1200">
                <a:latin typeface="Segoe UI"/>
                <a:cs typeface="Segoe UI"/>
              </a:rPr>
              <a:t>Questions - Via Email</a:t>
            </a:r>
            <a:r>
              <a:rPr lang="en-US" sz="1600">
                <a:latin typeface="Segoe UI"/>
                <a:cs typeface="Segoe UI"/>
              </a:rPr>
              <a:t>			             	</a:t>
            </a:r>
          </a:p>
          <a:p>
            <a:pPr fontAlgn="t"/>
            <a:r>
              <a:rPr lang="en-US" sz="1600" b="1">
                <a:latin typeface="Segoe UI"/>
                <a:cs typeface="Segoe UI"/>
              </a:rPr>
              <a:t>Appendix</a:t>
            </a:r>
          </a:p>
          <a:p>
            <a:pPr lvl="1" fontAlgn="t"/>
            <a:r>
              <a:rPr lang="en-US" sz="1200">
                <a:latin typeface="Segoe UI"/>
                <a:cs typeface="Segoe UI"/>
              </a:rPr>
              <a:t>Acronym List</a:t>
            </a:r>
          </a:p>
          <a:p>
            <a:pPr lvl="1" fontAlgn="t"/>
            <a:r>
              <a:rPr lang="en-US" sz="1200">
                <a:latin typeface="Segoe UI"/>
                <a:cs typeface="Segoe UI"/>
              </a:rPr>
              <a:t>Resources</a:t>
            </a:r>
            <a:r>
              <a:rPr lang="en-US" sz="1600">
                <a:latin typeface="Segoe UI"/>
                <a:cs typeface="Segoe UI"/>
              </a:rPr>
              <a:t>				 </a:t>
            </a:r>
          </a:p>
          <a:p>
            <a:endParaRPr lang="en-US" sz="1600"/>
          </a:p>
          <a:p>
            <a:pPr marL="0" indent="0">
              <a:buNone/>
            </a:pPr>
            <a:endParaRPr lang="en-US" sz="1600"/>
          </a:p>
        </p:txBody>
      </p:sp>
      <p:sp>
        <p:nvSpPr>
          <p:cNvPr id="4" name="Slide Number Placeholder 3"/>
          <p:cNvSpPr>
            <a:spLocks noGrp="1"/>
          </p:cNvSpPr>
          <p:nvPr>
            <p:ph type="sldNum" sz="quarter" idx="12"/>
          </p:nvPr>
        </p:nvSpPr>
        <p:spPr/>
        <p:txBody>
          <a:bodyPr/>
          <a:lstStyle/>
          <a:p>
            <a:pPr>
              <a:defRPr/>
            </a:pPr>
            <a:fld id="{1BB113E6-6F0D-4FCF-9F08-676576365DE9}" type="slidenum">
              <a:rPr lang="en-US" smtClean="0"/>
              <a:pPr>
                <a:defRPr/>
              </a:pPr>
              <a:t>2</a:t>
            </a:fld>
            <a:endParaRPr lang="en-US"/>
          </a:p>
        </p:txBody>
      </p:sp>
    </p:spTree>
    <p:extLst>
      <p:ext uri="{BB962C8B-B14F-4D97-AF65-F5344CB8AC3E}">
        <p14:creationId xmlns:p14="http://schemas.microsoft.com/office/powerpoint/2010/main" val="1730544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106FF-7CEA-446D-9C95-61BE5A451F36}"/>
              </a:ext>
            </a:extLst>
          </p:cNvPr>
          <p:cNvSpPr>
            <a:spLocks noGrp="1"/>
          </p:cNvSpPr>
          <p:nvPr>
            <p:ph type="title"/>
          </p:nvPr>
        </p:nvSpPr>
        <p:spPr>
          <a:xfrm>
            <a:off x="849758" y="190063"/>
            <a:ext cx="7886700" cy="623930"/>
          </a:xfrm>
        </p:spPr>
        <p:txBody>
          <a:bodyPr/>
          <a:lstStyle/>
          <a:p>
            <a:r>
              <a:rPr lang="en-US">
                <a:cs typeface="Segoe UI"/>
              </a:rPr>
              <a:t>What's new for QC16?</a:t>
            </a:r>
            <a:endParaRPr lang="en-US"/>
          </a:p>
        </p:txBody>
      </p:sp>
      <p:sp>
        <p:nvSpPr>
          <p:cNvPr id="3" name="Content Placeholder 2">
            <a:extLst>
              <a:ext uri="{FF2B5EF4-FFF2-40B4-BE49-F238E27FC236}">
                <a16:creationId xmlns:a16="http://schemas.microsoft.com/office/drawing/2014/main" id="{730AC3E2-BE52-459C-B7B8-0E459EAA3B75}"/>
              </a:ext>
            </a:extLst>
          </p:cNvPr>
          <p:cNvSpPr>
            <a:spLocks noGrp="1"/>
          </p:cNvSpPr>
          <p:nvPr>
            <p:ph idx="1"/>
          </p:nvPr>
        </p:nvSpPr>
        <p:spPr>
          <a:xfrm>
            <a:off x="841664" y="813994"/>
            <a:ext cx="7406640" cy="4370565"/>
          </a:xfrm>
        </p:spPr>
        <p:txBody>
          <a:bodyPr vert="horz" lIns="68580" tIns="34290" rIns="68580" bIns="34290" rtlCol="0" anchor="t">
            <a:noAutofit/>
          </a:bodyPr>
          <a:lstStyle/>
          <a:p>
            <a:pPr marL="0" indent="0">
              <a:buNone/>
            </a:pPr>
            <a:r>
              <a:rPr lang="en-US" sz="1600">
                <a:latin typeface="Segoe UI"/>
                <a:ea typeface="Calibri"/>
                <a:cs typeface="Calibri"/>
              </a:rPr>
              <a:t>Here are some of the changes and updates for QC16: </a:t>
            </a:r>
            <a:endParaRPr lang="en-US" sz="1600"/>
          </a:p>
          <a:p>
            <a:pPr marL="230188" indent="-230188" defTabSz="685800">
              <a:spcBef>
                <a:spcPts val="750"/>
              </a:spcBef>
              <a:defRPr/>
            </a:pPr>
            <a:r>
              <a:rPr lang="en-US" sz="1600">
                <a:latin typeface="Segoe UI"/>
                <a:cs typeface="Calibri"/>
              </a:rPr>
              <a:t>WDAT amendment filed 7/10/2026 in ER26-3134, with a requested effective date of 9/9/2026. The amendment proposes to align with Interconnection Process Enhancement (IPE)-related filings submitted by CAISO with FERC since 2024, including IPE 5.0 filing submitted 6/5/2026 and currently pending before FERC. The changes to the WDAT Include: </a:t>
            </a:r>
          </a:p>
          <a:p>
            <a:pPr lvl="0"/>
            <a:r>
              <a:rPr lang="en-US" sz="1100"/>
              <a:t>The annual Cluster Request Window will move to </a:t>
            </a:r>
            <a:r>
              <a:rPr lang="en-US" sz="1100" b="1"/>
              <a:t>9/11-9/25 </a:t>
            </a:r>
            <a:r>
              <a:rPr lang="en-US" sz="1100"/>
              <a:t>from 10/1-10/15, to align with PG&amp;E and SDG&amp;E and accommodate the CAISO’s deliverability application process.</a:t>
            </a:r>
          </a:p>
          <a:p>
            <a:pPr lvl="0"/>
            <a:r>
              <a:rPr lang="en-US" sz="1100"/>
              <a:t>All Cluster Interconnection Customers seeking deliverability in a Deliverable Zone </a:t>
            </a:r>
            <a:r>
              <a:rPr lang="en-US" sz="1100" b="1"/>
              <a:t>must complete an application to CAISO</a:t>
            </a:r>
            <a:r>
              <a:rPr lang="en-US" sz="1100"/>
              <a:t> during its annual Cluster Application Window, which remains 10/1-10/15. The deliverability application must be completed via CAISO’s online application tool, Grid Resource Interconnection Portal (GRIP).</a:t>
            </a:r>
          </a:p>
          <a:p>
            <a:pPr lvl="0"/>
            <a:r>
              <a:rPr lang="en-US" sz="1100"/>
              <a:t>WDAT Interconnection Customers are not eligible for the Merchant Zone option under CAISO’s new deliverability process and those customers seeking Energy Only deliverability status are not required to apply to CAISO.</a:t>
            </a:r>
          </a:p>
          <a:p>
            <a:pPr lvl="0"/>
            <a:r>
              <a:rPr lang="en-US" sz="1100"/>
              <a:t>Once a Deliverability option is selected, an Interconnection Customer may not change that selection.  An opportunity to make a permitted modification regarding deliverability prior to the Cluster Study has been removed from the WDAT Resource Interconnection Process (RIP) and the timeline to discuss an alternate POI has been modified.</a:t>
            </a:r>
          </a:p>
          <a:p>
            <a:pPr lvl="0"/>
            <a:r>
              <a:rPr lang="en-US" sz="1100"/>
              <a:t>CAISO will conduct its scoring process for deliverability during the first part of the 90-day Customer Engagement Window, which opens 10/16/2026.  Only those WDAT Interconnection Requests (IRs) that satisfy this process will proceed to the Cluster Study; all others will be deemed withdrawn by SCE.</a:t>
            </a:r>
          </a:p>
          <a:p>
            <a:pPr lvl="0"/>
            <a:r>
              <a:rPr lang="en-US" sz="1100"/>
              <a:t>The initial Commercial Readiness Deposit (CRD) will now be due before the end of the Customer Engagement Window, i.e., after IR validation.</a:t>
            </a:r>
          </a:p>
          <a:p>
            <a:pPr lvl="0"/>
            <a:r>
              <a:rPr lang="en-US" sz="1100"/>
              <a:t>SCE has added a requirement that Interconnection Customers seeking to extend the Commercial Operation Date (COD) beyond 7 years must comply with CAISO’s Commercial Viability Criteria (RIP Section 3.9), along with Shared Network Upgrades requirements that align with CAISO (RIP Section 9.4) </a:t>
            </a:r>
          </a:p>
          <a:p>
            <a:pPr marL="0" indent="0">
              <a:buNone/>
            </a:pPr>
            <a:endParaRPr lang="en-US" sz="1100"/>
          </a:p>
        </p:txBody>
      </p:sp>
      <p:sp>
        <p:nvSpPr>
          <p:cNvPr id="5" name="Slide Number Placeholder 4">
            <a:extLst>
              <a:ext uri="{FF2B5EF4-FFF2-40B4-BE49-F238E27FC236}">
                <a16:creationId xmlns:a16="http://schemas.microsoft.com/office/drawing/2014/main" id="{0463CD70-00C4-4675-9A50-A7C312C98ACE}"/>
              </a:ext>
            </a:extLst>
          </p:cNvPr>
          <p:cNvSpPr>
            <a:spLocks noGrp="1"/>
          </p:cNvSpPr>
          <p:nvPr>
            <p:ph type="sldNum" sz="quarter" idx="12"/>
          </p:nvPr>
        </p:nvSpPr>
        <p:spPr/>
        <p:txBody>
          <a:bodyPr/>
          <a:lstStyle/>
          <a:p>
            <a:fld id="{186DC542-6CB9-419E-B49C-81182B59E367}" type="slidenum">
              <a:rPr lang="en-US">
                <a:solidFill>
                  <a:prstClr val="white">
                    <a:lumMod val="50000"/>
                  </a:prstClr>
                </a:solidFill>
              </a:rPr>
              <a:pPr/>
              <a:t>3</a:t>
            </a:fld>
            <a:endParaRPr lang="en-US">
              <a:solidFill>
                <a:prstClr val="white">
                  <a:lumMod val="50000"/>
                </a:prstClr>
              </a:solidFill>
            </a:endParaRPr>
          </a:p>
        </p:txBody>
      </p:sp>
    </p:spTree>
    <p:extLst>
      <p:ext uri="{BB962C8B-B14F-4D97-AF65-F5344CB8AC3E}">
        <p14:creationId xmlns:p14="http://schemas.microsoft.com/office/powerpoint/2010/main" val="23948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0E372-686C-515A-41BC-8F2AAF2A6540}"/>
              </a:ext>
            </a:extLst>
          </p:cNvPr>
          <p:cNvSpPr>
            <a:spLocks noGrp="1"/>
          </p:cNvSpPr>
          <p:nvPr>
            <p:ph type="title"/>
          </p:nvPr>
        </p:nvSpPr>
        <p:spPr/>
        <p:txBody>
          <a:bodyPr/>
          <a:lstStyle/>
          <a:p>
            <a:r>
              <a:rPr lang="en-US">
                <a:cs typeface="Segoe UI"/>
              </a:rPr>
              <a:t>What's new for QC16? contd.</a:t>
            </a:r>
            <a:endParaRPr lang="en-US"/>
          </a:p>
        </p:txBody>
      </p:sp>
      <p:sp>
        <p:nvSpPr>
          <p:cNvPr id="3" name="Content Placeholder 2">
            <a:extLst>
              <a:ext uri="{FF2B5EF4-FFF2-40B4-BE49-F238E27FC236}">
                <a16:creationId xmlns:a16="http://schemas.microsoft.com/office/drawing/2014/main" id="{774C578D-4E1B-2D84-2355-80DC35AE7216}"/>
              </a:ext>
            </a:extLst>
          </p:cNvPr>
          <p:cNvSpPr>
            <a:spLocks noGrp="1"/>
          </p:cNvSpPr>
          <p:nvPr>
            <p:ph idx="1"/>
          </p:nvPr>
        </p:nvSpPr>
        <p:spPr/>
        <p:txBody>
          <a:bodyPr>
            <a:normAutofit fontScale="62500" lnSpcReduction="20000"/>
          </a:bodyPr>
          <a:lstStyle/>
          <a:p>
            <a:r>
              <a:rPr lang="en-US"/>
              <a:t> Additional non-IPE-related changes include:</a:t>
            </a:r>
          </a:p>
          <a:p>
            <a:endParaRPr lang="en-US"/>
          </a:p>
          <a:p>
            <a:pPr lvl="0"/>
            <a:r>
              <a:rPr lang="en-US"/>
              <a:t>All WDAT IRs must be submitted via SCE’s online application tool, </a:t>
            </a:r>
            <a:r>
              <a:rPr lang="en-US" u="sng">
                <a:hlinkClick r:id="rId2"/>
              </a:rPr>
              <a:t>Grid Interconnection Processing Tool (GIPT)</a:t>
            </a:r>
            <a:r>
              <a:rPr lang="en-US"/>
              <a:t>.</a:t>
            </a:r>
          </a:p>
          <a:p>
            <a:pPr lvl="0"/>
            <a:r>
              <a:rPr lang="en-US"/>
              <a:t>The study deposit for a modification request will increase from $10K to $25K; this increased deposit can also be used to pay for SCE’s cost amending an agreement pursuant to a completed Interconnection Customer-driven modification assessment study report.</a:t>
            </a:r>
          </a:p>
          <a:p>
            <a:pPr lvl="0"/>
            <a:r>
              <a:rPr lang="en-US"/>
              <a:t>After submittal of the initial CRD, any increases in the CRD will be based on Distribution Upgrades (DU) costs rather than Network Upgrade costs.  The GIA Deposit will also be based on DU costs. </a:t>
            </a:r>
          </a:p>
          <a:p>
            <a:pPr lvl="0"/>
            <a:r>
              <a:rPr lang="en-US"/>
              <a:t>Withdrawal Penalty calculations have been modified to reflect DU costs rather than Network Upgrades costs. In addition, any remaining Withdrawal Penalty funds, after being allocated towards study costs and increased DU costs in the same Cluster, will be returned to withdrawn Interconnection Customers in that Cluster.</a:t>
            </a:r>
          </a:p>
          <a:p>
            <a:pPr lvl="0"/>
            <a:r>
              <a:rPr lang="en-US"/>
              <a:t>A project’s maximum cost responsibility will include Other Potential Network Upgrades scope and cost, i.e., triggered by an earlier-queued project and not included in an executed GIA. [RIP 4.10.7.3] </a:t>
            </a:r>
          </a:p>
          <a:p>
            <a:pPr lvl="0"/>
            <a:r>
              <a:rPr lang="en-US"/>
              <a:t>A new RIP Section 3.17 regarding transfers from Rule 21 to WDAT.</a:t>
            </a:r>
          </a:p>
          <a:p>
            <a:pPr lvl="0"/>
            <a:r>
              <a:rPr lang="en-US"/>
              <a:t>Added specifications regarding the withdrawal timeline for Fast Track IRs.</a:t>
            </a:r>
          </a:p>
          <a:p>
            <a:pPr lvl="0"/>
            <a:r>
              <a:rPr lang="en-US"/>
              <a:t>Revised the Wholesale Load application and study process requirements in WDAT Sections 15 and 16.</a:t>
            </a:r>
          </a:p>
          <a:p>
            <a:endParaRPr lang="en-US"/>
          </a:p>
        </p:txBody>
      </p:sp>
      <p:sp>
        <p:nvSpPr>
          <p:cNvPr id="4" name="Slide Number Placeholder 3">
            <a:extLst>
              <a:ext uri="{FF2B5EF4-FFF2-40B4-BE49-F238E27FC236}">
                <a16:creationId xmlns:a16="http://schemas.microsoft.com/office/drawing/2014/main" id="{70FECAF8-A551-D932-FE95-C564901189AD}"/>
              </a:ext>
            </a:extLst>
          </p:cNvPr>
          <p:cNvSpPr>
            <a:spLocks noGrp="1"/>
          </p:cNvSpPr>
          <p:nvPr>
            <p:ph type="sldNum" sz="quarter" idx="12"/>
          </p:nvPr>
        </p:nvSpPr>
        <p:spPr/>
        <p:txBody>
          <a:bodyPr/>
          <a:lstStyle/>
          <a:p>
            <a:fld id="{5E94BA17-8AE8-4651-9FD9-8589E5D42325}" type="slidenum">
              <a:rPr lang="en-US" smtClean="0"/>
              <a:t>4</a:t>
            </a:fld>
            <a:endParaRPr lang="en-US"/>
          </a:p>
        </p:txBody>
      </p:sp>
    </p:spTree>
    <p:extLst>
      <p:ext uri="{BB962C8B-B14F-4D97-AF65-F5344CB8AC3E}">
        <p14:creationId xmlns:p14="http://schemas.microsoft.com/office/powerpoint/2010/main" val="480964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3604" y="-194167"/>
            <a:ext cx="7886700" cy="1325563"/>
          </a:xfrm>
        </p:spPr>
        <p:txBody>
          <a:bodyPr anchor="ctr">
            <a:normAutofit/>
          </a:bodyPr>
          <a:lstStyle/>
          <a:p>
            <a:r>
              <a:rPr lang="en-US"/>
              <a:t>Agreement Types</a:t>
            </a:r>
          </a:p>
        </p:txBody>
      </p:sp>
      <p:graphicFrame>
        <p:nvGraphicFramePr>
          <p:cNvPr id="13" name="Content Placeholder 2">
            <a:extLst>
              <a:ext uri="{FF2B5EF4-FFF2-40B4-BE49-F238E27FC236}">
                <a16:creationId xmlns:a16="http://schemas.microsoft.com/office/drawing/2014/main" id="{FCAB4CE0-38D2-4D88-9AEF-F64ED31E1785}"/>
              </a:ext>
            </a:extLst>
          </p:cNvPr>
          <p:cNvGraphicFramePr>
            <a:graphicFrameLocks noGrp="1"/>
          </p:cNvGraphicFramePr>
          <p:nvPr>
            <p:ph idx="1"/>
            <p:extLst>
              <p:ext uri="{D42A27DB-BD31-4B8C-83A1-F6EECF244321}">
                <p14:modId xmlns:p14="http://schemas.microsoft.com/office/powerpoint/2010/main" val="1310841420"/>
              </p:ext>
            </p:extLst>
          </p:nvPr>
        </p:nvGraphicFramePr>
        <p:xfrm>
          <a:off x="628650" y="1131396"/>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5">
            <a:extLst>
              <a:ext uri="{FF2B5EF4-FFF2-40B4-BE49-F238E27FC236}">
                <a16:creationId xmlns:a16="http://schemas.microsoft.com/office/drawing/2014/main" id="{CE3AEE6E-8C5F-4430-A22E-297B4381ABFA}"/>
              </a:ext>
            </a:extLst>
          </p:cNvPr>
          <p:cNvSpPr>
            <a:spLocks noGrp="1"/>
          </p:cNvSpPr>
          <p:nvPr>
            <p:ph type="sldNum" sz="quarter" idx="12"/>
          </p:nvPr>
        </p:nvSpPr>
        <p:spPr/>
        <p:txBody>
          <a:bodyPr/>
          <a:lstStyle/>
          <a:p>
            <a:fld id="{5E94BA17-8AE8-4651-9FD9-8589E5D42325}" type="slidenum">
              <a:rPr lang="en-US" smtClean="0"/>
              <a:t>5</a:t>
            </a:fld>
            <a:endParaRPr lang="en-US"/>
          </a:p>
        </p:txBody>
      </p:sp>
    </p:spTree>
    <p:extLst>
      <p:ext uri="{BB962C8B-B14F-4D97-AF65-F5344CB8AC3E}">
        <p14:creationId xmlns:p14="http://schemas.microsoft.com/office/powerpoint/2010/main" val="465812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0" y="0"/>
            <a:ext cx="7850331" cy="810639"/>
          </a:xfrm>
        </p:spPr>
        <p:txBody>
          <a:bodyPr>
            <a:normAutofit fontScale="90000"/>
          </a:bodyPr>
          <a:lstStyle/>
          <a:p>
            <a:r>
              <a:rPr lang="en-US" sz="3200">
                <a:latin typeface="Rockwell" panose="02060603020205020403" pitchFamily="18" charset="0"/>
              </a:rPr>
              <a:t>WDAT </a:t>
            </a:r>
            <a:r>
              <a:rPr lang="en-US" sz="3200">
                <a:latin typeface="Rockwell" panose="02060603020205020403" pitchFamily="18" charset="0"/>
                <a:cs typeface="Segoe UI" panose="020B0502040204020203" pitchFamily="34" charset="0"/>
              </a:rPr>
              <a:t>Interconnection</a:t>
            </a:r>
            <a:r>
              <a:rPr lang="en-US" sz="3200">
                <a:latin typeface="Rockwell" panose="02060603020205020403" pitchFamily="18" charset="0"/>
              </a:rPr>
              <a:t> Request </a:t>
            </a:r>
            <a:r>
              <a:rPr lang="en-US" sz="3600">
                <a:latin typeface="Rockwell" panose="02060603020205020403" pitchFamily="18" charset="0"/>
              </a:rPr>
              <a:t>Checklist</a:t>
            </a:r>
          </a:p>
        </p:txBody>
      </p:sp>
      <p:sp>
        <p:nvSpPr>
          <p:cNvPr id="11" name="Content Placeholder 2"/>
          <p:cNvSpPr>
            <a:spLocks noGrp="1"/>
          </p:cNvSpPr>
          <p:nvPr>
            <p:ph idx="1"/>
          </p:nvPr>
        </p:nvSpPr>
        <p:spPr>
          <a:xfrm>
            <a:off x="692458" y="810639"/>
            <a:ext cx="8044000" cy="5563468"/>
          </a:xfrm>
        </p:spPr>
        <p:txBody>
          <a:bodyPr>
            <a:normAutofit fontScale="25000" lnSpcReduction="20000"/>
          </a:bodyPr>
          <a:lstStyle/>
          <a:p>
            <a:pPr>
              <a:lnSpc>
                <a:spcPct val="120000"/>
              </a:lnSpc>
              <a:buFont typeface="Wingdings" panose="05000000000000000000" pitchFamily="2" charset="2"/>
              <a:buChar char="þ"/>
            </a:pPr>
            <a:r>
              <a:rPr lang="en-US" sz="6400"/>
              <a:t>Completed Interconnection Request (Appendix 1 to GIP) via GIPT, with all requested technical data</a:t>
            </a:r>
          </a:p>
          <a:p>
            <a:pPr lvl="1">
              <a:lnSpc>
                <a:spcPct val="120000"/>
              </a:lnSpc>
              <a:buFont typeface="Wingdings" pitchFamily="2" charset="2"/>
              <a:buChar char="þ"/>
            </a:pPr>
            <a:r>
              <a:rPr lang="en-US" sz="6400"/>
              <a:t>Single-Line Electrical Diagram</a:t>
            </a:r>
            <a:endParaRPr lang="en-US" sz="6400">
              <a:solidFill>
                <a:srgbClr val="FF0000"/>
              </a:solidFill>
            </a:endParaRPr>
          </a:p>
          <a:p>
            <a:pPr lvl="1">
              <a:lnSpc>
                <a:spcPct val="120000"/>
              </a:lnSpc>
              <a:buFont typeface="Wingdings" pitchFamily="2" charset="2"/>
              <a:buChar char="þ"/>
            </a:pPr>
            <a:r>
              <a:rPr lang="en-US" sz="6400"/>
              <a:t>Site/Plot Plan Diagram</a:t>
            </a:r>
          </a:p>
          <a:p>
            <a:pPr lvl="1">
              <a:lnSpc>
                <a:spcPct val="120000"/>
              </a:lnSpc>
              <a:buFont typeface="Wingdings" pitchFamily="2" charset="2"/>
              <a:buChar char="þ"/>
            </a:pPr>
            <a:r>
              <a:rPr lang="en-US" sz="6400"/>
              <a:t>Proof of Site Exclusivity, or In-Lieu Deposit  ($100,000 </a:t>
            </a:r>
            <a:r>
              <a:rPr lang="en-US" sz="6400" u="sng"/>
              <a:t>&lt;</a:t>
            </a:r>
            <a:r>
              <a:rPr lang="en-US" sz="6400"/>
              <a:t>20 MW or $250,000 &gt;20 MW)</a:t>
            </a:r>
          </a:p>
          <a:p>
            <a:pPr lvl="1">
              <a:lnSpc>
                <a:spcPct val="120000"/>
              </a:lnSpc>
              <a:buFont typeface="Wingdings" pitchFamily="2" charset="2"/>
              <a:buChar char="þ"/>
            </a:pPr>
            <a:r>
              <a:rPr lang="en-US" sz="6400"/>
              <a:t>Diagrams, manufacturer’s data, and written descriptions of the generating facilities</a:t>
            </a:r>
          </a:p>
          <a:p>
            <a:pPr lvl="1">
              <a:lnSpc>
                <a:spcPct val="120000"/>
              </a:lnSpc>
              <a:buFont typeface="Wingdings" pitchFamily="2" charset="2"/>
              <a:buChar char="þ"/>
            </a:pPr>
            <a:r>
              <a:rPr lang="en-US" sz="6400"/>
              <a:t>Distribution Service information (Interconnection Request Section 10)</a:t>
            </a:r>
          </a:p>
          <a:p>
            <a:pPr lvl="1">
              <a:lnSpc>
                <a:spcPct val="120000"/>
              </a:lnSpc>
              <a:buFont typeface="Wingdings" pitchFamily="2" charset="2"/>
              <a:buChar char="þ"/>
            </a:pPr>
            <a:r>
              <a:rPr lang="en-US" sz="6400"/>
              <a:t>Storage System information required for storage systems (Interconnection Request Section 11 in Attachment A)</a:t>
            </a:r>
          </a:p>
          <a:p>
            <a:pPr>
              <a:lnSpc>
                <a:spcPct val="120000"/>
              </a:lnSpc>
              <a:buFont typeface="Wingdings" panose="05000000000000000000" pitchFamily="2" charset="2"/>
              <a:buChar char="þ"/>
            </a:pPr>
            <a:r>
              <a:rPr lang="en-US" sz="6400"/>
              <a:t>Study Deposit: $50,000 plus $1,000/MW, up to $250,000 maximum, and $20,000 for projects that include a request for Firm Charging Distribution Service. Projects with a combination of Firm Charging Distribution Service and As-Available Charging Distribution service require an additional $20,000.</a:t>
            </a:r>
          </a:p>
          <a:p>
            <a:pPr lvl="1">
              <a:lnSpc>
                <a:spcPct val="120000"/>
              </a:lnSpc>
            </a:pPr>
            <a:r>
              <a:rPr lang="en-US" sz="6400"/>
              <a:t>Submit your Study Deposits separately by following the payment instructions</a:t>
            </a:r>
          </a:p>
          <a:p>
            <a:pPr marL="0" indent="0">
              <a:lnSpc>
                <a:spcPct val="120000"/>
              </a:lnSpc>
              <a:buNone/>
            </a:pPr>
            <a:r>
              <a:rPr lang="en-US" sz="1900" b="1">
                <a:solidFill>
                  <a:srgbClr val="FF0000"/>
                </a:solidFill>
              </a:rPr>
              <a:t> </a:t>
            </a:r>
          </a:p>
          <a:p>
            <a:endParaRPr lang="en-US" sz="1350"/>
          </a:p>
          <a:p>
            <a:endParaRPr lang="en-US" sz="1350"/>
          </a:p>
        </p:txBody>
      </p:sp>
      <p:sp>
        <p:nvSpPr>
          <p:cNvPr id="3" name="Slide Number Placeholder 2"/>
          <p:cNvSpPr>
            <a:spLocks noGrp="1"/>
          </p:cNvSpPr>
          <p:nvPr>
            <p:ph type="sldNum" sz="quarter" idx="12"/>
          </p:nvPr>
        </p:nvSpPr>
        <p:spPr/>
        <p:txBody>
          <a:bodyPr/>
          <a:lstStyle/>
          <a:p>
            <a:pPr>
              <a:defRPr/>
            </a:pPr>
            <a:fld id="{1BB113E6-6F0D-4FCF-9F08-676576365DE9}" type="slidenum">
              <a:rPr lang="en-US" smtClean="0"/>
              <a:pPr>
                <a:defRPr/>
              </a:pPr>
              <a:t>6</a:t>
            </a:fld>
            <a:endParaRPr lang="en-US"/>
          </a:p>
        </p:txBody>
      </p:sp>
    </p:spTree>
    <p:extLst>
      <p:ext uri="{BB962C8B-B14F-4D97-AF65-F5344CB8AC3E}">
        <p14:creationId xmlns:p14="http://schemas.microsoft.com/office/powerpoint/2010/main" val="2597583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8246" y="-211923"/>
            <a:ext cx="7886700" cy="1325563"/>
          </a:xfrm>
        </p:spPr>
        <p:txBody>
          <a:bodyPr>
            <a:noAutofit/>
          </a:bodyPr>
          <a:lstStyle/>
          <a:p>
            <a:pPr lvl="1" algn="l" rtl="0">
              <a:lnSpc>
                <a:spcPct val="90000"/>
              </a:lnSpc>
              <a:spcBef>
                <a:spcPct val="0"/>
              </a:spcBef>
            </a:pPr>
            <a:r>
              <a:rPr lang="en-US" sz="3200" kern="1200">
                <a:solidFill>
                  <a:schemeClr val="tx1"/>
                </a:solidFill>
                <a:latin typeface="Rockwell" panose="02060603020205020403" pitchFamily="18" charset="0"/>
                <a:ea typeface="Segoe UI" panose="020B0502040204020203" pitchFamily="34" charset="0"/>
                <a:cs typeface="Segoe UI" panose="020B0502040204020203" pitchFamily="34" charset="0"/>
              </a:rPr>
              <a:t>Submitting Deposits</a:t>
            </a:r>
          </a:p>
        </p:txBody>
      </p:sp>
      <p:sp>
        <p:nvSpPr>
          <p:cNvPr id="3" name="Content Placeholder 2"/>
          <p:cNvSpPr>
            <a:spLocks noGrp="1"/>
          </p:cNvSpPr>
          <p:nvPr>
            <p:ph idx="1"/>
          </p:nvPr>
        </p:nvSpPr>
        <p:spPr>
          <a:xfrm>
            <a:off x="741626" y="624737"/>
            <a:ext cx="8093320" cy="5497686"/>
          </a:xfrm>
        </p:spPr>
        <p:txBody>
          <a:bodyPr vert="horz" lIns="91440" tIns="45720" rIns="91440" bIns="45720" rtlCol="0" anchor="t">
            <a:noAutofit/>
          </a:bodyPr>
          <a:lstStyle/>
          <a:p>
            <a:pPr lvl="0">
              <a:lnSpc>
                <a:spcPct val="100000"/>
              </a:lnSpc>
            </a:pPr>
            <a:r>
              <a:rPr lang="en-US" sz="1400">
                <a:latin typeface="Segoe UI"/>
                <a:cs typeface="Segoe UI"/>
              </a:rPr>
              <a:t>Cluster Study Process Deposit</a:t>
            </a:r>
          </a:p>
          <a:p>
            <a:pPr lvl="1">
              <a:lnSpc>
                <a:spcPct val="100000"/>
              </a:lnSpc>
            </a:pPr>
            <a:r>
              <a:rPr lang="en-US" sz="1400">
                <a:latin typeface="Segoe UI"/>
                <a:cs typeface="Segoe UI"/>
              </a:rPr>
              <a:t>$50,000 plus $1,000 per MW of electrical output of the generating facility (or the increase in electrical output of the generating facility) rounded up to the nearest whole MW, up to a max of $250,000, and </a:t>
            </a:r>
          </a:p>
          <a:p>
            <a:pPr lvl="1">
              <a:lnSpc>
                <a:spcPct val="100000"/>
              </a:lnSpc>
            </a:pPr>
            <a:r>
              <a:rPr lang="en-US" sz="1400">
                <a:latin typeface="Segoe UI"/>
                <a:cs typeface="Segoe UI"/>
              </a:rPr>
              <a:t>$20,000 for projects that include a request for Firm Charging Distribution Service. </a:t>
            </a:r>
          </a:p>
          <a:p>
            <a:pPr lvl="1">
              <a:lnSpc>
                <a:spcPct val="100000"/>
              </a:lnSpc>
            </a:pPr>
            <a:r>
              <a:rPr lang="en-US" sz="1400">
                <a:latin typeface="Segoe UI"/>
                <a:cs typeface="Segoe UI"/>
              </a:rPr>
              <a:t>Projects with a combination of Firm Charging Distribution Service and As-Available Charging Distribution service require an additional $20,000.</a:t>
            </a:r>
          </a:p>
          <a:p>
            <a:pPr>
              <a:lnSpc>
                <a:spcPct val="100000"/>
              </a:lnSpc>
            </a:pPr>
            <a:r>
              <a:rPr lang="en-US" sz="1400">
                <a:latin typeface="Segoe UI"/>
                <a:cs typeface="Segoe UI"/>
              </a:rPr>
              <a:t>Site Exclusivity Deposit (optional) - In lieu of providing proof of Site Exclusivity, a Site Exclusivity Deposit may be submitted: </a:t>
            </a:r>
          </a:p>
          <a:p>
            <a:pPr lvl="1">
              <a:lnSpc>
                <a:spcPct val="100000"/>
              </a:lnSpc>
            </a:pPr>
            <a:r>
              <a:rPr lang="en-US" sz="1400">
                <a:latin typeface="Segoe UI"/>
                <a:cs typeface="Segoe UI"/>
              </a:rPr>
              <a:t> $100,000 for a Small Generating Facility (</a:t>
            </a:r>
            <a:r>
              <a:rPr lang="en-US" sz="1400" u="sng">
                <a:latin typeface="Segoe UI"/>
                <a:cs typeface="Segoe UI"/>
              </a:rPr>
              <a:t>&lt;</a:t>
            </a:r>
            <a:r>
              <a:rPr lang="en-US" sz="1400">
                <a:latin typeface="Segoe UI"/>
                <a:cs typeface="Segoe UI"/>
              </a:rPr>
              <a:t>20 MW) or </a:t>
            </a:r>
            <a:endParaRPr lang="en-US" sz="1400"/>
          </a:p>
          <a:p>
            <a:pPr lvl="1">
              <a:lnSpc>
                <a:spcPct val="100000"/>
              </a:lnSpc>
            </a:pPr>
            <a:r>
              <a:rPr lang="en-US" sz="1400">
                <a:latin typeface="Segoe UI"/>
                <a:cs typeface="Segoe UI"/>
              </a:rPr>
              <a:t>$250,000 for a Large Generating Facility</a:t>
            </a:r>
            <a:endParaRPr lang="en-US" sz="1400"/>
          </a:p>
          <a:p>
            <a:pPr>
              <a:lnSpc>
                <a:spcPct val="100000"/>
              </a:lnSpc>
            </a:pPr>
            <a:r>
              <a:rPr lang="en-US" sz="1500">
                <a:latin typeface="Segoe UI"/>
                <a:cs typeface="Segoe UI"/>
              </a:rPr>
              <a:t>Please </a:t>
            </a:r>
            <a:r>
              <a:rPr lang="en-US" sz="1500" b="1">
                <a:latin typeface="Segoe UI"/>
                <a:cs typeface="Segoe UI"/>
              </a:rPr>
              <a:t>don’t</a:t>
            </a:r>
            <a:r>
              <a:rPr lang="en-US" sz="1500">
                <a:latin typeface="Segoe UI"/>
                <a:cs typeface="Segoe UI"/>
              </a:rPr>
              <a:t> send checks with your application documents. Checks need to go directly to the SCE Accounts Receivable department. Instructions will be provided via GIPT invoices or if you send a Request for Payment Instructions.</a:t>
            </a:r>
          </a:p>
          <a:p>
            <a:pPr lvl="1">
              <a:lnSpc>
                <a:spcPct val="100000"/>
              </a:lnSpc>
            </a:pPr>
            <a:r>
              <a:rPr lang="en-US" sz="1300">
                <a:latin typeface="Segoe UI"/>
                <a:cs typeface="Segoe UI"/>
              </a:rPr>
              <a:t>GIPT will </a:t>
            </a:r>
            <a:r>
              <a:rPr lang="en-US" sz="1300" b="1">
                <a:latin typeface="Segoe UI"/>
                <a:cs typeface="Segoe UI"/>
              </a:rPr>
              <a:t>generate application invoices real-time</a:t>
            </a:r>
            <a:r>
              <a:rPr lang="en-US" sz="1300">
                <a:latin typeface="Segoe UI"/>
                <a:cs typeface="Segoe UI"/>
              </a:rPr>
              <a:t> based on the Facility size listed in the "Facility Information" section, it will also provide invoices based on your firm charging selection (as applicable for energy storage) and your Site Exclusivity selection. Please select “other” for the payor information, and after you click “Generate Invoice” please click “Save”. The generated invoices will include mailing or wiring/ACH instructions.</a:t>
            </a:r>
          </a:p>
          <a:p>
            <a:pPr lvl="1">
              <a:lnSpc>
                <a:spcPct val="100000"/>
              </a:lnSpc>
            </a:pPr>
            <a:r>
              <a:rPr lang="en-US" sz="1300">
                <a:latin typeface="Segoe UI"/>
                <a:cs typeface="Segoe UI"/>
              </a:rPr>
              <a:t>The instructions will indicate how to send the payment to SCE’s Accounts Receivable separately from the documents. </a:t>
            </a:r>
            <a:r>
              <a:rPr lang="en-US" sz="1300">
                <a:latin typeface="Segoe UI"/>
                <a:cs typeface="Segoe UI"/>
                <a:hlinkClick r:id="rId3"/>
              </a:rPr>
              <a:t>Click for online link to: Request for Payment Instructions </a:t>
            </a:r>
            <a:endParaRPr lang="en-US" sz="1300">
              <a:latin typeface="Segoe UI"/>
              <a:cs typeface="Segoe UI"/>
            </a:endParaRPr>
          </a:p>
          <a:p>
            <a:pPr lvl="1">
              <a:lnSpc>
                <a:spcPct val="100000"/>
              </a:lnSpc>
            </a:pPr>
            <a:r>
              <a:rPr lang="en-US" sz="1300">
                <a:effectLst/>
                <a:latin typeface="Segoe UI"/>
                <a:ea typeface="Calibri" panose="020F0502020204030204" pitchFamily="34" charset="0"/>
                <a:cs typeface="Segoe UI"/>
              </a:rPr>
              <a:t>Due</a:t>
            </a:r>
            <a:r>
              <a:rPr lang="en-US" sz="1300">
                <a:latin typeface="Segoe UI"/>
                <a:ea typeface="Calibri" panose="020F0502020204030204" pitchFamily="34" charset="0"/>
                <a:cs typeface="Segoe UI"/>
              </a:rPr>
              <a:t> to SCE’s current teleworking environment, </a:t>
            </a:r>
            <a:r>
              <a:rPr lang="en-US" sz="1300">
                <a:effectLst/>
                <a:latin typeface="Segoe UI"/>
                <a:ea typeface="Calibri" panose="020F0502020204030204" pitchFamily="34" charset="0"/>
                <a:cs typeface="Segoe UI"/>
              </a:rPr>
              <a:t>it is preferred to wire the money as there are limited persons physically working in the office to accept and track payment.</a:t>
            </a:r>
            <a:endParaRPr lang="en-US" sz="1300">
              <a:latin typeface="Calibri"/>
              <a:cs typeface="Segoe UI"/>
            </a:endParaRPr>
          </a:p>
          <a:p>
            <a:pPr lvl="1">
              <a:lnSpc>
                <a:spcPct val="100000"/>
              </a:lnSpc>
            </a:pPr>
            <a:r>
              <a:rPr lang="en-US" sz="1300" b="1">
                <a:latin typeface="Segoe UI"/>
                <a:cs typeface="Segoe UI"/>
              </a:rPr>
              <a:t>After submitting payment, send us an email providing wire confirmation or check tracking number to: </a:t>
            </a:r>
            <a:r>
              <a:rPr lang="en-US" sz="1300" b="1" u="sng">
                <a:latin typeface="Segoe UI"/>
                <a:cs typeface="Segoe UI"/>
                <a:hlinkClick r:id="rId4"/>
              </a:rPr>
              <a:t>Grid.Interconnections@sce.com</a:t>
            </a:r>
            <a:r>
              <a:rPr lang="en-US" sz="1300" b="1">
                <a:latin typeface="Segoe UI"/>
                <a:cs typeface="Segoe UI"/>
              </a:rPr>
              <a:t> </a:t>
            </a:r>
            <a:r>
              <a:rPr lang="en-US" sz="1500" b="1">
                <a:latin typeface="Segoe UI"/>
                <a:cs typeface="Segoe UI"/>
              </a:rPr>
              <a:t> </a:t>
            </a:r>
            <a:endParaRPr lang="en-US" sz="1500" b="1"/>
          </a:p>
          <a:p>
            <a:pPr lvl="1"/>
            <a:endParaRPr lang="en-US" sz="1500"/>
          </a:p>
        </p:txBody>
      </p:sp>
      <p:sp>
        <p:nvSpPr>
          <p:cNvPr id="4" name="Slide Number Placeholder 3"/>
          <p:cNvSpPr>
            <a:spLocks noGrp="1"/>
          </p:cNvSpPr>
          <p:nvPr>
            <p:ph type="sldNum" sz="quarter" idx="12"/>
          </p:nvPr>
        </p:nvSpPr>
        <p:spPr/>
        <p:txBody>
          <a:bodyPr/>
          <a:lstStyle/>
          <a:p>
            <a:pPr>
              <a:defRPr/>
            </a:pPr>
            <a:fld id="{1BB113E6-6F0D-4FCF-9F08-676576365DE9}" type="slidenum">
              <a:rPr lang="en-US" smtClean="0"/>
              <a:pPr>
                <a:defRPr/>
              </a:pPr>
              <a:t>7</a:t>
            </a:fld>
            <a:endParaRPr lang="en-US"/>
          </a:p>
        </p:txBody>
      </p:sp>
    </p:spTree>
    <p:extLst>
      <p:ext uri="{BB962C8B-B14F-4D97-AF65-F5344CB8AC3E}">
        <p14:creationId xmlns:p14="http://schemas.microsoft.com/office/powerpoint/2010/main" val="87331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9758" y="163501"/>
            <a:ext cx="7886700" cy="709072"/>
          </a:xfrm>
        </p:spPr>
        <p:txBody>
          <a:bodyPr>
            <a:noAutofit/>
          </a:bodyPr>
          <a:lstStyle/>
          <a:p>
            <a:r>
              <a:rPr lang="en-US">
                <a:cs typeface="Segoe UI" panose="020B0502040204020203" pitchFamily="34" charset="0"/>
              </a:rPr>
              <a:t>Interconnection Request (IR) Forms</a:t>
            </a:r>
          </a:p>
        </p:txBody>
      </p:sp>
      <p:sp>
        <p:nvSpPr>
          <p:cNvPr id="14" name="Content Placeholder 2"/>
          <p:cNvSpPr>
            <a:spLocks noGrp="1"/>
          </p:cNvSpPr>
          <p:nvPr>
            <p:ph idx="1"/>
          </p:nvPr>
        </p:nvSpPr>
        <p:spPr>
          <a:xfrm>
            <a:off x="849758" y="1040117"/>
            <a:ext cx="7886700" cy="4566067"/>
          </a:xfrm>
        </p:spPr>
        <p:txBody>
          <a:bodyPr vert="horz" lIns="91440" tIns="45720" rIns="91440" bIns="45720" rtlCol="0" anchor="t">
            <a:normAutofit lnSpcReduction="10000"/>
          </a:bodyPr>
          <a:lstStyle/>
          <a:p>
            <a:pPr marL="0" indent="0">
              <a:lnSpc>
                <a:spcPct val="100000"/>
              </a:lnSpc>
              <a:buNone/>
            </a:pPr>
            <a:r>
              <a:rPr lang="en-US" sz="2400">
                <a:latin typeface="Segoe UI"/>
                <a:cs typeface="Segoe UI"/>
              </a:rPr>
              <a:t>WDAT Distribution Interconnections </a:t>
            </a:r>
            <a:endParaRPr lang="en-US" sz="2400">
              <a:solidFill>
                <a:srgbClr val="FF0000"/>
              </a:solidFill>
              <a:latin typeface="Segoe UI"/>
              <a:cs typeface="Segoe UI"/>
            </a:endParaRPr>
          </a:p>
          <a:p>
            <a:pPr>
              <a:lnSpc>
                <a:spcPct val="100000"/>
              </a:lnSpc>
            </a:pPr>
            <a:r>
              <a:rPr lang="en-US" sz="1600">
                <a:latin typeface="Segoe UI"/>
                <a:cs typeface="Segoe UI"/>
              </a:rPr>
              <a:t>WDAT IR form (Appendix 1 to GIP), Payment Instructions can be found on the SCE portal:   </a:t>
            </a:r>
          </a:p>
          <a:p>
            <a:pPr lvl="1">
              <a:lnSpc>
                <a:spcPct val="100000"/>
              </a:lnSpc>
            </a:pPr>
            <a:r>
              <a:rPr lang="en-US" sz="1600">
                <a:latin typeface="Segoe UI"/>
                <a:cs typeface="Segoe UI"/>
              </a:rPr>
              <a:t>www.SCE.com &gt; Your Business &gt; Generating Your Own Power &gt; Grid Interconnections &gt; Wholesale Distribution Access Tariff (WDAT) &gt;  Initiating a Request for Interconnection Under The GIP &gt; Appendix 1 – Interconnection Request for a Generating Facility</a:t>
            </a:r>
          </a:p>
          <a:p>
            <a:pPr lvl="1">
              <a:lnSpc>
                <a:spcPct val="100000"/>
              </a:lnSpc>
            </a:pPr>
            <a:r>
              <a:rPr lang="en-US" sz="1600">
                <a:latin typeface="Segoe UI"/>
                <a:cs typeface="Segoe UI"/>
              </a:rPr>
              <a:t>Online Portal Link:  </a:t>
            </a:r>
            <a:r>
              <a:rPr lang="en-US" sz="1600">
                <a:latin typeface="Segoe UI"/>
                <a:cs typeface="Segoe UI"/>
                <a:hlinkClick r:id="rId3"/>
              </a:rPr>
              <a:t>Grid Interconnection Processing Tool</a:t>
            </a:r>
            <a:r>
              <a:rPr lang="en-US" sz="1600">
                <a:latin typeface="Segoe UI"/>
                <a:cs typeface="Segoe UI"/>
              </a:rPr>
              <a:t> (this will generate a PDF upon submittal which is Revised for QC 16 applications)</a:t>
            </a:r>
          </a:p>
          <a:p>
            <a:pPr lvl="2">
              <a:lnSpc>
                <a:spcPct val="100000"/>
              </a:lnSpc>
            </a:pPr>
            <a:r>
              <a:rPr lang="en-US">
                <a:latin typeface="Segoe UI"/>
                <a:cs typeface="Segoe UI"/>
              </a:rPr>
              <a:t>A </a:t>
            </a:r>
            <a:r>
              <a:rPr lang="en-US" sz="1400">
                <a:latin typeface="Segoe UI"/>
                <a:cs typeface="Segoe UI"/>
                <a:hlinkClick r:id="rId4">
                  <a:extLst>
                    <a:ext uri="{A12FA001-AC4F-418D-AE19-62706E023703}">
                      <ahyp:hlinkClr xmlns:ahyp="http://schemas.microsoft.com/office/drawing/2018/hyperlinkcolor" val="tx"/>
                    </a:ext>
                  </a:extLst>
                </a:hlinkClick>
              </a:rPr>
              <a:t>WDAT User Guide</a:t>
            </a:r>
            <a:r>
              <a:rPr lang="en-US" sz="1400">
                <a:latin typeface="Segoe UI"/>
                <a:cs typeface="Segoe UI"/>
              </a:rPr>
              <a:t> </a:t>
            </a:r>
            <a:r>
              <a:rPr lang="en-US">
                <a:latin typeface="Segoe UI"/>
                <a:cs typeface="Segoe UI"/>
              </a:rPr>
              <a:t>and</a:t>
            </a:r>
            <a:r>
              <a:rPr lang="en-US" sz="1400">
                <a:latin typeface="Segoe UI"/>
                <a:cs typeface="Segoe UI"/>
              </a:rPr>
              <a:t> </a:t>
            </a:r>
            <a:r>
              <a:rPr lang="en-US" sz="1400">
                <a:latin typeface="Segoe UI"/>
                <a:cs typeface="Segoe UI"/>
                <a:hlinkClick r:id="rId5">
                  <a:extLst>
                    <a:ext uri="{A12FA001-AC4F-418D-AE19-62706E023703}">
                      <ahyp:hlinkClr xmlns:ahyp="http://schemas.microsoft.com/office/drawing/2018/hyperlinkcolor" val="tx"/>
                    </a:ext>
                  </a:extLst>
                </a:hlinkClick>
              </a:rPr>
              <a:t>Training videos</a:t>
            </a:r>
            <a:r>
              <a:rPr lang="en-US" sz="1400">
                <a:latin typeface="Segoe UI"/>
                <a:cs typeface="Segoe UI"/>
              </a:rPr>
              <a:t> </a:t>
            </a:r>
            <a:r>
              <a:rPr lang="en-US">
                <a:latin typeface="Segoe UI"/>
                <a:cs typeface="Segoe UI"/>
              </a:rPr>
              <a:t>are available to help new users</a:t>
            </a:r>
          </a:p>
          <a:p>
            <a:pPr lvl="2">
              <a:lnSpc>
                <a:spcPct val="100000"/>
              </a:lnSpc>
            </a:pPr>
            <a:r>
              <a:rPr lang="en-US" sz="1400">
                <a:latin typeface="Segoe UI"/>
                <a:cs typeface="Segoe UI"/>
              </a:rPr>
              <a:t>Please register in advance of the opening of the window so that we can address any issues early on., </a:t>
            </a:r>
          </a:p>
          <a:p>
            <a:pPr marL="42545" indent="0">
              <a:lnSpc>
                <a:spcPct val="100000"/>
              </a:lnSpc>
              <a:buNone/>
            </a:pPr>
            <a:r>
              <a:rPr lang="en-US" sz="1000">
                <a:latin typeface="Segoe UI"/>
                <a:cs typeface="Segoe UI"/>
              </a:rPr>
              <a:t>_____________________________________________________________________________________________________________________________</a:t>
            </a:r>
          </a:p>
          <a:p>
            <a:pPr marL="0" indent="0">
              <a:lnSpc>
                <a:spcPct val="100000"/>
              </a:lnSpc>
              <a:buNone/>
            </a:pPr>
            <a:r>
              <a:rPr lang="en-US" sz="2400">
                <a:latin typeface="Segoe UI"/>
                <a:cs typeface="Segoe UI"/>
              </a:rPr>
              <a:t>CAISO Transmission Interconnections </a:t>
            </a:r>
          </a:p>
          <a:p>
            <a:pPr>
              <a:lnSpc>
                <a:spcPct val="100000"/>
              </a:lnSpc>
            </a:pPr>
            <a:r>
              <a:rPr lang="en-US" sz="1600">
                <a:latin typeface="Segoe UI"/>
                <a:cs typeface="Segoe UI"/>
              </a:rPr>
              <a:t>CAISO Interconnection Request details: </a:t>
            </a:r>
          </a:p>
          <a:p>
            <a:pPr lvl="1">
              <a:lnSpc>
                <a:spcPct val="100000"/>
              </a:lnSpc>
            </a:pPr>
            <a:r>
              <a:rPr lang="en-US" sz="1600">
                <a:latin typeface="Segoe UI"/>
                <a:cs typeface="Segoe UI"/>
              </a:rPr>
              <a:t>Online Link:  </a:t>
            </a:r>
            <a:r>
              <a:rPr lang="en-US" sz="1600">
                <a:latin typeface="Segoe UI"/>
                <a:cs typeface="Segoe UI"/>
                <a:hlinkClick r:id="rId6"/>
              </a:rPr>
              <a:t>CAISO Interconnection Request details</a:t>
            </a:r>
            <a:endParaRPr lang="en-US" sz="1600">
              <a:latin typeface="Segoe UI"/>
              <a:cs typeface="Segoe UI"/>
            </a:endParaRPr>
          </a:p>
          <a:p>
            <a:pPr lvl="1">
              <a:lnSpc>
                <a:spcPct val="100000"/>
              </a:lnSpc>
            </a:pPr>
            <a:endParaRPr lang="en-US" sz="1400"/>
          </a:p>
          <a:p>
            <a:pPr lvl="1">
              <a:lnSpc>
                <a:spcPct val="100000"/>
              </a:lnSpc>
            </a:pPr>
            <a:endParaRPr lang="en-US" sz="1400"/>
          </a:p>
          <a:p>
            <a:pPr lvl="1"/>
            <a:endParaRPr lang="en-US" sz="1400"/>
          </a:p>
          <a:p>
            <a:endParaRPr lang="en-US" sz="1600"/>
          </a:p>
        </p:txBody>
      </p:sp>
      <p:sp>
        <p:nvSpPr>
          <p:cNvPr id="3" name="Slide Number Placeholder 2"/>
          <p:cNvSpPr>
            <a:spLocks noGrp="1"/>
          </p:cNvSpPr>
          <p:nvPr>
            <p:ph type="sldNum" sz="quarter" idx="12"/>
          </p:nvPr>
        </p:nvSpPr>
        <p:spPr/>
        <p:txBody>
          <a:bodyPr/>
          <a:lstStyle/>
          <a:p>
            <a:pPr>
              <a:defRPr/>
            </a:pPr>
            <a:fld id="{1BB113E6-6F0D-4FCF-9F08-676576365DE9}" type="slidenum">
              <a:rPr lang="en-US" smtClean="0"/>
              <a:pPr>
                <a:defRPr/>
              </a:pPr>
              <a:t>8</a:t>
            </a:fld>
            <a:endParaRPr lang="en-US"/>
          </a:p>
        </p:txBody>
      </p:sp>
      <p:sp>
        <p:nvSpPr>
          <p:cNvPr id="5" name="TextBox 4"/>
          <p:cNvSpPr txBox="1"/>
          <p:nvPr/>
        </p:nvSpPr>
        <p:spPr>
          <a:xfrm>
            <a:off x="5968588" y="4162046"/>
            <a:ext cx="2670888" cy="461665"/>
          </a:xfrm>
          <a:prstGeom prst="rect">
            <a:avLst/>
          </a:prstGeom>
          <a:solidFill>
            <a:srgbClr val="FFFF00"/>
          </a:solidFill>
          <a:ln>
            <a:solidFill>
              <a:schemeClr val="tx1"/>
            </a:solidFill>
          </a:ln>
        </p:spPr>
        <p:txBody>
          <a:bodyPr wrap="square" rtlCol="0" anchor="t">
            <a:spAutoFit/>
          </a:bodyPr>
          <a:lstStyle/>
          <a:p>
            <a:r>
              <a:rPr lang="en-US" sz="1200" b="1">
                <a:solidFill>
                  <a:srgbClr val="FF0000"/>
                </a:solidFill>
              </a:rPr>
              <a:t>(Note:  SCE does not accept CAISO Interconnection Requests)</a:t>
            </a:r>
            <a:endParaRPr lang="en-US" sz="1200" b="1"/>
          </a:p>
        </p:txBody>
      </p:sp>
    </p:spTree>
    <p:extLst>
      <p:ext uri="{BB962C8B-B14F-4D97-AF65-F5344CB8AC3E}">
        <p14:creationId xmlns:p14="http://schemas.microsoft.com/office/powerpoint/2010/main" val="312036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0267" y="26800"/>
            <a:ext cx="7886700" cy="841101"/>
          </a:xfrm>
        </p:spPr>
        <p:txBody>
          <a:bodyPr>
            <a:normAutofit/>
          </a:bodyPr>
          <a:lstStyle/>
          <a:p>
            <a:r>
              <a:rPr lang="en-US" sz="3200">
                <a:latin typeface="Rockwell" panose="02060603020205020403" pitchFamily="18" charset="0"/>
              </a:rPr>
              <a:t>Required</a:t>
            </a:r>
            <a:r>
              <a:rPr lang="en-US" sz="3200"/>
              <a:t> Technical Documents</a:t>
            </a:r>
          </a:p>
        </p:txBody>
      </p:sp>
      <p:sp>
        <p:nvSpPr>
          <p:cNvPr id="3" name="Content Placeholder 2"/>
          <p:cNvSpPr>
            <a:spLocks noGrp="1"/>
          </p:cNvSpPr>
          <p:nvPr>
            <p:ph sz="half" idx="1"/>
          </p:nvPr>
        </p:nvSpPr>
        <p:spPr>
          <a:xfrm>
            <a:off x="900267" y="867901"/>
            <a:ext cx="7714474" cy="5577287"/>
          </a:xfrm>
        </p:spPr>
        <p:txBody>
          <a:bodyPr vert="horz" lIns="91440" tIns="45720" rIns="91440" bIns="45720" rtlCol="0" anchor="t">
            <a:noAutofit/>
          </a:bodyPr>
          <a:lstStyle/>
          <a:p>
            <a:r>
              <a:rPr lang="en-US" sz="2000" b="1">
                <a:latin typeface="Segoe UI"/>
                <a:cs typeface="Segoe UI"/>
              </a:rPr>
              <a:t>Single Line Diagram </a:t>
            </a:r>
            <a:endParaRPr lang="en-US" sz="2000" b="1" u="sng">
              <a:cs typeface="Segoe UI"/>
            </a:endParaRPr>
          </a:p>
          <a:p>
            <a:pPr lvl="1"/>
            <a:r>
              <a:rPr lang="en-US" sz="1200">
                <a:latin typeface="Segoe UI"/>
                <a:cs typeface="Segoe UI"/>
              </a:rPr>
              <a:t>Generators (number of units, size, manufacturer, voltage)</a:t>
            </a:r>
            <a:endParaRPr lang="en-US" sz="1200"/>
          </a:p>
          <a:p>
            <a:pPr lvl="1"/>
            <a:r>
              <a:rPr lang="en-US" sz="1200">
                <a:latin typeface="Segoe UI"/>
                <a:cs typeface="Segoe UI"/>
              </a:rPr>
              <a:t>Transformers (kVA rating, winding configuration, impedance, kVA base)</a:t>
            </a:r>
          </a:p>
          <a:p>
            <a:pPr lvl="1"/>
            <a:r>
              <a:rPr lang="en-US" sz="1200">
                <a:latin typeface="Segoe UI"/>
                <a:cs typeface="Segoe UI"/>
              </a:rPr>
              <a:t>Switches/disconnects of the proposed interconnection</a:t>
            </a:r>
            <a:endParaRPr lang="en-US" sz="1200"/>
          </a:p>
          <a:p>
            <a:pPr lvl="1"/>
            <a:r>
              <a:rPr lang="en-US" sz="1200">
                <a:latin typeface="Segoe UI"/>
                <a:cs typeface="Segoe UI"/>
              </a:rPr>
              <a:t>Protection Devices and Circuit Breakers</a:t>
            </a:r>
            <a:endParaRPr lang="en-US" sz="1200"/>
          </a:p>
          <a:p>
            <a:pPr lvl="1"/>
            <a:r>
              <a:rPr lang="en-US" sz="1200">
                <a:latin typeface="Segoe UI"/>
                <a:cs typeface="Segoe UI"/>
              </a:rPr>
              <a:t>Meters</a:t>
            </a:r>
            <a:endParaRPr lang="en-US" sz="1200"/>
          </a:p>
          <a:p>
            <a:r>
              <a:rPr lang="en-US" sz="2000" b="1">
                <a:latin typeface="Segoe UI"/>
                <a:cs typeface="Segoe UI"/>
              </a:rPr>
              <a:t>Plot Plan </a:t>
            </a:r>
          </a:p>
          <a:p>
            <a:pPr lvl="1"/>
            <a:r>
              <a:rPr lang="en-US" sz="1200">
                <a:latin typeface="Segoe UI"/>
                <a:cs typeface="Segoe UI"/>
              </a:rPr>
              <a:t>Shows the buildings, utility runs, equipment layout, the position of roads, and other constructions of an existing or proposed project site at a defined scale</a:t>
            </a:r>
          </a:p>
          <a:p>
            <a:pPr lvl="1"/>
            <a:r>
              <a:rPr lang="en-US" sz="1200">
                <a:solidFill>
                  <a:srgbClr val="0070C0"/>
                </a:solidFill>
                <a:latin typeface="Segoe UI"/>
                <a:cs typeface="Segoe UI"/>
                <a:hlinkClick r:id="rId3">
                  <a:extLst>
                    <a:ext uri="{A12FA001-AC4F-418D-AE19-62706E023703}">
                      <ahyp:hlinkClr xmlns:ahyp="http://schemas.microsoft.com/office/drawing/2018/hyperlinkcolor" val="tx"/>
                    </a:ext>
                  </a:extLst>
                </a:hlinkClick>
              </a:rPr>
              <a:t>Sample SLDs &amp; Plot Plans </a:t>
            </a:r>
            <a:endParaRPr lang="en-US" sz="1200">
              <a:solidFill>
                <a:srgbClr val="0070C0"/>
              </a:solidFill>
              <a:latin typeface="Segoe UI"/>
              <a:cs typeface="Segoe UI"/>
            </a:endParaRPr>
          </a:p>
          <a:p>
            <a:r>
              <a:rPr lang="en-US" sz="2000" b="1">
                <a:latin typeface="Segoe UI"/>
                <a:cs typeface="Segoe UI"/>
              </a:rPr>
              <a:t>Site Drawing </a:t>
            </a:r>
            <a:endParaRPr lang="en-US" sz="2000"/>
          </a:p>
          <a:p>
            <a:pPr lvl="1"/>
            <a:r>
              <a:rPr lang="en-US" sz="1200">
                <a:latin typeface="Segoe UI"/>
                <a:cs typeface="Segoe UI"/>
              </a:rPr>
              <a:t>Shows generator project location and gen tie (if applicable)</a:t>
            </a:r>
            <a:endParaRPr lang="en-US" sz="1200"/>
          </a:p>
          <a:p>
            <a:pPr lvl="1"/>
            <a:r>
              <a:rPr lang="en-US" sz="1200">
                <a:latin typeface="Segoe UI"/>
                <a:cs typeface="Segoe UI"/>
              </a:rPr>
              <a:t>Point of Interconnection with the SCE’s Distribution System, including GPS coordinates</a:t>
            </a:r>
          </a:p>
          <a:p>
            <a:pPr lvl="1"/>
            <a:r>
              <a:rPr lang="en-US" sz="1200">
                <a:latin typeface="Segoe UI"/>
                <a:cs typeface="Segoe UI"/>
              </a:rPr>
              <a:t>GPS coordinates of the Customer’s protective device</a:t>
            </a:r>
          </a:p>
          <a:p>
            <a:pPr lvl="1"/>
            <a:r>
              <a:rPr lang="en-US" sz="1200">
                <a:latin typeface="Segoe UI"/>
                <a:cs typeface="Segoe UI"/>
              </a:rPr>
              <a:t>To be provided in (.</a:t>
            </a:r>
            <a:r>
              <a:rPr lang="en-US" sz="1200" err="1">
                <a:latin typeface="Segoe UI"/>
                <a:cs typeface="Segoe UI"/>
              </a:rPr>
              <a:t>kmz</a:t>
            </a:r>
            <a:r>
              <a:rPr lang="en-US" sz="1200">
                <a:latin typeface="Segoe UI"/>
                <a:cs typeface="Segoe UI"/>
              </a:rPr>
              <a:t>) file</a:t>
            </a:r>
          </a:p>
          <a:p>
            <a:r>
              <a:rPr lang="en-US" sz="2000" b="1">
                <a:latin typeface="Segoe UI"/>
                <a:cs typeface="Segoe UI"/>
              </a:rPr>
              <a:t>Detailed technical data for equipment </a:t>
            </a:r>
            <a:endParaRPr lang="en-US" sz="2000"/>
          </a:p>
          <a:p>
            <a:pPr lvl="1"/>
            <a:r>
              <a:rPr lang="en-US" sz="1200">
                <a:latin typeface="Segoe UI"/>
                <a:cs typeface="Segoe UI"/>
              </a:rPr>
              <a:t>Manufacturer specifications and diagrams on:</a:t>
            </a:r>
          </a:p>
          <a:p>
            <a:pPr lvl="2"/>
            <a:r>
              <a:rPr lang="en-US" sz="1200">
                <a:latin typeface="Segoe UI"/>
                <a:cs typeface="Segoe UI"/>
              </a:rPr>
              <a:t>Transformers</a:t>
            </a:r>
          </a:p>
          <a:p>
            <a:pPr lvl="2"/>
            <a:r>
              <a:rPr lang="en-US" sz="1200">
                <a:latin typeface="Segoe UI"/>
                <a:cs typeface="Segoe UI"/>
              </a:rPr>
              <a:t>Inverters</a:t>
            </a:r>
          </a:p>
          <a:p>
            <a:pPr lvl="3"/>
            <a:r>
              <a:rPr lang="en-US">
                <a:latin typeface="Segoe UI"/>
                <a:cs typeface="Segoe UI"/>
              </a:rPr>
              <a:t>UL1741 &amp; UL 1741 SA Certification</a:t>
            </a:r>
          </a:p>
          <a:p>
            <a:pPr lvl="3"/>
            <a:r>
              <a:rPr lang="en-US">
                <a:latin typeface="Segoe UI"/>
                <a:cs typeface="Segoe UI"/>
              </a:rPr>
              <a:t>Short Circuit Duty Contribution Information</a:t>
            </a:r>
          </a:p>
          <a:p>
            <a:pPr lvl="2"/>
            <a:r>
              <a:rPr lang="en-US" sz="1200">
                <a:latin typeface="Segoe UI"/>
                <a:cs typeface="Segoe UI"/>
              </a:rPr>
              <a:t>Power system controls</a:t>
            </a:r>
          </a:p>
          <a:p>
            <a:endParaRPr lang="en-US" sz="1400">
              <a:latin typeface="Segoe UI"/>
              <a:cs typeface="Segoe UI"/>
            </a:endParaRPr>
          </a:p>
          <a:p>
            <a:endParaRPr lang="en-US" sz="1300">
              <a:latin typeface="Segoe UI"/>
              <a:cs typeface="Segoe UI"/>
            </a:endParaRPr>
          </a:p>
          <a:p>
            <a:pPr>
              <a:lnSpc>
                <a:spcPct val="100000"/>
              </a:lnSpc>
            </a:pPr>
            <a:endParaRPr lang="en-US" sz="1500"/>
          </a:p>
        </p:txBody>
      </p:sp>
      <p:sp>
        <p:nvSpPr>
          <p:cNvPr id="4" name="Slide Number Placeholder 3"/>
          <p:cNvSpPr>
            <a:spLocks noGrp="1"/>
          </p:cNvSpPr>
          <p:nvPr>
            <p:ph type="sldNum" sz="quarter" idx="12"/>
          </p:nvPr>
        </p:nvSpPr>
        <p:spPr/>
        <p:txBody>
          <a:bodyPr/>
          <a:lstStyle/>
          <a:p>
            <a:pPr>
              <a:defRPr/>
            </a:pPr>
            <a:fld id="{1BB113E6-6F0D-4FCF-9F08-676576365DE9}" type="slidenum">
              <a:rPr lang="en-US" smtClean="0"/>
              <a:pPr>
                <a:defRPr/>
              </a:pPr>
              <a:t>9</a:t>
            </a:fld>
            <a:endParaRPr lang="en-US"/>
          </a:p>
        </p:txBody>
      </p:sp>
    </p:spTree>
    <p:extLst>
      <p:ext uri="{BB962C8B-B14F-4D97-AF65-F5344CB8AC3E}">
        <p14:creationId xmlns:p14="http://schemas.microsoft.com/office/powerpoint/2010/main" val="19855596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1355" y="-207988"/>
            <a:ext cx="7886700" cy="1325563"/>
          </a:xfrm>
        </p:spPr>
        <p:txBody>
          <a:bodyPr/>
          <a:lstStyle/>
          <a:p>
            <a:r>
              <a:rPr lang="en-US"/>
              <a:t>Smart Inverter Requirements</a:t>
            </a:r>
          </a:p>
        </p:txBody>
      </p:sp>
      <p:sp>
        <p:nvSpPr>
          <p:cNvPr id="3" name="Content Placeholder 2"/>
          <p:cNvSpPr>
            <a:spLocks noGrp="1"/>
          </p:cNvSpPr>
          <p:nvPr>
            <p:ph idx="1"/>
          </p:nvPr>
        </p:nvSpPr>
        <p:spPr>
          <a:xfrm>
            <a:off x="818060" y="897338"/>
            <a:ext cx="8176683" cy="5063323"/>
          </a:xfrm>
        </p:spPr>
        <p:txBody>
          <a:bodyPr vert="horz" lIns="91440" tIns="45720" rIns="91440" bIns="45720" rtlCol="0" anchor="t">
            <a:noAutofit/>
          </a:bodyPr>
          <a:lstStyle/>
          <a:p>
            <a:r>
              <a:rPr lang="en-US">
                <a:latin typeface="Segoe UI"/>
                <a:cs typeface="Segoe UI"/>
              </a:rPr>
              <a:t>Pursuant to the CPUC resolutions E-4920, E-4898 and E-5000 new interconnection requests utilizing smart inverters will require the following:</a:t>
            </a:r>
            <a:r>
              <a:rPr lang="en-US">
                <a:solidFill>
                  <a:srgbClr val="FF0000"/>
                </a:solidFill>
                <a:latin typeface="Segoe UI"/>
                <a:cs typeface="Segoe UI"/>
              </a:rPr>
              <a:t> </a:t>
            </a:r>
          </a:p>
          <a:p>
            <a:pPr marR="0" lvl="1" algn="just" fontAlgn="base" hangingPunct="0">
              <a:spcBef>
                <a:spcPts val="0"/>
              </a:spcBef>
              <a:spcAft>
                <a:spcPts val="0"/>
              </a:spcAft>
              <a:tabLst>
                <a:tab pos="914400" algn="l"/>
                <a:tab pos="3578860" algn="l"/>
              </a:tabLst>
            </a:pPr>
            <a:r>
              <a:rPr lang="en-US" sz="2000"/>
              <a:t>UL1741 SA - Implementation effective September 9, 2017</a:t>
            </a:r>
          </a:p>
          <a:p>
            <a:pPr marR="0" lvl="1" algn="just" fontAlgn="base" hangingPunct="0">
              <a:spcBef>
                <a:spcPts val="0"/>
              </a:spcBef>
              <a:spcAft>
                <a:spcPts val="0"/>
              </a:spcAft>
              <a:tabLst>
                <a:tab pos="914400" algn="l"/>
                <a:tab pos="3578860" algn="l"/>
              </a:tabLst>
            </a:pPr>
            <a:r>
              <a:rPr lang="en-US" sz="2000"/>
              <a:t>Reactive Power Priority (RPP) – Effective July 25, 2018</a:t>
            </a:r>
          </a:p>
          <a:p>
            <a:pPr marR="0" lvl="1" algn="just">
              <a:spcBef>
                <a:spcPts val="0"/>
              </a:spcBef>
              <a:spcAft>
                <a:spcPts val="0"/>
              </a:spcAft>
              <a:tabLst>
                <a:tab pos="914400" algn="l"/>
              </a:tabLst>
            </a:pPr>
            <a:r>
              <a:rPr lang="en-US" sz="2000"/>
              <a:t>Function 5 &amp; 6 (Frequency/Watt &amp; Volt/Watt) –Effective February 22, 2019</a:t>
            </a:r>
          </a:p>
          <a:p>
            <a:pPr marR="0" lvl="1" algn="just">
              <a:spcBef>
                <a:spcPts val="0"/>
              </a:spcBef>
              <a:spcAft>
                <a:spcPts val="0"/>
              </a:spcAft>
              <a:tabLst>
                <a:tab pos="914400" algn="l"/>
              </a:tabLst>
            </a:pPr>
            <a:r>
              <a:rPr lang="en-US" sz="2000"/>
              <a:t>Function SA17 and SA18 (Disconnect and Reconnect Command &amp; Limit Maximum Active Power) – Effective June 22, 2020</a:t>
            </a:r>
          </a:p>
          <a:p>
            <a:r>
              <a:rPr lang="en-US"/>
              <a:t>It is the responsibility of the customer/developer to purchase equipment which meets all requirements adopted in Resolutions </a:t>
            </a:r>
            <a:r>
              <a:rPr lang="en-US">
                <a:hlinkClick r:id="rId3"/>
              </a:rPr>
              <a:t>E-4920 </a:t>
            </a:r>
            <a:r>
              <a:rPr lang="en-US"/>
              <a:t>, </a:t>
            </a:r>
            <a:r>
              <a:rPr lang="en-US">
                <a:hlinkClick r:id="rId4"/>
              </a:rPr>
              <a:t>E-4898</a:t>
            </a:r>
            <a:r>
              <a:rPr lang="en-US"/>
              <a:t> and </a:t>
            </a:r>
            <a:r>
              <a:rPr lang="en-US">
                <a:hlinkClick r:id="rId5"/>
              </a:rPr>
              <a:t>E-5000</a:t>
            </a:r>
            <a:r>
              <a:rPr lang="en-US"/>
              <a:t>. </a:t>
            </a:r>
          </a:p>
          <a:p>
            <a:r>
              <a:rPr lang="en-US"/>
              <a:t>The California Energy Commission (CEC) manages the </a:t>
            </a:r>
            <a:r>
              <a:rPr lang="en-US">
                <a:solidFill>
                  <a:srgbClr val="0070C0"/>
                </a:solidFill>
                <a:hlinkClick r:id="rId6">
                  <a:extLst>
                    <a:ext uri="{A12FA001-AC4F-418D-AE19-62706E023703}">
                      <ahyp:hlinkClr xmlns:ahyp="http://schemas.microsoft.com/office/drawing/2018/hyperlinkcolor" val="tx"/>
                    </a:ext>
                  </a:extLst>
                </a:hlinkClick>
              </a:rPr>
              <a:t>list of eligible inverter equipment</a:t>
            </a:r>
            <a:r>
              <a:rPr lang="en-US"/>
              <a:t>. For more information, visit the CPUC dedicated </a:t>
            </a:r>
            <a:r>
              <a:rPr lang="en-US">
                <a:hlinkClick r:id="rId7"/>
              </a:rPr>
              <a:t>Rule 21 Smart Inverter Working Group </a:t>
            </a:r>
            <a:r>
              <a:rPr lang="en-US"/>
              <a:t>website or an email may be sent to </a:t>
            </a:r>
            <a:r>
              <a:rPr lang="en-US">
                <a:hlinkClick r:id="rId8">
                  <a:extLst>
                    <a:ext uri="{A12FA001-AC4F-418D-AE19-62706E023703}">
                      <ahyp:hlinkClr xmlns:ahyp="http://schemas.microsoft.com/office/drawing/2018/hyperlinkcolor" val="tx"/>
                    </a:ext>
                  </a:extLst>
                </a:hlinkClick>
              </a:rPr>
              <a:t>InterconnectionQA@sce.com</a:t>
            </a:r>
            <a:endParaRPr lang="en-US"/>
          </a:p>
        </p:txBody>
      </p:sp>
      <p:sp>
        <p:nvSpPr>
          <p:cNvPr id="5" name="Slide Number Placeholder 4"/>
          <p:cNvSpPr>
            <a:spLocks noGrp="1"/>
          </p:cNvSpPr>
          <p:nvPr>
            <p:ph type="sldNum" sz="quarter" idx="12"/>
          </p:nvPr>
        </p:nvSpPr>
        <p:spPr/>
        <p:txBody>
          <a:bodyPr/>
          <a:lstStyle/>
          <a:p>
            <a:fld id="{186DC542-6CB9-419E-B49C-81182B59E367}" type="slidenum">
              <a:rPr lang="en-US" smtClean="0"/>
              <a:t>10</a:t>
            </a:fld>
            <a:endParaRPr lang="en-US"/>
          </a:p>
        </p:txBody>
      </p:sp>
    </p:spTree>
    <p:extLst>
      <p:ext uri="{BB962C8B-B14F-4D97-AF65-F5344CB8AC3E}">
        <p14:creationId xmlns:p14="http://schemas.microsoft.com/office/powerpoint/2010/main" val="188365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7124" y="24891"/>
            <a:ext cx="7886700" cy="841101"/>
          </a:xfrm>
        </p:spPr>
        <p:txBody>
          <a:bodyPr/>
          <a:lstStyle/>
          <a:p>
            <a:r>
              <a:rPr lang="en-US"/>
              <a:t>Smart Inverter Requirements</a:t>
            </a:r>
          </a:p>
        </p:txBody>
      </p:sp>
      <p:sp>
        <p:nvSpPr>
          <p:cNvPr id="3" name="Content Placeholder 2"/>
          <p:cNvSpPr>
            <a:spLocks noGrp="1"/>
          </p:cNvSpPr>
          <p:nvPr>
            <p:ph idx="1"/>
          </p:nvPr>
        </p:nvSpPr>
        <p:spPr>
          <a:xfrm>
            <a:off x="849758" y="865992"/>
            <a:ext cx="7886700" cy="5410983"/>
          </a:xfrm>
        </p:spPr>
        <p:txBody>
          <a:bodyPr>
            <a:noAutofit/>
          </a:bodyPr>
          <a:lstStyle/>
          <a:p>
            <a:r>
              <a:rPr lang="en-US" sz="2000"/>
              <a:t>IEEE Std.1547 is relevant only to distribution connected resources</a:t>
            </a:r>
          </a:p>
          <a:p>
            <a:pPr lvl="1"/>
            <a:r>
              <a:rPr lang="en-US" sz="1600"/>
              <a:t>Does not apply to resources connected to the transmission or subtransmission system</a:t>
            </a:r>
          </a:p>
          <a:p>
            <a:pPr lvl="1"/>
            <a:r>
              <a:rPr lang="en-US" sz="1600"/>
              <a:t>Numerous changes to the original 2003 standard</a:t>
            </a:r>
          </a:p>
          <a:p>
            <a:r>
              <a:rPr lang="en-US" sz="2000"/>
              <a:t>While inverter manufactures may need to meet the requirements of IEEE 1547, BES resources are still subject to NERC Reliability Standards</a:t>
            </a:r>
          </a:p>
          <a:p>
            <a:r>
              <a:rPr lang="en-US" sz="2000"/>
              <a:t>Existing inverters have been historically designed with distribution requirements in mind</a:t>
            </a:r>
          </a:p>
          <a:p>
            <a:pPr lvl="1"/>
            <a:r>
              <a:rPr lang="en-US" sz="1600"/>
              <a:t>While appropriate for distribution resources, this can lead to momentary cessation on the BPS which is not the intent</a:t>
            </a:r>
          </a:p>
          <a:p>
            <a:pPr lvl="1"/>
            <a:r>
              <a:rPr lang="en-US" sz="1600"/>
              <a:t>Investigations such as those into the Blue Cut Fire suggest that one root cause may have been the misapplication of IEEE 1547</a:t>
            </a:r>
          </a:p>
          <a:p>
            <a:r>
              <a:rPr lang="en-US" sz="2000"/>
              <a:t>Further information regarding IEEE Std.1547 and NERC Guidelines related to inverter based resources can be found at: </a:t>
            </a:r>
          </a:p>
          <a:p>
            <a:pPr>
              <a:buFont typeface="Wingdings" panose="05000000000000000000" pitchFamily="2" charset="2"/>
              <a:buChar char="Ø"/>
            </a:pPr>
            <a:r>
              <a:rPr lang="en-US" sz="1400">
                <a:hlinkClick r:id="rId3"/>
              </a:rPr>
              <a:t>https://standards.ieee.org/standard/1547-2018.html</a:t>
            </a:r>
            <a:endParaRPr lang="en-US" sz="1400"/>
          </a:p>
          <a:p>
            <a:pPr>
              <a:buFont typeface="Wingdings" panose="05000000000000000000" pitchFamily="2" charset="2"/>
              <a:buChar char="Ø"/>
            </a:pPr>
            <a:r>
              <a:rPr lang="en-US" sz="1400">
                <a:hlinkClick r:id="rId4"/>
              </a:rPr>
              <a:t>https://www.nerc.com/comm/OC_Reliability_Guidelines_DL/Inverter-Based_Resource_Performance_Guideline.pdf</a:t>
            </a:r>
            <a:endParaRPr lang="en-US" sz="1400"/>
          </a:p>
        </p:txBody>
      </p:sp>
      <p:sp>
        <p:nvSpPr>
          <p:cNvPr id="5" name="Slide Number Placeholder 4"/>
          <p:cNvSpPr>
            <a:spLocks noGrp="1"/>
          </p:cNvSpPr>
          <p:nvPr>
            <p:ph type="sldNum" sz="quarter" idx="12"/>
          </p:nvPr>
        </p:nvSpPr>
        <p:spPr/>
        <p:txBody>
          <a:bodyPr/>
          <a:lstStyle/>
          <a:p>
            <a:fld id="{186DC542-6CB9-419E-B49C-81182B59E367}" type="slidenum">
              <a:rPr lang="en-US" smtClean="0"/>
              <a:t>11</a:t>
            </a:fld>
            <a:endParaRPr lang="en-US"/>
          </a:p>
        </p:txBody>
      </p:sp>
    </p:spTree>
    <p:extLst>
      <p:ext uri="{BB962C8B-B14F-4D97-AF65-F5344CB8AC3E}">
        <p14:creationId xmlns:p14="http://schemas.microsoft.com/office/powerpoint/2010/main" val="4273871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1114" y="-161347"/>
            <a:ext cx="7527059" cy="1325563"/>
          </a:xfrm>
        </p:spPr>
        <p:txBody>
          <a:bodyPr>
            <a:normAutofit/>
          </a:bodyPr>
          <a:lstStyle/>
          <a:p>
            <a:r>
              <a:rPr lang="en-US" sz="3200"/>
              <a:t>Demonstrating Site Exclusivity</a:t>
            </a:r>
          </a:p>
        </p:txBody>
      </p:sp>
      <p:sp>
        <p:nvSpPr>
          <p:cNvPr id="3" name="Content Placeholder 2"/>
          <p:cNvSpPr>
            <a:spLocks noGrp="1"/>
          </p:cNvSpPr>
          <p:nvPr>
            <p:ph idx="1"/>
          </p:nvPr>
        </p:nvSpPr>
        <p:spPr>
          <a:xfrm>
            <a:off x="858750" y="975879"/>
            <a:ext cx="7785344" cy="5064703"/>
          </a:xfrm>
        </p:spPr>
        <p:txBody>
          <a:bodyPr vert="horz" lIns="91440" tIns="45720" rIns="91440" bIns="45720" rtlCol="0" anchor="t">
            <a:normAutofit fontScale="92500" lnSpcReduction="10000"/>
          </a:bodyPr>
          <a:lstStyle/>
          <a:p>
            <a:pPr>
              <a:spcAft>
                <a:spcPts val="1200"/>
              </a:spcAft>
            </a:pPr>
            <a:r>
              <a:rPr lang="en-US">
                <a:latin typeface="Segoe UI"/>
                <a:cs typeface="Segoe UI"/>
              </a:rPr>
              <a:t>Read and follow SCE’s Guidelines for Demonstration of Site Exclusivity:  </a:t>
            </a:r>
            <a:r>
              <a:rPr lang="en-US">
                <a:latin typeface="Segoe UI"/>
                <a:cs typeface="Segoe UI"/>
                <a:hlinkClick r:id="rId3"/>
              </a:rPr>
              <a:t>Site Exclusivity Guidelines</a:t>
            </a:r>
            <a:endParaRPr lang="en-US">
              <a:latin typeface="Segoe UI"/>
              <a:cs typeface="Segoe UI"/>
            </a:endParaRPr>
          </a:p>
          <a:p>
            <a:pPr>
              <a:spcAft>
                <a:spcPts val="1200"/>
              </a:spcAft>
            </a:pPr>
            <a:r>
              <a:rPr lang="en-US">
                <a:latin typeface="Segoe UI"/>
                <a:cs typeface="Segoe UI"/>
              </a:rPr>
              <a:t>Reminders:</a:t>
            </a:r>
          </a:p>
          <a:p>
            <a:pPr lvl="1">
              <a:spcAft>
                <a:spcPts val="1200"/>
              </a:spcAft>
            </a:pPr>
            <a:r>
              <a:rPr lang="en-US" sz="2000">
                <a:latin typeface="Segoe UI"/>
                <a:cs typeface="Segoe UI"/>
              </a:rPr>
              <a:t>The Assessor’s Parcel Number (APN) should be listed on </a:t>
            </a:r>
            <a:r>
              <a:rPr lang="en-US" sz="2000" u="sng">
                <a:latin typeface="Segoe UI"/>
                <a:cs typeface="Segoe UI"/>
              </a:rPr>
              <a:t>both</a:t>
            </a:r>
            <a:r>
              <a:rPr lang="en-US" sz="2000">
                <a:latin typeface="Segoe UI"/>
                <a:cs typeface="Segoe UI"/>
              </a:rPr>
              <a:t> the Site Exclusivity Documentation and the IR form. Please include the project’s GPS coordinates and acreage. </a:t>
            </a:r>
          </a:p>
          <a:p>
            <a:pPr lvl="1">
              <a:spcAft>
                <a:spcPts val="1200"/>
              </a:spcAft>
            </a:pPr>
            <a:r>
              <a:rPr lang="en-US" sz="2000">
                <a:latin typeface="Segoe UI"/>
                <a:cs typeface="Segoe UI"/>
              </a:rPr>
              <a:t>In lieu of providing proof of Site Exclusivity, a Site Exclusivity Deposit may be submitted: </a:t>
            </a:r>
          </a:p>
          <a:p>
            <a:pPr lvl="2">
              <a:spcAft>
                <a:spcPts val="1200"/>
              </a:spcAft>
            </a:pPr>
            <a:r>
              <a:rPr lang="en-US" sz="1600">
                <a:latin typeface="Segoe UI"/>
                <a:cs typeface="Segoe UI"/>
              </a:rPr>
              <a:t>$100,000 for a Small Generating Facility (</a:t>
            </a:r>
            <a:r>
              <a:rPr lang="en-US" sz="1600" u="sng">
                <a:latin typeface="Segoe UI"/>
                <a:cs typeface="Segoe UI"/>
              </a:rPr>
              <a:t>&lt;</a:t>
            </a:r>
            <a:r>
              <a:rPr lang="en-US" sz="1600">
                <a:latin typeface="Segoe UI"/>
                <a:cs typeface="Segoe UI"/>
              </a:rPr>
              <a:t>20 MW) or </a:t>
            </a:r>
            <a:endParaRPr lang="en-US" sz="1600"/>
          </a:p>
          <a:p>
            <a:pPr lvl="2">
              <a:spcAft>
                <a:spcPts val="1200"/>
              </a:spcAft>
            </a:pPr>
            <a:r>
              <a:rPr lang="en-US" sz="1600">
                <a:latin typeface="Segoe UI"/>
                <a:cs typeface="Segoe UI"/>
              </a:rPr>
              <a:t>$250,000 for a Large Generating Facility (&gt;20 MW)</a:t>
            </a:r>
            <a:endParaRPr lang="en-US" sz="1600"/>
          </a:p>
          <a:p>
            <a:pPr lvl="1">
              <a:spcAft>
                <a:spcPts val="1200"/>
              </a:spcAft>
            </a:pPr>
            <a:r>
              <a:rPr lang="en-US" sz="2000">
                <a:latin typeface="Segoe UI"/>
                <a:cs typeface="Segoe UI"/>
              </a:rPr>
              <a:t>If site exclusivity documentation is not ready, SCE encourages the Site Exclusivity Deposit be submitted</a:t>
            </a:r>
          </a:p>
          <a:p>
            <a:pPr lvl="2">
              <a:spcAft>
                <a:spcPts val="1200"/>
              </a:spcAft>
            </a:pPr>
            <a:r>
              <a:rPr lang="en-US" sz="1800">
                <a:latin typeface="Segoe UI"/>
                <a:cs typeface="Segoe UI"/>
              </a:rPr>
              <a:t>SCE pays interest from date of receipt and there is no risk missing the cluster deadlines</a:t>
            </a:r>
            <a:endParaRPr lang="en-US" sz="1800"/>
          </a:p>
          <a:p>
            <a:pPr marL="342265" lvl="1" indent="0">
              <a:buNone/>
            </a:pPr>
            <a:endParaRPr lang="en-US" sz="1650"/>
          </a:p>
          <a:p>
            <a:pPr marL="0" indent="0">
              <a:buNone/>
            </a:pPr>
            <a:endParaRPr lang="en-US"/>
          </a:p>
        </p:txBody>
      </p:sp>
      <p:sp>
        <p:nvSpPr>
          <p:cNvPr id="4" name="Slide Number Placeholder 3"/>
          <p:cNvSpPr>
            <a:spLocks noGrp="1"/>
          </p:cNvSpPr>
          <p:nvPr>
            <p:ph type="sldNum" sz="quarter" idx="12"/>
          </p:nvPr>
        </p:nvSpPr>
        <p:spPr/>
        <p:txBody>
          <a:bodyPr/>
          <a:lstStyle/>
          <a:p>
            <a:pPr>
              <a:defRPr/>
            </a:pPr>
            <a:fld id="{1BB113E6-6F0D-4FCF-9F08-676576365DE9}" type="slidenum">
              <a:rPr lang="en-US" smtClean="0"/>
              <a:pPr>
                <a:defRPr/>
              </a:pPr>
              <a:t>12</a:t>
            </a:fld>
            <a:endParaRPr lang="en-US"/>
          </a:p>
        </p:txBody>
      </p:sp>
    </p:spTree>
    <p:extLst>
      <p:ext uri="{BB962C8B-B14F-4D97-AF65-F5344CB8AC3E}">
        <p14:creationId xmlns:p14="http://schemas.microsoft.com/office/powerpoint/2010/main" val="2072379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BB113E6-6F0D-4FCF-9F08-676576365DE9}" type="slidenum">
              <a:rPr lang="en-US" smtClean="0"/>
              <a:pPr>
                <a:defRPr/>
              </a:pPr>
              <a:t>13</a:t>
            </a:fld>
            <a:endParaRPr lang="en-US"/>
          </a:p>
        </p:txBody>
      </p:sp>
      <p:pic>
        <p:nvPicPr>
          <p:cNvPr id="6" name="Picture 5"/>
          <p:cNvPicPr>
            <a:picLocks noChangeAspect="1"/>
          </p:cNvPicPr>
          <p:nvPr/>
        </p:nvPicPr>
        <p:blipFill rotWithShape="1">
          <a:blip r:embed="rId3"/>
          <a:srcRect t="7931" r="3452" b="6835"/>
          <a:stretch/>
        </p:blipFill>
        <p:spPr>
          <a:xfrm>
            <a:off x="183377" y="1485900"/>
            <a:ext cx="3943350" cy="4069080"/>
          </a:xfrm>
          <a:prstGeom prst="rect">
            <a:avLst/>
          </a:prstGeom>
          <a:ln>
            <a:solidFill>
              <a:schemeClr val="tx1"/>
            </a:solidFill>
          </a:ln>
        </p:spPr>
      </p:pic>
      <p:sp>
        <p:nvSpPr>
          <p:cNvPr id="8" name="TextBox 7"/>
          <p:cNvSpPr txBox="1"/>
          <p:nvPr/>
        </p:nvSpPr>
        <p:spPr>
          <a:xfrm>
            <a:off x="5103845" y="1153559"/>
            <a:ext cx="3182904" cy="338554"/>
          </a:xfrm>
          <a:prstGeom prst="rect">
            <a:avLst/>
          </a:prstGeom>
          <a:noFill/>
        </p:spPr>
        <p:txBody>
          <a:bodyPr wrap="square" rtlCol="0">
            <a:spAutoFit/>
          </a:bodyPr>
          <a:lstStyle/>
          <a:p>
            <a:pPr fontAlgn="base">
              <a:spcBef>
                <a:spcPct val="0"/>
              </a:spcBef>
              <a:spcAft>
                <a:spcPct val="0"/>
              </a:spcAft>
            </a:pPr>
            <a:r>
              <a:rPr lang="en-US" sz="1600" b="1">
                <a:solidFill>
                  <a:schemeClr val="bg1">
                    <a:lumMod val="50000"/>
                  </a:schemeClr>
                </a:solidFill>
                <a:latin typeface="Arial" charset="0"/>
              </a:rPr>
              <a:t>Interconnection Request Form</a:t>
            </a:r>
          </a:p>
        </p:txBody>
      </p:sp>
      <p:sp>
        <p:nvSpPr>
          <p:cNvPr id="9" name="TextBox 8"/>
          <p:cNvSpPr txBox="1"/>
          <p:nvPr/>
        </p:nvSpPr>
        <p:spPr>
          <a:xfrm>
            <a:off x="793102" y="1152112"/>
            <a:ext cx="3648269" cy="338554"/>
          </a:xfrm>
          <a:prstGeom prst="rect">
            <a:avLst/>
          </a:prstGeom>
          <a:noFill/>
        </p:spPr>
        <p:txBody>
          <a:bodyPr wrap="square" rtlCol="0">
            <a:spAutoFit/>
          </a:bodyPr>
          <a:lstStyle/>
          <a:p>
            <a:pPr fontAlgn="base">
              <a:spcBef>
                <a:spcPct val="0"/>
              </a:spcBef>
              <a:spcAft>
                <a:spcPct val="0"/>
              </a:spcAft>
            </a:pPr>
            <a:r>
              <a:rPr lang="en-US" sz="1600" b="1">
                <a:solidFill>
                  <a:schemeClr val="bg1">
                    <a:lumMod val="50000"/>
                  </a:schemeClr>
                </a:solidFill>
                <a:latin typeface="Arial" charset="0"/>
              </a:rPr>
              <a:t>Sample Site Exclusivity Document</a:t>
            </a:r>
          </a:p>
        </p:txBody>
      </p:sp>
      <p:sp>
        <p:nvSpPr>
          <p:cNvPr id="2" name="TextBox 1"/>
          <p:cNvSpPr txBox="1"/>
          <p:nvPr/>
        </p:nvSpPr>
        <p:spPr>
          <a:xfrm>
            <a:off x="4441371" y="3503001"/>
            <a:ext cx="4077239" cy="369332"/>
          </a:xfrm>
          <a:prstGeom prst="rect">
            <a:avLst/>
          </a:prstGeom>
          <a:noFill/>
        </p:spPr>
        <p:txBody>
          <a:bodyPr wrap="square" rtlCol="0" anchor="t">
            <a:spAutoFit/>
          </a:bodyPr>
          <a:lstStyle/>
          <a:p>
            <a:pPr fontAlgn="base">
              <a:spcBef>
                <a:spcPct val="0"/>
              </a:spcBef>
              <a:spcAft>
                <a:spcPct val="0"/>
              </a:spcAft>
            </a:pPr>
            <a:r>
              <a:rPr lang="en-US" sz="900" b="1">
                <a:solidFill>
                  <a:schemeClr val="tx2">
                    <a:lumMod val="75000"/>
                  </a:schemeClr>
                </a:solidFill>
                <a:latin typeface="Arial"/>
                <a:cs typeface="Arial"/>
              </a:rPr>
              <a:t>Please put the Assessor’s Parcel Number (APN) on the Interconnection Request form in the GIPT Section Project and Contact Information</a:t>
            </a:r>
            <a:endParaRPr lang="en-US" sz="900" b="1">
              <a:solidFill>
                <a:schemeClr val="tx2">
                  <a:lumMod val="75000"/>
                </a:schemeClr>
              </a:solidFill>
              <a:latin typeface="Arial" charset="0"/>
            </a:endParaRPr>
          </a:p>
        </p:txBody>
      </p:sp>
      <p:sp>
        <p:nvSpPr>
          <p:cNvPr id="10" name="TextBox 9"/>
          <p:cNvSpPr txBox="1"/>
          <p:nvPr/>
        </p:nvSpPr>
        <p:spPr>
          <a:xfrm>
            <a:off x="2093125" y="4621298"/>
            <a:ext cx="900113" cy="207749"/>
          </a:xfrm>
          <a:prstGeom prst="rect">
            <a:avLst/>
          </a:prstGeom>
          <a:noFill/>
        </p:spPr>
        <p:txBody>
          <a:bodyPr wrap="square" rtlCol="0">
            <a:spAutoFit/>
          </a:bodyPr>
          <a:lstStyle/>
          <a:p>
            <a:pPr fontAlgn="base">
              <a:spcBef>
                <a:spcPct val="0"/>
              </a:spcBef>
              <a:spcAft>
                <a:spcPct val="0"/>
              </a:spcAft>
            </a:pPr>
            <a:r>
              <a:rPr lang="en-US" sz="750" b="1">
                <a:solidFill>
                  <a:prstClr val="black"/>
                </a:solidFill>
                <a:latin typeface="Blackadder ITC" panose="04020505051007020D02" pitchFamily="82" charset="0"/>
              </a:rPr>
              <a:t>signature</a:t>
            </a:r>
          </a:p>
        </p:txBody>
      </p:sp>
      <p:sp>
        <p:nvSpPr>
          <p:cNvPr id="11" name="TextBox 10"/>
          <p:cNvSpPr txBox="1"/>
          <p:nvPr/>
        </p:nvSpPr>
        <p:spPr>
          <a:xfrm>
            <a:off x="2121700" y="4720774"/>
            <a:ext cx="900113" cy="207749"/>
          </a:xfrm>
          <a:prstGeom prst="rect">
            <a:avLst/>
          </a:prstGeom>
          <a:noFill/>
        </p:spPr>
        <p:txBody>
          <a:bodyPr wrap="square" rtlCol="0">
            <a:spAutoFit/>
          </a:bodyPr>
          <a:lstStyle/>
          <a:p>
            <a:pPr fontAlgn="base">
              <a:spcBef>
                <a:spcPct val="0"/>
              </a:spcBef>
              <a:spcAft>
                <a:spcPct val="0"/>
              </a:spcAft>
            </a:pPr>
            <a:r>
              <a:rPr lang="en-US" sz="750" b="1">
                <a:solidFill>
                  <a:prstClr val="black"/>
                </a:solidFill>
                <a:latin typeface="Blackadder ITC" panose="04020505051007020D02" pitchFamily="82" charset="0"/>
              </a:rPr>
              <a:t>signature</a:t>
            </a:r>
          </a:p>
        </p:txBody>
      </p:sp>
      <p:sp>
        <p:nvSpPr>
          <p:cNvPr id="12" name="Title 1"/>
          <p:cNvSpPr>
            <a:spLocks noGrp="1"/>
          </p:cNvSpPr>
          <p:nvPr>
            <p:ph type="title"/>
          </p:nvPr>
        </p:nvSpPr>
        <p:spPr>
          <a:xfrm>
            <a:off x="793102" y="272546"/>
            <a:ext cx="7722248" cy="487422"/>
          </a:xfrm>
        </p:spPr>
        <p:txBody>
          <a:bodyPr>
            <a:noAutofit/>
          </a:bodyPr>
          <a:lstStyle/>
          <a:p>
            <a:r>
              <a:rPr lang="en-US">
                <a:cs typeface="Segoe UI"/>
              </a:rPr>
              <a:t>APN Needs to Appear on Both Documents </a:t>
            </a:r>
            <a:endParaRPr lang="en-US"/>
          </a:p>
        </p:txBody>
      </p:sp>
      <p:pic>
        <p:nvPicPr>
          <p:cNvPr id="5" name="Picture 4">
            <a:extLst>
              <a:ext uri="{FF2B5EF4-FFF2-40B4-BE49-F238E27FC236}">
                <a16:creationId xmlns:a16="http://schemas.microsoft.com/office/drawing/2014/main" id="{8FD7FB1E-6D3C-A959-2A5F-6D4FADC29AE2}"/>
              </a:ext>
            </a:extLst>
          </p:cNvPr>
          <p:cNvPicPr>
            <a:picLocks noChangeAspect="1"/>
          </p:cNvPicPr>
          <p:nvPr/>
        </p:nvPicPr>
        <p:blipFill>
          <a:blip r:embed="rId4"/>
          <a:stretch>
            <a:fillRect/>
          </a:stretch>
        </p:blipFill>
        <p:spPr>
          <a:xfrm>
            <a:off x="4134980" y="1446145"/>
            <a:ext cx="4859763" cy="1568432"/>
          </a:xfrm>
          <a:prstGeom prst="rect">
            <a:avLst/>
          </a:prstGeom>
        </p:spPr>
      </p:pic>
      <p:cxnSp>
        <p:nvCxnSpPr>
          <p:cNvPr id="13" name="Elbow Connector 20">
            <a:extLst>
              <a:ext uri="{FF2B5EF4-FFF2-40B4-BE49-F238E27FC236}">
                <a16:creationId xmlns:a16="http://schemas.microsoft.com/office/drawing/2014/main" id="{0A60882C-678B-42E0-AADA-ECEA326F391E}"/>
              </a:ext>
            </a:extLst>
          </p:cNvPr>
          <p:cNvCxnSpPr>
            <a:cxnSpLocks/>
          </p:cNvCxnSpPr>
          <p:nvPr/>
        </p:nvCxnSpPr>
        <p:spPr bwMode="auto">
          <a:xfrm rot="10800000" flipV="1">
            <a:off x="1600204" y="2821387"/>
            <a:ext cx="5460555" cy="1"/>
          </a:xfrm>
          <a:prstGeom prst="bentConnector3">
            <a:avLst>
              <a:gd name="adj1" fmla="val 50000"/>
            </a:avLst>
          </a:prstGeom>
          <a:ln w="57150">
            <a:solidFill>
              <a:srgbClr val="C00000"/>
            </a:solidFill>
            <a:headEnd type="triangle"/>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35972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srcRect t="7931" r="3452" b="6835"/>
          <a:stretch/>
        </p:blipFill>
        <p:spPr>
          <a:xfrm>
            <a:off x="189837" y="1485900"/>
            <a:ext cx="3943350" cy="4069080"/>
          </a:xfrm>
          <a:prstGeom prst="rect">
            <a:avLst/>
          </a:prstGeom>
          <a:ln>
            <a:solidFill>
              <a:schemeClr val="tx1"/>
            </a:solidFill>
          </a:ln>
        </p:spPr>
      </p:pic>
      <p:pic>
        <p:nvPicPr>
          <p:cNvPr id="12" name="Picture 11">
            <a:extLst>
              <a:ext uri="{FF2B5EF4-FFF2-40B4-BE49-F238E27FC236}">
                <a16:creationId xmlns:a16="http://schemas.microsoft.com/office/drawing/2014/main" id="{CCC887CB-155F-3F05-C5BD-4D5C6252D2F1}"/>
              </a:ext>
            </a:extLst>
          </p:cNvPr>
          <p:cNvPicPr>
            <a:picLocks noChangeAspect="1"/>
          </p:cNvPicPr>
          <p:nvPr/>
        </p:nvPicPr>
        <p:blipFill>
          <a:blip r:embed="rId4"/>
          <a:stretch>
            <a:fillRect/>
          </a:stretch>
        </p:blipFill>
        <p:spPr>
          <a:xfrm>
            <a:off x="3726653" y="3841400"/>
            <a:ext cx="5227510" cy="1157958"/>
          </a:xfrm>
          <a:prstGeom prst="rect">
            <a:avLst/>
          </a:prstGeom>
        </p:spPr>
      </p:pic>
      <p:sp>
        <p:nvSpPr>
          <p:cNvPr id="4" name="Slide Number Placeholder 3"/>
          <p:cNvSpPr>
            <a:spLocks noGrp="1"/>
          </p:cNvSpPr>
          <p:nvPr>
            <p:ph type="sldNum" sz="quarter" idx="12"/>
          </p:nvPr>
        </p:nvSpPr>
        <p:spPr/>
        <p:txBody>
          <a:bodyPr/>
          <a:lstStyle/>
          <a:p>
            <a:pPr>
              <a:defRPr/>
            </a:pPr>
            <a:fld id="{1BB113E6-6F0D-4FCF-9F08-676576365DE9}" type="slidenum">
              <a:rPr lang="en-US" smtClean="0"/>
              <a:pPr>
                <a:defRPr/>
              </a:pPr>
              <a:t>14</a:t>
            </a:fld>
            <a:endParaRPr lang="en-US"/>
          </a:p>
        </p:txBody>
      </p:sp>
      <p:sp>
        <p:nvSpPr>
          <p:cNvPr id="6" name="TextBox 5"/>
          <p:cNvSpPr txBox="1"/>
          <p:nvPr/>
        </p:nvSpPr>
        <p:spPr>
          <a:xfrm>
            <a:off x="5029200" y="1153559"/>
            <a:ext cx="3200399" cy="338554"/>
          </a:xfrm>
          <a:prstGeom prst="rect">
            <a:avLst/>
          </a:prstGeom>
          <a:noFill/>
        </p:spPr>
        <p:txBody>
          <a:bodyPr wrap="square" rtlCol="0">
            <a:spAutoFit/>
          </a:bodyPr>
          <a:lstStyle/>
          <a:p>
            <a:pPr fontAlgn="base">
              <a:spcBef>
                <a:spcPct val="0"/>
              </a:spcBef>
              <a:spcAft>
                <a:spcPct val="0"/>
              </a:spcAft>
            </a:pPr>
            <a:r>
              <a:rPr lang="en-US" sz="1600" b="1">
                <a:solidFill>
                  <a:schemeClr val="bg1">
                    <a:lumMod val="50000"/>
                  </a:schemeClr>
                </a:solidFill>
                <a:latin typeface="Arial" charset="0"/>
              </a:rPr>
              <a:t>Interconnection Request Form</a:t>
            </a:r>
          </a:p>
        </p:txBody>
      </p:sp>
      <p:sp>
        <p:nvSpPr>
          <p:cNvPr id="8" name="TextBox 7"/>
          <p:cNvSpPr txBox="1"/>
          <p:nvPr/>
        </p:nvSpPr>
        <p:spPr>
          <a:xfrm>
            <a:off x="628650" y="1152112"/>
            <a:ext cx="3756737" cy="338554"/>
          </a:xfrm>
          <a:prstGeom prst="rect">
            <a:avLst/>
          </a:prstGeom>
          <a:noFill/>
        </p:spPr>
        <p:txBody>
          <a:bodyPr wrap="square" rtlCol="0">
            <a:spAutoFit/>
          </a:bodyPr>
          <a:lstStyle/>
          <a:p>
            <a:pPr fontAlgn="base">
              <a:spcBef>
                <a:spcPct val="0"/>
              </a:spcBef>
              <a:spcAft>
                <a:spcPct val="0"/>
              </a:spcAft>
            </a:pPr>
            <a:r>
              <a:rPr lang="en-US" sz="1600" b="1">
                <a:solidFill>
                  <a:schemeClr val="bg1">
                    <a:lumMod val="50000"/>
                  </a:schemeClr>
                </a:solidFill>
                <a:latin typeface="Arial" charset="0"/>
              </a:rPr>
              <a:t>Sample Site Exclusivity Document</a:t>
            </a:r>
          </a:p>
        </p:txBody>
      </p:sp>
      <p:sp>
        <p:nvSpPr>
          <p:cNvPr id="11" name="TextBox 10"/>
          <p:cNvSpPr txBox="1"/>
          <p:nvPr/>
        </p:nvSpPr>
        <p:spPr>
          <a:xfrm>
            <a:off x="5181600" y="3315697"/>
            <a:ext cx="3333750" cy="338554"/>
          </a:xfrm>
          <a:prstGeom prst="rect">
            <a:avLst/>
          </a:prstGeom>
          <a:noFill/>
        </p:spPr>
        <p:txBody>
          <a:bodyPr wrap="square" rtlCol="0">
            <a:spAutoFit/>
          </a:bodyPr>
          <a:lstStyle>
            <a:defPPr>
              <a:defRPr lang="en-US"/>
            </a:defPPr>
            <a:lvl1pPr fontAlgn="base">
              <a:spcBef>
                <a:spcPct val="0"/>
              </a:spcBef>
              <a:spcAft>
                <a:spcPct val="0"/>
              </a:spcAft>
              <a:defRPr sz="1600" b="1">
                <a:solidFill>
                  <a:schemeClr val="bg1">
                    <a:lumMod val="50000"/>
                  </a:schemeClr>
                </a:solidFill>
                <a:latin typeface="Arial" charset="0"/>
              </a:defRPr>
            </a:lvl1pPr>
          </a:lstStyle>
          <a:p>
            <a:r>
              <a:rPr lang="en-US"/>
              <a:t>Interconnection Request Form</a:t>
            </a:r>
          </a:p>
        </p:txBody>
      </p:sp>
      <p:sp>
        <p:nvSpPr>
          <p:cNvPr id="2" name="TextBox 1"/>
          <p:cNvSpPr txBox="1"/>
          <p:nvPr/>
        </p:nvSpPr>
        <p:spPr>
          <a:xfrm>
            <a:off x="4621127" y="2813828"/>
            <a:ext cx="4114800" cy="507831"/>
          </a:xfrm>
          <a:prstGeom prst="rect">
            <a:avLst/>
          </a:prstGeom>
          <a:noFill/>
        </p:spPr>
        <p:txBody>
          <a:bodyPr wrap="square" rtlCol="0" anchor="t">
            <a:spAutoFit/>
          </a:bodyPr>
          <a:lstStyle/>
          <a:p>
            <a:pPr fontAlgn="base">
              <a:spcBef>
                <a:spcPct val="0"/>
              </a:spcBef>
              <a:spcAft>
                <a:spcPct val="0"/>
              </a:spcAft>
            </a:pPr>
            <a:r>
              <a:rPr lang="en-US" sz="900" b="1">
                <a:solidFill>
                  <a:schemeClr val="tx2">
                    <a:lumMod val="50000"/>
                  </a:schemeClr>
                </a:solidFill>
                <a:latin typeface="Arial"/>
                <a:cs typeface="Arial"/>
              </a:rPr>
              <a:t>The term of the site exclusivity document should be, at a minimum, through the Commercial Operation Date, GIPT section Facility Information </a:t>
            </a:r>
          </a:p>
        </p:txBody>
      </p:sp>
      <p:sp>
        <p:nvSpPr>
          <p:cNvPr id="14" name="TextBox 13"/>
          <p:cNvSpPr txBox="1"/>
          <p:nvPr/>
        </p:nvSpPr>
        <p:spPr>
          <a:xfrm>
            <a:off x="4368987" y="4994000"/>
            <a:ext cx="4057649" cy="369332"/>
          </a:xfrm>
          <a:prstGeom prst="rect">
            <a:avLst/>
          </a:prstGeom>
          <a:noFill/>
        </p:spPr>
        <p:txBody>
          <a:bodyPr wrap="square" rtlCol="0">
            <a:spAutoFit/>
          </a:bodyPr>
          <a:lstStyle/>
          <a:p>
            <a:pPr fontAlgn="base">
              <a:spcBef>
                <a:spcPct val="0"/>
              </a:spcBef>
              <a:spcAft>
                <a:spcPct val="0"/>
              </a:spcAft>
            </a:pPr>
            <a:r>
              <a:rPr lang="en-US" sz="900" b="1">
                <a:solidFill>
                  <a:prstClr val="black"/>
                </a:solidFill>
                <a:latin typeface="Arial" charset="0"/>
              </a:rPr>
              <a:t>The legal name of the Interconnection Customer on GIPT section Signatories</a:t>
            </a:r>
          </a:p>
        </p:txBody>
      </p:sp>
      <p:sp>
        <p:nvSpPr>
          <p:cNvPr id="26" name="TextBox 25"/>
          <p:cNvSpPr txBox="1"/>
          <p:nvPr/>
        </p:nvSpPr>
        <p:spPr>
          <a:xfrm>
            <a:off x="2093125" y="4621298"/>
            <a:ext cx="900113" cy="207749"/>
          </a:xfrm>
          <a:prstGeom prst="rect">
            <a:avLst/>
          </a:prstGeom>
          <a:noFill/>
        </p:spPr>
        <p:txBody>
          <a:bodyPr wrap="square" rtlCol="0">
            <a:spAutoFit/>
          </a:bodyPr>
          <a:lstStyle/>
          <a:p>
            <a:pPr fontAlgn="base">
              <a:spcBef>
                <a:spcPct val="0"/>
              </a:spcBef>
              <a:spcAft>
                <a:spcPct val="0"/>
              </a:spcAft>
            </a:pPr>
            <a:r>
              <a:rPr lang="en-US" sz="750" b="1">
                <a:solidFill>
                  <a:prstClr val="black"/>
                </a:solidFill>
                <a:latin typeface="Blackadder ITC" panose="04020505051007020D02" pitchFamily="82" charset="0"/>
              </a:rPr>
              <a:t>signature</a:t>
            </a:r>
          </a:p>
        </p:txBody>
      </p:sp>
      <p:cxnSp>
        <p:nvCxnSpPr>
          <p:cNvPr id="21" name="Elbow Connector 20"/>
          <p:cNvCxnSpPr>
            <a:cxnSpLocks/>
          </p:cNvCxnSpPr>
          <p:nvPr/>
        </p:nvCxnSpPr>
        <p:spPr bwMode="auto">
          <a:xfrm flipV="1">
            <a:off x="2057400" y="2285338"/>
            <a:ext cx="2735708" cy="1943762"/>
          </a:xfrm>
          <a:prstGeom prst="bentConnector3">
            <a:avLst>
              <a:gd name="adj1" fmla="val 50000"/>
            </a:avLst>
          </a:prstGeom>
          <a:ln w="57150">
            <a:solidFill>
              <a:srgbClr val="C0000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24" name="Elbow Connector 23"/>
          <p:cNvCxnSpPr>
            <a:cxnSpLocks/>
          </p:cNvCxnSpPr>
          <p:nvPr/>
        </p:nvCxnSpPr>
        <p:spPr bwMode="auto">
          <a:xfrm flipV="1">
            <a:off x="3014662" y="4454705"/>
            <a:ext cx="3447699" cy="2995"/>
          </a:xfrm>
          <a:prstGeom prst="bentConnector3">
            <a:avLst>
              <a:gd name="adj1" fmla="val 50000"/>
            </a:avLst>
          </a:prstGeom>
          <a:ln w="57150">
            <a:solidFill>
              <a:srgbClr val="C00000"/>
            </a:solidFill>
            <a:headEnd type="triangle"/>
            <a:tailEnd type="triangle"/>
          </a:ln>
        </p:spPr>
        <p:style>
          <a:lnRef idx="1">
            <a:schemeClr val="dk1"/>
          </a:lnRef>
          <a:fillRef idx="0">
            <a:schemeClr val="dk1"/>
          </a:fillRef>
          <a:effectRef idx="0">
            <a:schemeClr val="dk1"/>
          </a:effectRef>
          <a:fontRef idx="minor">
            <a:schemeClr val="tx1"/>
          </a:fontRef>
        </p:style>
      </p:cxnSp>
      <p:sp>
        <p:nvSpPr>
          <p:cNvPr id="27" name="TextBox 26"/>
          <p:cNvSpPr txBox="1"/>
          <p:nvPr/>
        </p:nvSpPr>
        <p:spPr>
          <a:xfrm>
            <a:off x="2114556" y="4770419"/>
            <a:ext cx="900113" cy="207749"/>
          </a:xfrm>
          <a:prstGeom prst="rect">
            <a:avLst/>
          </a:prstGeom>
          <a:noFill/>
        </p:spPr>
        <p:txBody>
          <a:bodyPr wrap="square" rtlCol="0">
            <a:spAutoFit/>
          </a:bodyPr>
          <a:lstStyle/>
          <a:p>
            <a:pPr fontAlgn="base">
              <a:spcBef>
                <a:spcPct val="0"/>
              </a:spcBef>
              <a:spcAft>
                <a:spcPct val="0"/>
              </a:spcAft>
            </a:pPr>
            <a:r>
              <a:rPr lang="en-US" sz="750" b="1">
                <a:solidFill>
                  <a:prstClr val="black"/>
                </a:solidFill>
                <a:latin typeface="Blackadder ITC" panose="04020505051007020D02" pitchFamily="82" charset="0"/>
              </a:rPr>
              <a:t>signature</a:t>
            </a:r>
          </a:p>
        </p:txBody>
      </p:sp>
      <p:sp>
        <p:nvSpPr>
          <p:cNvPr id="16" name="Title 1"/>
          <p:cNvSpPr>
            <a:spLocks noGrp="1"/>
          </p:cNvSpPr>
          <p:nvPr>
            <p:ph type="title"/>
          </p:nvPr>
        </p:nvSpPr>
        <p:spPr>
          <a:xfrm>
            <a:off x="849758" y="201507"/>
            <a:ext cx="7886700" cy="841101"/>
          </a:xfrm>
        </p:spPr>
        <p:txBody>
          <a:bodyPr>
            <a:noAutofit/>
          </a:bodyPr>
          <a:lstStyle/>
          <a:p>
            <a:r>
              <a:rPr lang="en-US"/>
              <a:t>Lease/Option Date Must be Through COD </a:t>
            </a:r>
          </a:p>
        </p:txBody>
      </p:sp>
      <p:pic>
        <p:nvPicPr>
          <p:cNvPr id="5" name="Picture 4">
            <a:extLst>
              <a:ext uri="{FF2B5EF4-FFF2-40B4-BE49-F238E27FC236}">
                <a16:creationId xmlns:a16="http://schemas.microsoft.com/office/drawing/2014/main" id="{37745EEB-E0A4-7B18-AD7D-BF4CF55260FE}"/>
              </a:ext>
            </a:extLst>
          </p:cNvPr>
          <p:cNvPicPr>
            <a:picLocks noChangeAspect="1"/>
          </p:cNvPicPr>
          <p:nvPr/>
        </p:nvPicPr>
        <p:blipFill>
          <a:blip r:embed="rId5"/>
          <a:stretch>
            <a:fillRect/>
          </a:stretch>
        </p:blipFill>
        <p:spPr>
          <a:xfrm>
            <a:off x="4793108" y="1661092"/>
            <a:ext cx="3983072" cy="961431"/>
          </a:xfrm>
          <a:prstGeom prst="rect">
            <a:avLst/>
          </a:prstGeom>
        </p:spPr>
      </p:pic>
    </p:spTree>
    <p:extLst>
      <p:ext uri="{BB962C8B-B14F-4D97-AF65-F5344CB8AC3E}">
        <p14:creationId xmlns:p14="http://schemas.microsoft.com/office/powerpoint/2010/main" val="16556495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335" y="18254"/>
            <a:ext cx="7886700" cy="1321020"/>
          </a:xfrm>
        </p:spPr>
        <p:txBody>
          <a:bodyPr>
            <a:noAutofit/>
          </a:bodyPr>
          <a:lstStyle/>
          <a:p>
            <a:r>
              <a:rPr lang="en-US">
                <a:cs typeface="Segoe UI" panose="020B0502040204020203" pitchFamily="34" charset="0"/>
              </a:rPr>
              <a:t>Guidelines for Sizing Your Generating Facility</a:t>
            </a:r>
          </a:p>
        </p:txBody>
      </p:sp>
      <p:sp>
        <p:nvSpPr>
          <p:cNvPr id="3" name="Content Placeholder 2"/>
          <p:cNvSpPr>
            <a:spLocks noGrp="1"/>
          </p:cNvSpPr>
          <p:nvPr>
            <p:ph idx="1"/>
          </p:nvPr>
        </p:nvSpPr>
        <p:spPr>
          <a:xfrm>
            <a:off x="849758" y="1241631"/>
            <a:ext cx="7886700" cy="4870679"/>
          </a:xfrm>
        </p:spPr>
        <p:txBody>
          <a:bodyPr vert="horz" lIns="91440" tIns="45720" rIns="91440" bIns="45720" rtlCol="0" anchor="t">
            <a:normAutofit/>
          </a:bodyPr>
          <a:lstStyle/>
          <a:p>
            <a:pPr>
              <a:lnSpc>
                <a:spcPct val="110000"/>
              </a:lnSpc>
            </a:pPr>
            <a:r>
              <a:rPr lang="en-US" sz="2400">
                <a:latin typeface="Segoe UI"/>
                <a:cs typeface="Segoe UI"/>
              </a:rPr>
              <a:t>During the Scoping Meeting, Distribution Engineering will provide system conditions and any known limitations that can assist customers to appropriately size their project. </a:t>
            </a:r>
          </a:p>
          <a:p>
            <a:pPr>
              <a:lnSpc>
                <a:spcPct val="110000"/>
              </a:lnSpc>
            </a:pPr>
            <a:r>
              <a:rPr lang="en-US" sz="2400">
                <a:latin typeface="Segoe UI"/>
                <a:cs typeface="Segoe UI"/>
              </a:rPr>
              <a:t>Allowable maximum Generation is subject to change based on queue generation and reliability constraints</a:t>
            </a:r>
          </a:p>
          <a:p>
            <a:pPr>
              <a:lnSpc>
                <a:spcPct val="110000"/>
              </a:lnSpc>
            </a:pPr>
            <a:r>
              <a:rPr lang="en-US" sz="2400">
                <a:latin typeface="Segoe UI"/>
                <a:cs typeface="Segoe UI"/>
              </a:rPr>
              <a:t>Sizes may differ based on adding energy storage due to Circuit/Substation loading</a:t>
            </a:r>
          </a:p>
          <a:p>
            <a:endParaRPr lang="en-US"/>
          </a:p>
          <a:p>
            <a:endParaRPr lang="en-US"/>
          </a:p>
          <a:p>
            <a:endParaRPr lang="en-US"/>
          </a:p>
          <a:p>
            <a:endParaRPr lang="en-US"/>
          </a:p>
          <a:p>
            <a:endParaRPr lang="en-US"/>
          </a:p>
          <a:p>
            <a:endParaRPr lang="en-US"/>
          </a:p>
          <a:p>
            <a:endParaRPr lang="en-US"/>
          </a:p>
          <a:p>
            <a:endParaRPr lang="en-US"/>
          </a:p>
        </p:txBody>
      </p:sp>
      <p:sp>
        <p:nvSpPr>
          <p:cNvPr id="4" name="Slide Number Placeholder 3"/>
          <p:cNvSpPr>
            <a:spLocks noGrp="1"/>
          </p:cNvSpPr>
          <p:nvPr>
            <p:ph type="sldNum" sz="quarter" idx="12"/>
          </p:nvPr>
        </p:nvSpPr>
        <p:spPr/>
        <p:txBody>
          <a:bodyPr/>
          <a:lstStyle/>
          <a:p>
            <a:pPr>
              <a:defRPr/>
            </a:pPr>
            <a:fld id="{1BB113E6-6F0D-4FCF-9F08-676576365DE9}" type="slidenum">
              <a:rPr lang="en-US" smtClean="0"/>
              <a:pPr>
                <a:defRPr/>
              </a:pPr>
              <a:t>15</a:t>
            </a:fld>
            <a:endParaRPr lang="en-US"/>
          </a:p>
        </p:txBody>
      </p:sp>
    </p:spTree>
    <p:extLst>
      <p:ext uri="{BB962C8B-B14F-4D97-AF65-F5344CB8AC3E}">
        <p14:creationId xmlns:p14="http://schemas.microsoft.com/office/powerpoint/2010/main" val="3326847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323" y="199463"/>
            <a:ext cx="7886700" cy="478692"/>
          </a:xfrm>
        </p:spPr>
        <p:txBody>
          <a:bodyPr>
            <a:noAutofit/>
          </a:bodyPr>
          <a:lstStyle/>
          <a:p>
            <a:r>
              <a:rPr lang="en-US"/>
              <a:t>Grid Voltages – WDAT vs. TOT</a:t>
            </a:r>
          </a:p>
        </p:txBody>
      </p:sp>
      <p:sp>
        <p:nvSpPr>
          <p:cNvPr id="3" name="Content Placeholder 2"/>
          <p:cNvSpPr>
            <a:spLocks noGrp="1"/>
          </p:cNvSpPr>
          <p:nvPr>
            <p:ph idx="1"/>
          </p:nvPr>
        </p:nvSpPr>
        <p:spPr>
          <a:xfrm>
            <a:off x="867547" y="937186"/>
            <a:ext cx="7886700" cy="1702090"/>
          </a:xfrm>
        </p:spPr>
        <p:txBody>
          <a:bodyPr>
            <a:normAutofit/>
          </a:bodyPr>
          <a:lstStyle/>
          <a:p>
            <a:pPr marL="0" indent="0">
              <a:spcBef>
                <a:spcPts val="900"/>
              </a:spcBef>
              <a:buNone/>
            </a:pPr>
            <a:r>
              <a:rPr lang="en-US" sz="2400"/>
              <a:t>SCE’s distribution system = SCE controlled = WDAT</a:t>
            </a:r>
          </a:p>
          <a:p>
            <a:pPr lvl="1">
              <a:spcBef>
                <a:spcPts val="900"/>
              </a:spcBef>
              <a:buFont typeface="Wingdings" panose="05000000000000000000" pitchFamily="2" charset="2"/>
              <a:buChar char="Ø"/>
            </a:pPr>
            <a:r>
              <a:rPr lang="en-US" sz="2000"/>
              <a:t>4 kV – 16 kV:  </a:t>
            </a:r>
            <a:r>
              <a:rPr lang="en-US" sz="2000" b="1"/>
              <a:t>residential</a:t>
            </a:r>
            <a:r>
              <a:rPr lang="en-US" sz="2000"/>
              <a:t> circuits</a:t>
            </a:r>
          </a:p>
          <a:p>
            <a:pPr lvl="1">
              <a:spcBef>
                <a:spcPts val="900"/>
              </a:spcBef>
              <a:buFont typeface="Wingdings" panose="05000000000000000000" pitchFamily="2" charset="2"/>
              <a:buChar char="Ø"/>
            </a:pPr>
            <a:r>
              <a:rPr lang="en-US" sz="2000"/>
              <a:t>16 kV – 33 kV:  city/industrial circuits</a:t>
            </a:r>
          </a:p>
          <a:p>
            <a:pPr lvl="1">
              <a:spcBef>
                <a:spcPts val="900"/>
              </a:spcBef>
              <a:buFont typeface="Wingdings" panose="05000000000000000000" pitchFamily="2" charset="2"/>
              <a:buChar char="Ø"/>
            </a:pPr>
            <a:r>
              <a:rPr lang="en-US" sz="2000"/>
              <a:t>55 kV – 115 kV: sub-transmission</a:t>
            </a:r>
          </a:p>
          <a:p>
            <a:pPr marL="0" indent="0">
              <a:spcBef>
                <a:spcPts val="900"/>
              </a:spcBef>
              <a:buNone/>
            </a:pPr>
            <a:endParaRPr lang="en-US" sz="1000"/>
          </a:p>
        </p:txBody>
      </p:sp>
      <p:sp>
        <p:nvSpPr>
          <p:cNvPr id="4" name="Slide Number Placeholder 3"/>
          <p:cNvSpPr>
            <a:spLocks noGrp="1"/>
          </p:cNvSpPr>
          <p:nvPr>
            <p:ph type="sldNum" sz="quarter" idx="12"/>
          </p:nvPr>
        </p:nvSpPr>
        <p:spPr/>
        <p:txBody>
          <a:bodyPr/>
          <a:lstStyle/>
          <a:p>
            <a:pPr>
              <a:defRPr/>
            </a:pPr>
            <a:fld id="{1BB113E6-6F0D-4FCF-9F08-676576365DE9}" type="slidenum">
              <a:rPr lang="en-US" smtClean="0"/>
              <a:pPr>
                <a:defRPr/>
              </a:pPr>
              <a:t>16</a:t>
            </a:fld>
            <a:endParaRPr lang="en-US"/>
          </a:p>
        </p:txBody>
      </p:sp>
      <p:sp>
        <p:nvSpPr>
          <p:cNvPr id="14" name="TextBox 13"/>
          <p:cNvSpPr txBox="1"/>
          <p:nvPr/>
        </p:nvSpPr>
        <p:spPr>
          <a:xfrm>
            <a:off x="7020055" y="2293027"/>
            <a:ext cx="453970" cy="346249"/>
          </a:xfrm>
          <a:prstGeom prst="rect">
            <a:avLst/>
          </a:prstGeom>
          <a:noFill/>
        </p:spPr>
        <p:txBody>
          <a:bodyPr wrap="none" rtlCol="0">
            <a:spAutoFit/>
          </a:bodyPr>
          <a:lstStyle/>
          <a:p>
            <a:pPr algn="ctr"/>
            <a:r>
              <a:rPr lang="en-US" sz="825"/>
              <a:t>(66 kV</a:t>
            </a:r>
            <a:br>
              <a:rPr lang="en-US" sz="825"/>
            </a:br>
            <a:r>
              <a:rPr lang="en-US" sz="825"/>
              <a:t>Pole)</a:t>
            </a:r>
          </a:p>
        </p:txBody>
      </p:sp>
      <p:pic>
        <p:nvPicPr>
          <p:cNvPr id="1030" name="Picture 6" descr="D:\1997-2013\Miscellaneous\Diagrams\66 kV Pole.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03801" y="1530336"/>
            <a:ext cx="292474" cy="91440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D:\1997-2013\Miscellaneous\Diagrams\115 kV Pole.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80558" y="1517390"/>
            <a:ext cx="571500" cy="1060799"/>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7991833" y="2260341"/>
            <a:ext cx="506870" cy="346249"/>
          </a:xfrm>
          <a:prstGeom prst="rect">
            <a:avLst/>
          </a:prstGeom>
          <a:noFill/>
        </p:spPr>
        <p:txBody>
          <a:bodyPr wrap="none" rtlCol="0">
            <a:spAutoFit/>
          </a:bodyPr>
          <a:lstStyle/>
          <a:p>
            <a:pPr algn="ctr"/>
            <a:r>
              <a:rPr lang="en-US" sz="825"/>
              <a:t>(115 kV</a:t>
            </a:r>
            <a:br>
              <a:rPr lang="en-US" sz="825"/>
            </a:br>
            <a:r>
              <a:rPr lang="en-US" sz="825"/>
              <a:t>Pole)</a:t>
            </a:r>
          </a:p>
        </p:txBody>
      </p:sp>
      <p:sp>
        <p:nvSpPr>
          <p:cNvPr id="20" name="TextBox 19"/>
          <p:cNvSpPr txBox="1"/>
          <p:nvPr/>
        </p:nvSpPr>
        <p:spPr>
          <a:xfrm>
            <a:off x="6077289" y="1928851"/>
            <a:ext cx="478016" cy="346249"/>
          </a:xfrm>
          <a:prstGeom prst="rect">
            <a:avLst/>
          </a:prstGeom>
          <a:noFill/>
        </p:spPr>
        <p:txBody>
          <a:bodyPr wrap="none" rtlCol="0">
            <a:spAutoFit/>
          </a:bodyPr>
          <a:lstStyle/>
          <a:p>
            <a:pPr algn="ctr"/>
            <a:r>
              <a:rPr lang="en-US" sz="825"/>
              <a:t>(16 kV </a:t>
            </a:r>
            <a:br>
              <a:rPr lang="en-US" sz="825"/>
            </a:br>
            <a:r>
              <a:rPr lang="en-US" sz="825"/>
              <a:t>Pole)</a:t>
            </a:r>
          </a:p>
        </p:txBody>
      </p:sp>
      <p:grpSp>
        <p:nvGrpSpPr>
          <p:cNvPr id="21" name="Group 20"/>
          <p:cNvGrpSpPr/>
          <p:nvPr/>
        </p:nvGrpSpPr>
        <p:grpSpPr>
          <a:xfrm>
            <a:off x="5980060" y="1585946"/>
            <a:ext cx="228600" cy="596804"/>
            <a:chOff x="7651609" y="4047985"/>
            <a:chExt cx="207962" cy="542925"/>
          </a:xfrm>
        </p:grpSpPr>
        <p:sp>
          <p:nvSpPr>
            <p:cNvPr id="22" name="Line 1509"/>
            <p:cNvSpPr>
              <a:spLocks noChangeShapeType="1"/>
            </p:cNvSpPr>
            <p:nvPr/>
          </p:nvSpPr>
          <p:spPr bwMode="auto">
            <a:xfrm>
              <a:off x="7754796" y="4047985"/>
              <a:ext cx="1588" cy="542925"/>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23" name="Line 1510"/>
            <p:cNvSpPr>
              <a:spLocks noChangeShapeType="1"/>
            </p:cNvSpPr>
            <p:nvPr/>
          </p:nvSpPr>
          <p:spPr bwMode="auto">
            <a:xfrm>
              <a:off x="7651609" y="4194035"/>
              <a:ext cx="207962"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24" name="Line 1511"/>
            <p:cNvSpPr>
              <a:spLocks noChangeShapeType="1"/>
            </p:cNvSpPr>
            <p:nvPr/>
          </p:nvSpPr>
          <p:spPr bwMode="auto">
            <a:xfrm>
              <a:off x="7651609" y="4136885"/>
              <a:ext cx="207962" cy="158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25" name="Line 1512"/>
            <p:cNvSpPr>
              <a:spLocks noChangeShapeType="1"/>
            </p:cNvSpPr>
            <p:nvPr/>
          </p:nvSpPr>
          <p:spPr bwMode="auto">
            <a:xfrm flipV="1">
              <a:off x="7673834" y="4122597"/>
              <a:ext cx="1587" cy="6350"/>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26" name="Line 1513"/>
            <p:cNvSpPr>
              <a:spLocks noChangeShapeType="1"/>
            </p:cNvSpPr>
            <p:nvPr/>
          </p:nvSpPr>
          <p:spPr bwMode="auto">
            <a:xfrm flipV="1">
              <a:off x="7715109" y="4122597"/>
              <a:ext cx="1587" cy="6350"/>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27" name="Line 1514"/>
            <p:cNvSpPr>
              <a:spLocks noChangeShapeType="1"/>
            </p:cNvSpPr>
            <p:nvPr/>
          </p:nvSpPr>
          <p:spPr bwMode="auto">
            <a:xfrm flipV="1">
              <a:off x="7794484" y="4122597"/>
              <a:ext cx="1587" cy="6350"/>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28" name="Line 1515"/>
            <p:cNvSpPr>
              <a:spLocks noChangeShapeType="1"/>
            </p:cNvSpPr>
            <p:nvPr/>
          </p:nvSpPr>
          <p:spPr bwMode="auto">
            <a:xfrm flipV="1">
              <a:off x="7834171" y="4122597"/>
              <a:ext cx="1588" cy="6350"/>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29" name="Line 1516"/>
            <p:cNvSpPr>
              <a:spLocks noChangeShapeType="1"/>
            </p:cNvSpPr>
            <p:nvPr/>
          </p:nvSpPr>
          <p:spPr bwMode="auto">
            <a:xfrm flipV="1">
              <a:off x="7673834" y="4182922"/>
              <a:ext cx="1587" cy="3175"/>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30" name="Line 1517"/>
            <p:cNvSpPr>
              <a:spLocks noChangeShapeType="1"/>
            </p:cNvSpPr>
            <p:nvPr/>
          </p:nvSpPr>
          <p:spPr bwMode="auto">
            <a:xfrm flipV="1">
              <a:off x="7715109" y="4182922"/>
              <a:ext cx="1587" cy="3175"/>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31" name="Line 1518"/>
            <p:cNvSpPr>
              <a:spLocks noChangeShapeType="1"/>
            </p:cNvSpPr>
            <p:nvPr/>
          </p:nvSpPr>
          <p:spPr bwMode="auto">
            <a:xfrm flipV="1">
              <a:off x="7794484" y="4182922"/>
              <a:ext cx="1587" cy="3175"/>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350"/>
            </a:p>
          </p:txBody>
        </p:sp>
        <p:sp>
          <p:nvSpPr>
            <p:cNvPr id="32" name="Line 1519"/>
            <p:cNvSpPr>
              <a:spLocks noChangeShapeType="1"/>
            </p:cNvSpPr>
            <p:nvPr/>
          </p:nvSpPr>
          <p:spPr bwMode="auto">
            <a:xfrm flipV="1">
              <a:off x="7834171" y="4182922"/>
              <a:ext cx="1588" cy="3175"/>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en-US" sz="1350"/>
            </a:p>
          </p:txBody>
        </p:sp>
      </p:grpSp>
      <p:graphicFrame>
        <p:nvGraphicFramePr>
          <p:cNvPr id="7" name="Table 6">
            <a:extLst>
              <a:ext uri="{FF2B5EF4-FFF2-40B4-BE49-F238E27FC236}">
                <a16:creationId xmlns:a16="http://schemas.microsoft.com/office/drawing/2014/main" id="{C978241A-9856-485F-8A93-ECAC6DBB2800}"/>
              </a:ext>
            </a:extLst>
          </p:cNvPr>
          <p:cNvGraphicFramePr>
            <a:graphicFrameLocks noGrp="1"/>
          </p:cNvGraphicFramePr>
          <p:nvPr>
            <p:extLst>
              <p:ext uri="{D42A27DB-BD31-4B8C-83A1-F6EECF244321}">
                <p14:modId xmlns:p14="http://schemas.microsoft.com/office/powerpoint/2010/main" val="254081079"/>
              </p:ext>
            </p:extLst>
          </p:nvPr>
        </p:nvGraphicFramePr>
        <p:xfrm>
          <a:off x="414205" y="3008665"/>
          <a:ext cx="4563773" cy="3299157"/>
        </p:xfrm>
        <a:graphic>
          <a:graphicData uri="http://schemas.openxmlformats.org/drawingml/2006/table">
            <a:tbl>
              <a:tblPr firstRow="1" firstCol="1" bandRow="1">
                <a:tableStyleId>{793D81CF-94F2-401A-BA57-92F5A7B2D0C5}</a:tableStyleId>
              </a:tblPr>
              <a:tblGrid>
                <a:gridCol w="3854838">
                  <a:extLst>
                    <a:ext uri="{9D8B030D-6E8A-4147-A177-3AD203B41FA5}">
                      <a16:colId xmlns:a16="http://schemas.microsoft.com/office/drawing/2014/main" val="4020766532"/>
                    </a:ext>
                  </a:extLst>
                </a:gridCol>
                <a:gridCol w="708935">
                  <a:extLst>
                    <a:ext uri="{9D8B030D-6E8A-4147-A177-3AD203B41FA5}">
                      <a16:colId xmlns:a16="http://schemas.microsoft.com/office/drawing/2014/main" val="2368045460"/>
                    </a:ext>
                  </a:extLst>
                </a:gridCol>
              </a:tblGrid>
              <a:tr h="337749">
                <a:tc>
                  <a:txBody>
                    <a:bodyPr/>
                    <a:lstStyle/>
                    <a:p>
                      <a:pPr marL="0" marR="0">
                        <a:spcBef>
                          <a:spcPts val="0"/>
                        </a:spcBef>
                        <a:spcAft>
                          <a:spcPts val="0"/>
                        </a:spcAft>
                      </a:pPr>
                      <a:r>
                        <a:rPr lang="en-US" sz="1200">
                          <a:effectLst/>
                        </a:rPr>
                        <a:t>CAISO Controlled Line</a:t>
                      </a:r>
                    </a:p>
                  </a:txBody>
                  <a:tcPr marL="68580" marR="68580" marT="0" marB="0" anchor="b"/>
                </a:tc>
                <a:tc>
                  <a:txBody>
                    <a:bodyPr/>
                    <a:lstStyle/>
                    <a:p>
                      <a:pPr marL="0" marR="0" algn="ctr">
                        <a:spcBef>
                          <a:spcPts val="0"/>
                        </a:spcBef>
                        <a:spcAft>
                          <a:spcPts val="0"/>
                        </a:spcAft>
                      </a:pPr>
                      <a:r>
                        <a:rPr lang="en-US" sz="1200">
                          <a:effectLst/>
                        </a:rPr>
                        <a:t>kV</a:t>
                      </a:r>
                    </a:p>
                  </a:txBody>
                  <a:tcPr marL="68580" marR="68580" marT="0" marB="0" anchor="b"/>
                </a:tc>
                <a:extLst>
                  <a:ext uri="{0D108BD9-81ED-4DB2-BD59-A6C34878D82A}">
                    <a16:rowId xmlns:a16="http://schemas.microsoft.com/office/drawing/2014/main" val="3852237892"/>
                  </a:ext>
                </a:extLst>
              </a:tr>
              <a:tr h="199144">
                <a:tc>
                  <a:txBody>
                    <a:bodyPr/>
                    <a:lstStyle/>
                    <a:p>
                      <a:pPr marL="0" marR="0">
                        <a:spcBef>
                          <a:spcPts val="0"/>
                        </a:spcBef>
                        <a:spcAft>
                          <a:spcPts val="0"/>
                        </a:spcAft>
                      </a:pPr>
                      <a:r>
                        <a:rPr lang="en-US" sz="1200">
                          <a:effectLst/>
                        </a:rPr>
                        <a:t>Control-Silver Peak "A"</a:t>
                      </a:r>
                    </a:p>
                  </a:txBody>
                  <a:tcPr marL="68580" marR="68580" marT="0" marB="0" anchor="b"/>
                </a:tc>
                <a:tc>
                  <a:txBody>
                    <a:bodyPr/>
                    <a:lstStyle/>
                    <a:p>
                      <a:pPr marL="0" marR="0" algn="ctr">
                        <a:spcBef>
                          <a:spcPts val="0"/>
                        </a:spcBef>
                        <a:spcAft>
                          <a:spcPts val="0"/>
                        </a:spcAft>
                      </a:pPr>
                      <a:r>
                        <a:rPr lang="en-US" sz="1200">
                          <a:effectLst/>
                        </a:rPr>
                        <a:t>55</a:t>
                      </a:r>
                    </a:p>
                  </a:txBody>
                  <a:tcPr marL="68580" marR="68580" marT="0" marB="0" anchor="b"/>
                </a:tc>
                <a:extLst>
                  <a:ext uri="{0D108BD9-81ED-4DB2-BD59-A6C34878D82A}">
                    <a16:rowId xmlns:a16="http://schemas.microsoft.com/office/drawing/2014/main" val="2543347816"/>
                  </a:ext>
                </a:extLst>
              </a:tr>
              <a:tr h="199144">
                <a:tc>
                  <a:txBody>
                    <a:bodyPr/>
                    <a:lstStyle/>
                    <a:p>
                      <a:pPr marL="0" marR="0">
                        <a:spcBef>
                          <a:spcPts val="0"/>
                        </a:spcBef>
                        <a:spcAft>
                          <a:spcPts val="0"/>
                        </a:spcAft>
                      </a:pPr>
                      <a:r>
                        <a:rPr lang="en-US" sz="1200">
                          <a:effectLst/>
                        </a:rPr>
                        <a:t>Control-Silver Peak "C"</a:t>
                      </a:r>
                    </a:p>
                  </a:txBody>
                  <a:tcPr marL="68580" marR="68580" marT="0" marB="0" anchor="b"/>
                </a:tc>
                <a:tc>
                  <a:txBody>
                    <a:bodyPr/>
                    <a:lstStyle/>
                    <a:p>
                      <a:pPr marL="0" marR="0" algn="ctr">
                        <a:spcBef>
                          <a:spcPts val="0"/>
                        </a:spcBef>
                        <a:spcAft>
                          <a:spcPts val="0"/>
                        </a:spcAft>
                      </a:pPr>
                      <a:r>
                        <a:rPr lang="en-US" sz="1200">
                          <a:effectLst/>
                        </a:rPr>
                        <a:t>55</a:t>
                      </a:r>
                    </a:p>
                  </a:txBody>
                  <a:tcPr marL="68580" marR="68580" marT="0" marB="0" anchor="b"/>
                </a:tc>
                <a:extLst>
                  <a:ext uri="{0D108BD9-81ED-4DB2-BD59-A6C34878D82A}">
                    <a16:rowId xmlns:a16="http://schemas.microsoft.com/office/drawing/2014/main" val="2806382672"/>
                  </a:ext>
                </a:extLst>
              </a:tr>
              <a:tr h="199144">
                <a:tc>
                  <a:txBody>
                    <a:bodyPr/>
                    <a:lstStyle/>
                    <a:p>
                      <a:pPr marL="0" marR="0">
                        <a:spcBef>
                          <a:spcPts val="0"/>
                        </a:spcBef>
                        <a:spcAft>
                          <a:spcPts val="0"/>
                        </a:spcAft>
                      </a:pPr>
                      <a:r>
                        <a:rPr lang="en-US" sz="1200">
                          <a:effectLst/>
                        </a:rPr>
                        <a:t>Antelope - Neenach</a:t>
                      </a:r>
                    </a:p>
                  </a:txBody>
                  <a:tcPr marL="68580" marR="68580" marT="0" marB="0" anchor="b"/>
                </a:tc>
                <a:tc>
                  <a:txBody>
                    <a:bodyPr/>
                    <a:lstStyle/>
                    <a:p>
                      <a:pPr marL="0" marR="0" algn="ctr">
                        <a:spcBef>
                          <a:spcPts val="0"/>
                        </a:spcBef>
                        <a:spcAft>
                          <a:spcPts val="0"/>
                        </a:spcAft>
                      </a:pPr>
                      <a:r>
                        <a:rPr lang="en-US" sz="1200">
                          <a:effectLst/>
                        </a:rPr>
                        <a:t>66</a:t>
                      </a:r>
                    </a:p>
                  </a:txBody>
                  <a:tcPr marL="68580" marR="68580" marT="0" marB="0" anchor="b"/>
                </a:tc>
                <a:extLst>
                  <a:ext uri="{0D108BD9-81ED-4DB2-BD59-A6C34878D82A}">
                    <a16:rowId xmlns:a16="http://schemas.microsoft.com/office/drawing/2014/main" val="2727732366"/>
                  </a:ext>
                </a:extLst>
              </a:tr>
              <a:tr h="199144">
                <a:tc>
                  <a:txBody>
                    <a:bodyPr/>
                    <a:lstStyle/>
                    <a:p>
                      <a:pPr marL="0" marR="0">
                        <a:spcBef>
                          <a:spcPts val="0"/>
                        </a:spcBef>
                        <a:spcAft>
                          <a:spcPts val="0"/>
                        </a:spcAft>
                      </a:pPr>
                      <a:r>
                        <a:rPr lang="en-US" sz="1200">
                          <a:effectLst/>
                        </a:rPr>
                        <a:t>Bailey - Neenach</a:t>
                      </a:r>
                    </a:p>
                  </a:txBody>
                  <a:tcPr marL="68580" marR="68580" marT="0" marB="0" anchor="b"/>
                </a:tc>
                <a:tc>
                  <a:txBody>
                    <a:bodyPr/>
                    <a:lstStyle/>
                    <a:p>
                      <a:pPr marL="0" marR="0" algn="ctr">
                        <a:spcBef>
                          <a:spcPts val="0"/>
                        </a:spcBef>
                        <a:spcAft>
                          <a:spcPts val="0"/>
                        </a:spcAft>
                      </a:pPr>
                      <a:r>
                        <a:rPr lang="en-US" sz="1200">
                          <a:effectLst/>
                        </a:rPr>
                        <a:t>66</a:t>
                      </a:r>
                    </a:p>
                  </a:txBody>
                  <a:tcPr marL="68580" marR="68580" marT="0" marB="0" anchor="b"/>
                </a:tc>
                <a:extLst>
                  <a:ext uri="{0D108BD9-81ED-4DB2-BD59-A6C34878D82A}">
                    <a16:rowId xmlns:a16="http://schemas.microsoft.com/office/drawing/2014/main" val="591848965"/>
                  </a:ext>
                </a:extLst>
              </a:tr>
              <a:tr h="199144">
                <a:tc>
                  <a:txBody>
                    <a:bodyPr/>
                    <a:lstStyle/>
                    <a:p>
                      <a:pPr marL="0" marR="0">
                        <a:spcBef>
                          <a:spcPts val="0"/>
                        </a:spcBef>
                        <a:spcAft>
                          <a:spcPts val="0"/>
                        </a:spcAft>
                      </a:pPr>
                      <a:r>
                        <a:rPr lang="en-US" sz="1200">
                          <a:effectLst/>
                        </a:rPr>
                        <a:t>Control-Haiwee-Inyokern</a:t>
                      </a:r>
                    </a:p>
                  </a:txBody>
                  <a:tcPr marL="68580" marR="68580" marT="0" marB="0" anchor="b"/>
                </a:tc>
                <a:tc>
                  <a:txBody>
                    <a:bodyPr/>
                    <a:lstStyle/>
                    <a:p>
                      <a:pPr marL="0" marR="0" algn="ctr">
                        <a:spcBef>
                          <a:spcPts val="0"/>
                        </a:spcBef>
                        <a:spcAft>
                          <a:spcPts val="0"/>
                        </a:spcAft>
                      </a:pPr>
                      <a:r>
                        <a:rPr lang="en-US" sz="1200">
                          <a:effectLst/>
                        </a:rPr>
                        <a:t>115</a:t>
                      </a:r>
                    </a:p>
                  </a:txBody>
                  <a:tcPr marL="68580" marR="68580" marT="0" marB="0" anchor="b"/>
                </a:tc>
                <a:extLst>
                  <a:ext uri="{0D108BD9-81ED-4DB2-BD59-A6C34878D82A}">
                    <a16:rowId xmlns:a16="http://schemas.microsoft.com/office/drawing/2014/main" val="2902611890"/>
                  </a:ext>
                </a:extLst>
              </a:tr>
              <a:tr h="199144">
                <a:tc>
                  <a:txBody>
                    <a:bodyPr/>
                    <a:lstStyle/>
                    <a:p>
                      <a:pPr marL="0" marR="0">
                        <a:spcBef>
                          <a:spcPts val="0"/>
                        </a:spcBef>
                        <a:spcAft>
                          <a:spcPts val="0"/>
                        </a:spcAft>
                      </a:pPr>
                      <a:r>
                        <a:rPr lang="en-US" sz="1200">
                          <a:effectLst/>
                        </a:rPr>
                        <a:t>Control-Coso-Haiwee-Inyokern</a:t>
                      </a:r>
                    </a:p>
                  </a:txBody>
                  <a:tcPr marL="68580" marR="68580" marT="0" marB="0" anchor="b"/>
                </a:tc>
                <a:tc>
                  <a:txBody>
                    <a:bodyPr/>
                    <a:lstStyle/>
                    <a:p>
                      <a:pPr marL="0" marR="0" algn="ctr">
                        <a:spcBef>
                          <a:spcPts val="0"/>
                        </a:spcBef>
                        <a:spcAft>
                          <a:spcPts val="0"/>
                        </a:spcAft>
                      </a:pPr>
                      <a:r>
                        <a:rPr lang="en-US" sz="1200">
                          <a:effectLst/>
                        </a:rPr>
                        <a:t>115</a:t>
                      </a:r>
                    </a:p>
                  </a:txBody>
                  <a:tcPr marL="68580" marR="68580" marT="0" marB="0" anchor="b"/>
                </a:tc>
                <a:extLst>
                  <a:ext uri="{0D108BD9-81ED-4DB2-BD59-A6C34878D82A}">
                    <a16:rowId xmlns:a16="http://schemas.microsoft.com/office/drawing/2014/main" val="1031821592"/>
                  </a:ext>
                </a:extLst>
              </a:tr>
              <a:tr h="389704">
                <a:tc>
                  <a:txBody>
                    <a:bodyPr/>
                    <a:lstStyle/>
                    <a:p>
                      <a:pPr marL="0" marR="0">
                        <a:spcBef>
                          <a:spcPts val="0"/>
                        </a:spcBef>
                        <a:spcAft>
                          <a:spcPts val="0"/>
                        </a:spcAft>
                      </a:pPr>
                      <a:r>
                        <a:rPr lang="en-US" sz="1200">
                          <a:effectLst/>
                        </a:rPr>
                        <a:t>Inyokern-Kramer-Randsburg No.1</a:t>
                      </a:r>
                    </a:p>
                  </a:txBody>
                  <a:tcPr marL="68580" marR="68580" marT="0" marB="0" anchor="b"/>
                </a:tc>
                <a:tc>
                  <a:txBody>
                    <a:bodyPr/>
                    <a:lstStyle/>
                    <a:p>
                      <a:pPr marL="0" marR="0" algn="ctr">
                        <a:spcBef>
                          <a:spcPts val="0"/>
                        </a:spcBef>
                        <a:spcAft>
                          <a:spcPts val="0"/>
                        </a:spcAft>
                      </a:pPr>
                      <a:r>
                        <a:rPr lang="en-US" sz="1200">
                          <a:effectLst/>
                        </a:rPr>
                        <a:t>115</a:t>
                      </a:r>
                    </a:p>
                  </a:txBody>
                  <a:tcPr marL="68580" marR="68580" marT="0" marB="0" anchor="b"/>
                </a:tc>
                <a:extLst>
                  <a:ext uri="{0D108BD9-81ED-4DB2-BD59-A6C34878D82A}">
                    <a16:rowId xmlns:a16="http://schemas.microsoft.com/office/drawing/2014/main" val="2574759529"/>
                  </a:ext>
                </a:extLst>
              </a:tr>
              <a:tr h="389704">
                <a:tc>
                  <a:txBody>
                    <a:bodyPr/>
                    <a:lstStyle/>
                    <a:p>
                      <a:pPr marL="0" marR="0">
                        <a:spcBef>
                          <a:spcPts val="0"/>
                        </a:spcBef>
                        <a:spcAft>
                          <a:spcPts val="0"/>
                        </a:spcAft>
                      </a:pPr>
                      <a:r>
                        <a:rPr lang="en-US" sz="1200">
                          <a:effectLst/>
                        </a:rPr>
                        <a:t>Inyokern-Kramer-Randsburg No.3</a:t>
                      </a:r>
                    </a:p>
                  </a:txBody>
                  <a:tcPr marL="68580" marR="68580" marT="0" marB="0" anchor="b"/>
                </a:tc>
                <a:tc>
                  <a:txBody>
                    <a:bodyPr/>
                    <a:lstStyle/>
                    <a:p>
                      <a:pPr marL="0" marR="0" algn="ctr">
                        <a:spcBef>
                          <a:spcPts val="0"/>
                        </a:spcBef>
                        <a:spcAft>
                          <a:spcPts val="0"/>
                        </a:spcAft>
                      </a:pPr>
                      <a:r>
                        <a:rPr lang="en-US" sz="1200">
                          <a:effectLst/>
                        </a:rPr>
                        <a:t>115</a:t>
                      </a:r>
                    </a:p>
                  </a:txBody>
                  <a:tcPr marL="68580" marR="68580" marT="0" marB="0" anchor="b"/>
                </a:tc>
                <a:extLst>
                  <a:ext uri="{0D108BD9-81ED-4DB2-BD59-A6C34878D82A}">
                    <a16:rowId xmlns:a16="http://schemas.microsoft.com/office/drawing/2014/main" val="3003149864"/>
                  </a:ext>
                </a:extLst>
              </a:tr>
              <a:tr h="389704">
                <a:tc>
                  <a:txBody>
                    <a:bodyPr/>
                    <a:lstStyle/>
                    <a:p>
                      <a:pPr marL="0" marR="0">
                        <a:spcBef>
                          <a:spcPts val="0"/>
                        </a:spcBef>
                        <a:spcAft>
                          <a:spcPts val="0"/>
                        </a:spcAft>
                      </a:pPr>
                      <a:r>
                        <a:rPr lang="en-US" sz="1200">
                          <a:effectLst/>
                        </a:rPr>
                        <a:t>Ivanpah-Baker-Coolwater-Dunn Siding-Mountain Pass</a:t>
                      </a:r>
                    </a:p>
                  </a:txBody>
                  <a:tcPr marL="68580" marR="68580" marT="0" marB="0" anchor="b"/>
                </a:tc>
                <a:tc>
                  <a:txBody>
                    <a:bodyPr/>
                    <a:lstStyle/>
                    <a:p>
                      <a:pPr marL="0" marR="0" algn="ctr">
                        <a:spcBef>
                          <a:spcPts val="0"/>
                        </a:spcBef>
                        <a:spcAft>
                          <a:spcPts val="0"/>
                        </a:spcAft>
                      </a:pPr>
                      <a:r>
                        <a:rPr lang="en-US" sz="1200">
                          <a:effectLst/>
                        </a:rPr>
                        <a:t>115</a:t>
                      </a:r>
                    </a:p>
                  </a:txBody>
                  <a:tcPr marL="68580" marR="68580" marT="0" marB="0" anchor="b"/>
                </a:tc>
                <a:extLst>
                  <a:ext uri="{0D108BD9-81ED-4DB2-BD59-A6C34878D82A}">
                    <a16:rowId xmlns:a16="http://schemas.microsoft.com/office/drawing/2014/main" val="4274901963"/>
                  </a:ext>
                </a:extLst>
              </a:tr>
              <a:tr h="199144">
                <a:tc>
                  <a:txBody>
                    <a:bodyPr/>
                    <a:lstStyle/>
                    <a:p>
                      <a:pPr marL="0" marR="0">
                        <a:spcBef>
                          <a:spcPts val="0"/>
                        </a:spcBef>
                        <a:spcAft>
                          <a:spcPts val="0"/>
                        </a:spcAft>
                      </a:pPr>
                      <a:r>
                        <a:rPr lang="en-US" sz="1200">
                          <a:effectLst/>
                        </a:rPr>
                        <a:t>Kramer-Roadway</a:t>
                      </a:r>
                    </a:p>
                  </a:txBody>
                  <a:tcPr marL="68580" marR="68580" marT="0" marB="0" anchor="b"/>
                </a:tc>
                <a:tc>
                  <a:txBody>
                    <a:bodyPr/>
                    <a:lstStyle/>
                    <a:p>
                      <a:pPr marL="0" marR="0" algn="ctr">
                        <a:spcBef>
                          <a:spcPts val="0"/>
                        </a:spcBef>
                        <a:spcAft>
                          <a:spcPts val="0"/>
                        </a:spcAft>
                      </a:pPr>
                      <a:r>
                        <a:rPr lang="en-US" sz="1200">
                          <a:effectLst/>
                        </a:rPr>
                        <a:t>115</a:t>
                      </a:r>
                    </a:p>
                  </a:txBody>
                  <a:tcPr marL="68580" marR="68580" marT="0" marB="0" anchor="b"/>
                </a:tc>
                <a:extLst>
                  <a:ext uri="{0D108BD9-81ED-4DB2-BD59-A6C34878D82A}">
                    <a16:rowId xmlns:a16="http://schemas.microsoft.com/office/drawing/2014/main" val="1480775507"/>
                  </a:ext>
                </a:extLst>
              </a:tr>
              <a:tr h="199144">
                <a:tc>
                  <a:txBody>
                    <a:bodyPr/>
                    <a:lstStyle/>
                    <a:p>
                      <a:pPr marL="0" marR="0">
                        <a:spcBef>
                          <a:spcPts val="0"/>
                        </a:spcBef>
                        <a:spcAft>
                          <a:spcPts val="0"/>
                        </a:spcAft>
                      </a:pPr>
                      <a:r>
                        <a:rPr lang="en-US" sz="1200">
                          <a:effectLst/>
                        </a:rPr>
                        <a:t>Kramer-Victor</a:t>
                      </a:r>
                    </a:p>
                  </a:txBody>
                  <a:tcPr marL="68580" marR="68580" marT="0" marB="0" anchor="b"/>
                </a:tc>
                <a:tc>
                  <a:txBody>
                    <a:bodyPr/>
                    <a:lstStyle/>
                    <a:p>
                      <a:pPr marL="0" marR="0" algn="ctr">
                        <a:spcBef>
                          <a:spcPts val="0"/>
                        </a:spcBef>
                        <a:spcAft>
                          <a:spcPts val="0"/>
                        </a:spcAft>
                      </a:pPr>
                      <a:r>
                        <a:rPr lang="en-US" sz="1200">
                          <a:effectLst/>
                        </a:rPr>
                        <a:t>115</a:t>
                      </a:r>
                    </a:p>
                  </a:txBody>
                  <a:tcPr marL="68580" marR="68580" marT="0" marB="0" anchor="b"/>
                </a:tc>
                <a:extLst>
                  <a:ext uri="{0D108BD9-81ED-4DB2-BD59-A6C34878D82A}">
                    <a16:rowId xmlns:a16="http://schemas.microsoft.com/office/drawing/2014/main" val="3371020163"/>
                  </a:ext>
                </a:extLst>
              </a:tr>
              <a:tr h="199144">
                <a:tc>
                  <a:txBody>
                    <a:bodyPr/>
                    <a:lstStyle/>
                    <a:p>
                      <a:pPr marL="0" marR="0">
                        <a:spcBef>
                          <a:spcPts val="0"/>
                        </a:spcBef>
                        <a:spcAft>
                          <a:spcPts val="0"/>
                        </a:spcAft>
                      </a:pPr>
                      <a:r>
                        <a:rPr lang="en-US" sz="1200">
                          <a:effectLst/>
                        </a:rPr>
                        <a:t>Roadway-Victor</a:t>
                      </a:r>
                    </a:p>
                  </a:txBody>
                  <a:tcPr marL="68580" marR="68580" marT="0" marB="0" anchor="b"/>
                </a:tc>
                <a:tc>
                  <a:txBody>
                    <a:bodyPr/>
                    <a:lstStyle/>
                    <a:p>
                      <a:pPr marL="0" marR="0" algn="ctr">
                        <a:spcBef>
                          <a:spcPts val="0"/>
                        </a:spcBef>
                        <a:spcAft>
                          <a:spcPts val="0"/>
                        </a:spcAft>
                      </a:pPr>
                      <a:r>
                        <a:rPr lang="en-US" sz="1200">
                          <a:effectLst/>
                        </a:rPr>
                        <a:t>115</a:t>
                      </a:r>
                    </a:p>
                  </a:txBody>
                  <a:tcPr marL="68580" marR="68580" marT="0" marB="0" anchor="b"/>
                </a:tc>
                <a:extLst>
                  <a:ext uri="{0D108BD9-81ED-4DB2-BD59-A6C34878D82A}">
                    <a16:rowId xmlns:a16="http://schemas.microsoft.com/office/drawing/2014/main" val="2119257469"/>
                  </a:ext>
                </a:extLst>
              </a:tr>
            </a:tbl>
          </a:graphicData>
        </a:graphic>
      </p:graphicFrame>
      <p:sp>
        <p:nvSpPr>
          <p:cNvPr id="8" name="TextBox 7">
            <a:extLst>
              <a:ext uri="{FF2B5EF4-FFF2-40B4-BE49-F238E27FC236}">
                <a16:creationId xmlns:a16="http://schemas.microsoft.com/office/drawing/2014/main" id="{0707F5D2-23D7-4CF2-ACBC-E244D8DE6323}"/>
              </a:ext>
            </a:extLst>
          </p:cNvPr>
          <p:cNvSpPr txBox="1"/>
          <p:nvPr/>
        </p:nvSpPr>
        <p:spPr>
          <a:xfrm>
            <a:off x="3647440" y="343408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graphicFrame>
        <p:nvGraphicFramePr>
          <p:cNvPr id="10" name="Table 9">
            <a:extLst>
              <a:ext uri="{FF2B5EF4-FFF2-40B4-BE49-F238E27FC236}">
                <a16:creationId xmlns:a16="http://schemas.microsoft.com/office/drawing/2014/main" id="{7F3B499B-D6F4-4C39-A8A4-6317E21299D3}"/>
              </a:ext>
            </a:extLst>
          </p:cNvPr>
          <p:cNvGraphicFramePr>
            <a:graphicFrameLocks noGrp="1"/>
          </p:cNvGraphicFramePr>
          <p:nvPr>
            <p:extLst>
              <p:ext uri="{D42A27DB-BD31-4B8C-83A1-F6EECF244321}">
                <p14:modId xmlns:p14="http://schemas.microsoft.com/office/powerpoint/2010/main" val="1352102843"/>
              </p:ext>
            </p:extLst>
          </p:nvPr>
        </p:nvGraphicFramePr>
        <p:xfrm>
          <a:off x="5267739" y="2999810"/>
          <a:ext cx="3386696" cy="3334126"/>
        </p:xfrm>
        <a:graphic>
          <a:graphicData uri="http://schemas.openxmlformats.org/drawingml/2006/table">
            <a:tbl>
              <a:tblPr firstRow="1" firstCol="1" bandRow="1">
                <a:tableStyleId>{793D81CF-94F2-401A-BA57-92F5A7B2D0C5}</a:tableStyleId>
              </a:tblPr>
              <a:tblGrid>
                <a:gridCol w="2601376">
                  <a:extLst>
                    <a:ext uri="{9D8B030D-6E8A-4147-A177-3AD203B41FA5}">
                      <a16:colId xmlns:a16="http://schemas.microsoft.com/office/drawing/2014/main" val="4224909499"/>
                    </a:ext>
                  </a:extLst>
                </a:gridCol>
                <a:gridCol w="785320">
                  <a:extLst>
                    <a:ext uri="{9D8B030D-6E8A-4147-A177-3AD203B41FA5}">
                      <a16:colId xmlns:a16="http://schemas.microsoft.com/office/drawing/2014/main" val="2452843138"/>
                    </a:ext>
                  </a:extLst>
                </a:gridCol>
              </a:tblGrid>
              <a:tr h="337930">
                <a:tc>
                  <a:txBody>
                    <a:bodyPr/>
                    <a:lstStyle/>
                    <a:p>
                      <a:pPr marL="0" marR="0">
                        <a:spcBef>
                          <a:spcPts val="0"/>
                        </a:spcBef>
                        <a:spcAft>
                          <a:spcPts val="0"/>
                        </a:spcAft>
                      </a:pPr>
                      <a:r>
                        <a:rPr lang="en-US" sz="1200" kern="1200">
                          <a:effectLst/>
                        </a:rPr>
                        <a:t>CAISO</a:t>
                      </a:r>
                      <a:r>
                        <a:rPr lang="en-US" sz="1200">
                          <a:effectLst/>
                        </a:rPr>
                        <a:t> Controlled Bus</a:t>
                      </a:r>
                    </a:p>
                  </a:txBody>
                  <a:tcPr marL="68580" marR="68580" marT="0" marB="0" anchor="b"/>
                </a:tc>
                <a:tc>
                  <a:txBody>
                    <a:bodyPr/>
                    <a:lstStyle/>
                    <a:p>
                      <a:pPr marL="0" marR="0" algn="ctr">
                        <a:spcBef>
                          <a:spcPts val="0"/>
                        </a:spcBef>
                        <a:spcAft>
                          <a:spcPts val="0"/>
                        </a:spcAft>
                      </a:pPr>
                      <a:r>
                        <a:rPr lang="en-US" sz="1200">
                          <a:effectLst/>
                        </a:rPr>
                        <a:t>kV</a:t>
                      </a:r>
                    </a:p>
                  </a:txBody>
                  <a:tcPr marL="68580" marR="68580" marT="0" marB="0" anchor="b"/>
                </a:tc>
                <a:extLst>
                  <a:ext uri="{0D108BD9-81ED-4DB2-BD59-A6C34878D82A}">
                    <a16:rowId xmlns:a16="http://schemas.microsoft.com/office/drawing/2014/main" val="3647160410"/>
                  </a:ext>
                </a:extLst>
              </a:tr>
              <a:tr h="219203">
                <a:tc>
                  <a:txBody>
                    <a:bodyPr/>
                    <a:lstStyle/>
                    <a:p>
                      <a:pPr marL="0" marR="0">
                        <a:spcBef>
                          <a:spcPts val="0"/>
                        </a:spcBef>
                        <a:spcAft>
                          <a:spcPts val="0"/>
                        </a:spcAft>
                      </a:pPr>
                      <a:r>
                        <a:rPr lang="en-US" sz="1200">
                          <a:effectLst/>
                        </a:rPr>
                        <a:t>Control</a:t>
                      </a:r>
                    </a:p>
                  </a:txBody>
                  <a:tcPr marL="68580" marR="68580" marT="0" marB="0" anchor="b"/>
                </a:tc>
                <a:tc>
                  <a:txBody>
                    <a:bodyPr/>
                    <a:lstStyle/>
                    <a:p>
                      <a:pPr marL="0" marR="0" algn="ctr">
                        <a:spcBef>
                          <a:spcPts val="0"/>
                        </a:spcBef>
                        <a:spcAft>
                          <a:spcPts val="0"/>
                        </a:spcAft>
                      </a:pPr>
                      <a:r>
                        <a:rPr lang="en-US" sz="1200">
                          <a:effectLst/>
                        </a:rPr>
                        <a:t>55</a:t>
                      </a:r>
                    </a:p>
                  </a:txBody>
                  <a:tcPr marL="68580" marR="68580" marT="0" marB="0" anchor="b"/>
                </a:tc>
                <a:extLst>
                  <a:ext uri="{0D108BD9-81ED-4DB2-BD59-A6C34878D82A}">
                    <a16:rowId xmlns:a16="http://schemas.microsoft.com/office/drawing/2014/main" val="2309146169"/>
                  </a:ext>
                </a:extLst>
              </a:tr>
              <a:tr h="219203">
                <a:tc>
                  <a:txBody>
                    <a:bodyPr/>
                    <a:lstStyle/>
                    <a:p>
                      <a:pPr marL="0" marR="0">
                        <a:spcBef>
                          <a:spcPts val="0"/>
                        </a:spcBef>
                        <a:spcAft>
                          <a:spcPts val="0"/>
                        </a:spcAft>
                      </a:pPr>
                      <a:r>
                        <a:rPr lang="en-US" sz="1200">
                          <a:effectLst/>
                        </a:rPr>
                        <a:t>Antelope</a:t>
                      </a:r>
                    </a:p>
                  </a:txBody>
                  <a:tcPr marL="68580" marR="68580" marT="0" marB="0" anchor="b"/>
                </a:tc>
                <a:tc>
                  <a:txBody>
                    <a:bodyPr/>
                    <a:lstStyle/>
                    <a:p>
                      <a:pPr marL="0" marR="0" algn="ctr">
                        <a:spcBef>
                          <a:spcPts val="0"/>
                        </a:spcBef>
                        <a:spcAft>
                          <a:spcPts val="0"/>
                        </a:spcAft>
                      </a:pPr>
                      <a:r>
                        <a:rPr lang="en-US" sz="1200">
                          <a:effectLst/>
                        </a:rPr>
                        <a:t>66</a:t>
                      </a:r>
                    </a:p>
                  </a:txBody>
                  <a:tcPr marL="68580" marR="68580" marT="0" marB="0" anchor="b"/>
                </a:tc>
                <a:extLst>
                  <a:ext uri="{0D108BD9-81ED-4DB2-BD59-A6C34878D82A}">
                    <a16:rowId xmlns:a16="http://schemas.microsoft.com/office/drawing/2014/main" val="2862568664"/>
                  </a:ext>
                </a:extLst>
              </a:tr>
              <a:tr h="219203">
                <a:tc>
                  <a:txBody>
                    <a:bodyPr/>
                    <a:lstStyle/>
                    <a:p>
                      <a:pPr marL="0" marR="0">
                        <a:spcBef>
                          <a:spcPts val="0"/>
                        </a:spcBef>
                        <a:spcAft>
                          <a:spcPts val="0"/>
                        </a:spcAft>
                      </a:pPr>
                      <a:r>
                        <a:rPr lang="en-US" sz="1200">
                          <a:effectLst/>
                        </a:rPr>
                        <a:t>Bailey</a:t>
                      </a:r>
                    </a:p>
                  </a:txBody>
                  <a:tcPr marL="68580" marR="68580" marT="0" marB="0" anchor="b"/>
                </a:tc>
                <a:tc>
                  <a:txBody>
                    <a:bodyPr/>
                    <a:lstStyle/>
                    <a:p>
                      <a:pPr marL="0" marR="0" algn="ctr">
                        <a:spcBef>
                          <a:spcPts val="0"/>
                        </a:spcBef>
                        <a:spcAft>
                          <a:spcPts val="0"/>
                        </a:spcAft>
                      </a:pPr>
                      <a:r>
                        <a:rPr lang="en-US" sz="1200">
                          <a:effectLst/>
                        </a:rPr>
                        <a:t>66</a:t>
                      </a:r>
                    </a:p>
                  </a:txBody>
                  <a:tcPr marL="68580" marR="68580" marT="0" marB="0" anchor="b"/>
                </a:tc>
                <a:extLst>
                  <a:ext uri="{0D108BD9-81ED-4DB2-BD59-A6C34878D82A}">
                    <a16:rowId xmlns:a16="http://schemas.microsoft.com/office/drawing/2014/main" val="2229257448"/>
                  </a:ext>
                </a:extLst>
              </a:tr>
              <a:tr h="219203">
                <a:tc>
                  <a:txBody>
                    <a:bodyPr/>
                    <a:lstStyle/>
                    <a:p>
                      <a:pPr marL="0" marR="0">
                        <a:spcBef>
                          <a:spcPts val="0"/>
                        </a:spcBef>
                        <a:spcAft>
                          <a:spcPts val="0"/>
                        </a:spcAft>
                      </a:pPr>
                      <a:r>
                        <a:rPr lang="en-US" sz="1200">
                          <a:effectLst/>
                        </a:rPr>
                        <a:t>Neenach</a:t>
                      </a:r>
                    </a:p>
                  </a:txBody>
                  <a:tcPr marL="68580" marR="68580" marT="0" marB="0" anchor="b"/>
                </a:tc>
                <a:tc>
                  <a:txBody>
                    <a:bodyPr/>
                    <a:lstStyle/>
                    <a:p>
                      <a:pPr marL="0" marR="0" algn="ctr">
                        <a:spcBef>
                          <a:spcPts val="0"/>
                        </a:spcBef>
                        <a:spcAft>
                          <a:spcPts val="0"/>
                        </a:spcAft>
                      </a:pPr>
                      <a:r>
                        <a:rPr lang="en-US" sz="1200">
                          <a:effectLst/>
                        </a:rPr>
                        <a:t>66</a:t>
                      </a:r>
                    </a:p>
                  </a:txBody>
                  <a:tcPr marL="68580" marR="68580" marT="0" marB="0" anchor="b"/>
                </a:tc>
                <a:extLst>
                  <a:ext uri="{0D108BD9-81ED-4DB2-BD59-A6C34878D82A}">
                    <a16:rowId xmlns:a16="http://schemas.microsoft.com/office/drawing/2014/main" val="2936289490"/>
                  </a:ext>
                </a:extLst>
              </a:tr>
              <a:tr h="264923">
                <a:tc>
                  <a:txBody>
                    <a:bodyPr/>
                    <a:lstStyle/>
                    <a:p>
                      <a:pPr marL="0" marR="0">
                        <a:spcBef>
                          <a:spcPts val="0"/>
                        </a:spcBef>
                        <a:spcAft>
                          <a:spcPts val="0"/>
                        </a:spcAft>
                      </a:pPr>
                      <a:r>
                        <a:rPr lang="en-US" sz="1200">
                          <a:effectLst/>
                        </a:rPr>
                        <a:t>Coolwater</a:t>
                      </a:r>
                    </a:p>
                  </a:txBody>
                  <a:tcPr marL="68580" marR="68580" marT="0" marB="0" anchor="b"/>
                </a:tc>
                <a:tc>
                  <a:txBody>
                    <a:bodyPr/>
                    <a:lstStyle/>
                    <a:p>
                      <a:pPr marL="0" marR="0" algn="ctr">
                        <a:spcBef>
                          <a:spcPts val="0"/>
                        </a:spcBef>
                        <a:spcAft>
                          <a:spcPts val="0"/>
                        </a:spcAft>
                      </a:pPr>
                      <a:r>
                        <a:rPr lang="en-US" sz="1200">
                          <a:effectLst/>
                        </a:rPr>
                        <a:t>115</a:t>
                      </a:r>
                    </a:p>
                  </a:txBody>
                  <a:tcPr marL="68580" marR="68580" marT="0" marB="0" anchor="b"/>
                </a:tc>
                <a:extLst>
                  <a:ext uri="{0D108BD9-81ED-4DB2-BD59-A6C34878D82A}">
                    <a16:rowId xmlns:a16="http://schemas.microsoft.com/office/drawing/2014/main" val="131385795"/>
                  </a:ext>
                </a:extLst>
              </a:tr>
              <a:tr h="264923">
                <a:tc>
                  <a:txBody>
                    <a:bodyPr/>
                    <a:lstStyle/>
                    <a:p>
                      <a:pPr marL="0" marR="0">
                        <a:spcBef>
                          <a:spcPts val="0"/>
                        </a:spcBef>
                        <a:spcAft>
                          <a:spcPts val="0"/>
                        </a:spcAft>
                      </a:pPr>
                      <a:r>
                        <a:rPr lang="en-US" sz="1200">
                          <a:effectLst/>
                        </a:rPr>
                        <a:t>Control</a:t>
                      </a:r>
                    </a:p>
                  </a:txBody>
                  <a:tcPr marL="68580" marR="68580" marT="0" marB="0" anchor="b"/>
                </a:tc>
                <a:tc>
                  <a:txBody>
                    <a:bodyPr/>
                    <a:lstStyle/>
                    <a:p>
                      <a:pPr marL="0" marR="0" algn="ctr">
                        <a:spcBef>
                          <a:spcPts val="0"/>
                        </a:spcBef>
                        <a:spcAft>
                          <a:spcPts val="0"/>
                        </a:spcAft>
                      </a:pPr>
                      <a:r>
                        <a:rPr lang="en-US" sz="1200">
                          <a:effectLst/>
                        </a:rPr>
                        <a:t>115</a:t>
                      </a:r>
                    </a:p>
                  </a:txBody>
                  <a:tcPr marL="68580" marR="68580" marT="0" marB="0" anchor="b"/>
                </a:tc>
                <a:extLst>
                  <a:ext uri="{0D108BD9-81ED-4DB2-BD59-A6C34878D82A}">
                    <a16:rowId xmlns:a16="http://schemas.microsoft.com/office/drawing/2014/main" val="801959724"/>
                  </a:ext>
                </a:extLst>
              </a:tr>
              <a:tr h="264923">
                <a:tc>
                  <a:txBody>
                    <a:bodyPr/>
                    <a:lstStyle/>
                    <a:p>
                      <a:pPr marL="0" marR="0">
                        <a:spcBef>
                          <a:spcPts val="0"/>
                        </a:spcBef>
                        <a:spcAft>
                          <a:spcPts val="0"/>
                        </a:spcAft>
                      </a:pPr>
                      <a:r>
                        <a:rPr lang="en-US" sz="1200">
                          <a:effectLst/>
                        </a:rPr>
                        <a:t>Inyokern</a:t>
                      </a:r>
                    </a:p>
                  </a:txBody>
                  <a:tcPr marL="68580" marR="68580" marT="0" marB="0" anchor="b"/>
                </a:tc>
                <a:tc>
                  <a:txBody>
                    <a:bodyPr/>
                    <a:lstStyle/>
                    <a:p>
                      <a:pPr marL="0" marR="0" algn="ctr">
                        <a:spcBef>
                          <a:spcPts val="0"/>
                        </a:spcBef>
                        <a:spcAft>
                          <a:spcPts val="0"/>
                        </a:spcAft>
                      </a:pPr>
                      <a:r>
                        <a:rPr lang="en-US" sz="1200">
                          <a:effectLst/>
                        </a:rPr>
                        <a:t>115</a:t>
                      </a:r>
                    </a:p>
                  </a:txBody>
                  <a:tcPr marL="68580" marR="68580" marT="0" marB="0" anchor="b"/>
                </a:tc>
                <a:extLst>
                  <a:ext uri="{0D108BD9-81ED-4DB2-BD59-A6C34878D82A}">
                    <a16:rowId xmlns:a16="http://schemas.microsoft.com/office/drawing/2014/main" val="2293866863"/>
                  </a:ext>
                </a:extLst>
              </a:tr>
              <a:tr h="264923">
                <a:tc>
                  <a:txBody>
                    <a:bodyPr/>
                    <a:lstStyle/>
                    <a:p>
                      <a:pPr marL="0" marR="0">
                        <a:spcBef>
                          <a:spcPts val="0"/>
                        </a:spcBef>
                        <a:spcAft>
                          <a:spcPts val="0"/>
                        </a:spcAft>
                      </a:pPr>
                      <a:r>
                        <a:rPr lang="en-US" sz="1200">
                          <a:effectLst/>
                        </a:rPr>
                        <a:t>Ivanpah</a:t>
                      </a:r>
                    </a:p>
                  </a:txBody>
                  <a:tcPr marL="68580" marR="68580" marT="0" marB="0" anchor="b"/>
                </a:tc>
                <a:tc>
                  <a:txBody>
                    <a:bodyPr/>
                    <a:lstStyle/>
                    <a:p>
                      <a:pPr marL="0" marR="0" algn="ctr">
                        <a:spcBef>
                          <a:spcPts val="0"/>
                        </a:spcBef>
                        <a:spcAft>
                          <a:spcPts val="0"/>
                        </a:spcAft>
                      </a:pPr>
                      <a:r>
                        <a:rPr lang="en-US" sz="1200">
                          <a:effectLst/>
                        </a:rPr>
                        <a:t>115</a:t>
                      </a:r>
                    </a:p>
                  </a:txBody>
                  <a:tcPr marL="68580" marR="68580" marT="0" marB="0" anchor="b"/>
                </a:tc>
                <a:extLst>
                  <a:ext uri="{0D108BD9-81ED-4DB2-BD59-A6C34878D82A}">
                    <a16:rowId xmlns:a16="http://schemas.microsoft.com/office/drawing/2014/main" val="905236639"/>
                  </a:ext>
                </a:extLst>
              </a:tr>
              <a:tr h="264923">
                <a:tc>
                  <a:txBody>
                    <a:bodyPr/>
                    <a:lstStyle/>
                    <a:p>
                      <a:pPr marL="0" marR="0">
                        <a:spcBef>
                          <a:spcPts val="0"/>
                        </a:spcBef>
                        <a:spcAft>
                          <a:spcPts val="0"/>
                        </a:spcAft>
                      </a:pPr>
                      <a:r>
                        <a:rPr lang="en-US" sz="1200">
                          <a:effectLst/>
                        </a:rPr>
                        <a:t>Kramer</a:t>
                      </a:r>
                    </a:p>
                  </a:txBody>
                  <a:tcPr marL="68580" marR="68580" marT="0" marB="0" anchor="b"/>
                </a:tc>
                <a:tc>
                  <a:txBody>
                    <a:bodyPr/>
                    <a:lstStyle/>
                    <a:p>
                      <a:pPr marL="0" marR="0" algn="ctr">
                        <a:spcBef>
                          <a:spcPts val="0"/>
                        </a:spcBef>
                        <a:spcAft>
                          <a:spcPts val="0"/>
                        </a:spcAft>
                      </a:pPr>
                      <a:r>
                        <a:rPr lang="en-US" sz="1200">
                          <a:effectLst/>
                        </a:rPr>
                        <a:t>115</a:t>
                      </a:r>
                    </a:p>
                  </a:txBody>
                  <a:tcPr marL="68580" marR="68580" marT="0" marB="0" anchor="b"/>
                </a:tc>
                <a:extLst>
                  <a:ext uri="{0D108BD9-81ED-4DB2-BD59-A6C34878D82A}">
                    <a16:rowId xmlns:a16="http://schemas.microsoft.com/office/drawing/2014/main" val="109740661"/>
                  </a:ext>
                </a:extLst>
              </a:tr>
              <a:tr h="264923">
                <a:tc>
                  <a:txBody>
                    <a:bodyPr/>
                    <a:lstStyle/>
                    <a:p>
                      <a:pPr marL="0" marR="0">
                        <a:spcBef>
                          <a:spcPts val="0"/>
                        </a:spcBef>
                        <a:spcAft>
                          <a:spcPts val="0"/>
                        </a:spcAft>
                      </a:pPr>
                      <a:r>
                        <a:rPr lang="en-US" sz="1200">
                          <a:effectLst/>
                        </a:rPr>
                        <a:t>Roadway</a:t>
                      </a:r>
                    </a:p>
                  </a:txBody>
                  <a:tcPr marL="68580" marR="68580" marT="0" marB="0" anchor="b"/>
                </a:tc>
                <a:tc>
                  <a:txBody>
                    <a:bodyPr/>
                    <a:lstStyle/>
                    <a:p>
                      <a:pPr marL="0" marR="0" algn="ctr">
                        <a:spcBef>
                          <a:spcPts val="0"/>
                        </a:spcBef>
                        <a:spcAft>
                          <a:spcPts val="0"/>
                        </a:spcAft>
                      </a:pPr>
                      <a:r>
                        <a:rPr lang="en-US" sz="1200">
                          <a:effectLst/>
                        </a:rPr>
                        <a:t>115</a:t>
                      </a:r>
                    </a:p>
                  </a:txBody>
                  <a:tcPr marL="68580" marR="68580" marT="0" marB="0" anchor="b"/>
                </a:tc>
                <a:extLst>
                  <a:ext uri="{0D108BD9-81ED-4DB2-BD59-A6C34878D82A}">
                    <a16:rowId xmlns:a16="http://schemas.microsoft.com/office/drawing/2014/main" val="3424755555"/>
                  </a:ext>
                </a:extLst>
              </a:tr>
              <a:tr h="264923">
                <a:tc>
                  <a:txBody>
                    <a:bodyPr/>
                    <a:lstStyle/>
                    <a:p>
                      <a:pPr marL="0" marR="0">
                        <a:spcBef>
                          <a:spcPts val="0"/>
                        </a:spcBef>
                        <a:spcAft>
                          <a:spcPts val="0"/>
                        </a:spcAft>
                      </a:pPr>
                      <a:r>
                        <a:rPr lang="en-US" sz="1200">
                          <a:effectLst/>
                        </a:rPr>
                        <a:t>Tortilla</a:t>
                      </a:r>
                    </a:p>
                  </a:txBody>
                  <a:tcPr marL="68580" marR="68580" marT="0" marB="0" anchor="b"/>
                </a:tc>
                <a:tc>
                  <a:txBody>
                    <a:bodyPr/>
                    <a:lstStyle/>
                    <a:p>
                      <a:pPr marL="0" marR="0" algn="ctr">
                        <a:spcBef>
                          <a:spcPts val="0"/>
                        </a:spcBef>
                        <a:spcAft>
                          <a:spcPts val="0"/>
                        </a:spcAft>
                      </a:pPr>
                      <a:r>
                        <a:rPr lang="en-US" sz="1200">
                          <a:effectLst/>
                        </a:rPr>
                        <a:t>115</a:t>
                      </a:r>
                    </a:p>
                  </a:txBody>
                  <a:tcPr marL="68580" marR="68580" marT="0" marB="0" anchor="b"/>
                </a:tc>
                <a:extLst>
                  <a:ext uri="{0D108BD9-81ED-4DB2-BD59-A6C34878D82A}">
                    <a16:rowId xmlns:a16="http://schemas.microsoft.com/office/drawing/2014/main" val="3278412531"/>
                  </a:ext>
                </a:extLst>
              </a:tr>
              <a:tr h="264923">
                <a:tc>
                  <a:txBody>
                    <a:bodyPr/>
                    <a:lstStyle/>
                    <a:p>
                      <a:pPr marL="0" marR="0">
                        <a:spcBef>
                          <a:spcPts val="0"/>
                        </a:spcBef>
                        <a:spcAft>
                          <a:spcPts val="0"/>
                        </a:spcAft>
                      </a:pPr>
                      <a:r>
                        <a:rPr lang="en-US" sz="1200">
                          <a:effectLst/>
                        </a:rPr>
                        <a:t>Victor</a:t>
                      </a:r>
                    </a:p>
                  </a:txBody>
                  <a:tcPr marL="68580" marR="68580" marT="0" marB="0" anchor="b"/>
                </a:tc>
                <a:tc>
                  <a:txBody>
                    <a:bodyPr/>
                    <a:lstStyle/>
                    <a:p>
                      <a:pPr marL="0" marR="0" algn="ctr">
                        <a:spcBef>
                          <a:spcPts val="0"/>
                        </a:spcBef>
                        <a:spcAft>
                          <a:spcPts val="0"/>
                        </a:spcAft>
                      </a:pPr>
                      <a:r>
                        <a:rPr lang="en-US" sz="1200">
                          <a:effectLst/>
                        </a:rPr>
                        <a:t>115</a:t>
                      </a:r>
                    </a:p>
                  </a:txBody>
                  <a:tcPr marL="68580" marR="68580" marT="0" marB="0" anchor="b"/>
                </a:tc>
                <a:extLst>
                  <a:ext uri="{0D108BD9-81ED-4DB2-BD59-A6C34878D82A}">
                    <a16:rowId xmlns:a16="http://schemas.microsoft.com/office/drawing/2014/main" val="850987251"/>
                  </a:ext>
                </a:extLst>
              </a:tr>
            </a:tbl>
          </a:graphicData>
        </a:graphic>
      </p:graphicFrame>
      <p:sp>
        <p:nvSpPr>
          <p:cNvPr id="11" name="TextBox 10">
            <a:extLst>
              <a:ext uri="{FF2B5EF4-FFF2-40B4-BE49-F238E27FC236}">
                <a16:creationId xmlns:a16="http://schemas.microsoft.com/office/drawing/2014/main" id="{FCF9E76D-CA61-4053-9F29-D1C32A88C2E7}"/>
              </a:ext>
            </a:extLst>
          </p:cNvPr>
          <p:cNvSpPr txBox="1"/>
          <p:nvPr/>
        </p:nvSpPr>
        <p:spPr>
          <a:xfrm>
            <a:off x="5757467" y="3164257"/>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Tree>
    <p:extLst>
      <p:ext uri="{BB962C8B-B14F-4D97-AF65-F5344CB8AC3E}">
        <p14:creationId xmlns:p14="http://schemas.microsoft.com/office/powerpoint/2010/main" val="3823079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9758" y="-191699"/>
            <a:ext cx="7886700" cy="1325563"/>
          </a:xfrm>
        </p:spPr>
        <p:txBody>
          <a:bodyPr>
            <a:normAutofit/>
          </a:bodyPr>
          <a:lstStyle/>
          <a:p>
            <a:r>
              <a:rPr lang="en-US" sz="3200"/>
              <a:t>Grid Voltages – WDAT vs. TOT</a:t>
            </a:r>
          </a:p>
        </p:txBody>
      </p:sp>
      <p:sp>
        <p:nvSpPr>
          <p:cNvPr id="3" name="Content Placeholder 2"/>
          <p:cNvSpPr>
            <a:spLocks noGrp="1"/>
          </p:cNvSpPr>
          <p:nvPr>
            <p:ph idx="1"/>
          </p:nvPr>
        </p:nvSpPr>
        <p:spPr>
          <a:xfrm>
            <a:off x="887676" y="916045"/>
            <a:ext cx="7886700" cy="4750782"/>
          </a:xfrm>
        </p:spPr>
        <p:txBody>
          <a:bodyPr vert="horz" lIns="91440" tIns="45720" rIns="91440" bIns="45720" rtlCol="0" anchor="t">
            <a:normAutofit/>
          </a:bodyPr>
          <a:lstStyle/>
          <a:p>
            <a:pPr marL="0" indent="0">
              <a:spcBef>
                <a:spcPts val="900"/>
              </a:spcBef>
              <a:buNone/>
            </a:pPr>
            <a:r>
              <a:rPr lang="en-US" sz="2400">
                <a:latin typeface="Segoe UI"/>
                <a:cs typeface="Segoe UI"/>
              </a:rPr>
              <a:t>SCE’s transmission system = CAISO &amp; SCE controlled </a:t>
            </a:r>
            <a:endParaRPr lang="en-US" sz="2400"/>
          </a:p>
          <a:p>
            <a:pPr lvl="1">
              <a:spcBef>
                <a:spcPts val="900"/>
              </a:spcBef>
              <a:buFont typeface="Wingdings" panose="05000000000000000000" pitchFamily="2" charset="2"/>
              <a:buChar char="§"/>
            </a:pPr>
            <a:r>
              <a:rPr lang="en-US" sz="2000">
                <a:latin typeface="Segoe UI"/>
                <a:cs typeface="Segoe UI"/>
              </a:rPr>
              <a:t>220 kV &amp; 500 kV jurisdiction fall under applicability of the CAISO Tariff</a:t>
            </a:r>
          </a:p>
          <a:p>
            <a:pPr lvl="2">
              <a:spcBef>
                <a:spcPts val="900"/>
              </a:spcBef>
              <a:buFont typeface="Wingdings" panose="05000000000000000000" pitchFamily="2" charset="2"/>
              <a:buChar char="§"/>
            </a:pPr>
            <a:r>
              <a:rPr lang="en-US">
                <a:latin typeface="Segoe UI"/>
                <a:cs typeface="Segoe UI"/>
              </a:rPr>
              <a:t>Interconnection Requests must be sent to the CAISO </a:t>
            </a:r>
            <a:endParaRPr lang="en-US"/>
          </a:p>
          <a:p>
            <a:pPr lvl="1">
              <a:spcBef>
                <a:spcPts val="900"/>
              </a:spcBef>
              <a:buFont typeface="Wingdings" panose="05000000000000000000" pitchFamily="2" charset="2"/>
              <a:buChar char="§"/>
            </a:pPr>
            <a:r>
              <a:rPr lang="en-US" sz="2000">
                <a:latin typeface="Segoe UI"/>
                <a:cs typeface="Segoe UI"/>
              </a:rPr>
              <a:t>Majority of the 66 kV and 115 kV system is under SCE control</a:t>
            </a:r>
          </a:p>
          <a:p>
            <a:pPr lvl="2">
              <a:spcBef>
                <a:spcPts val="900"/>
              </a:spcBef>
              <a:buFont typeface="Wingdings" panose="05000000000000000000" pitchFamily="2" charset="2"/>
              <a:buChar char="§"/>
            </a:pPr>
            <a:r>
              <a:rPr lang="en-US">
                <a:latin typeface="Segoe UI"/>
                <a:cs typeface="Segoe UI"/>
              </a:rPr>
              <a:t>Some exceptions do apply </a:t>
            </a:r>
            <a:endParaRPr lang="en-US"/>
          </a:p>
          <a:p>
            <a:pPr lvl="2">
              <a:spcBef>
                <a:spcPts val="900"/>
              </a:spcBef>
              <a:buFont typeface="Wingdings" panose="05000000000000000000" pitchFamily="2" charset="2"/>
              <a:buChar char="§"/>
            </a:pPr>
            <a:r>
              <a:rPr lang="en-US">
                <a:latin typeface="Segoe UI"/>
                <a:cs typeface="Segoe UI"/>
              </a:rPr>
              <a:t>If Interconnection Request is to the CAISO controlled grid, the project must apply to the CAISO and</a:t>
            </a:r>
            <a:r>
              <a:rPr lang="en-US" u="sng">
                <a:latin typeface="Segoe UI"/>
                <a:cs typeface="Segoe UI"/>
              </a:rPr>
              <a:t> </a:t>
            </a:r>
            <a:r>
              <a:rPr lang="en-US" b="1" i="1" u="sng">
                <a:latin typeface="Segoe UI"/>
                <a:cs typeface="Segoe UI"/>
              </a:rPr>
              <a:t>not</a:t>
            </a:r>
            <a:r>
              <a:rPr lang="en-US" u="sng">
                <a:latin typeface="Segoe UI"/>
                <a:cs typeface="Segoe UI"/>
              </a:rPr>
              <a:t> </a:t>
            </a:r>
            <a:r>
              <a:rPr lang="en-US">
                <a:latin typeface="Segoe UI"/>
                <a:cs typeface="Segoe UI"/>
              </a:rPr>
              <a:t>SCE</a:t>
            </a:r>
          </a:p>
        </p:txBody>
      </p:sp>
      <p:sp>
        <p:nvSpPr>
          <p:cNvPr id="4" name="Slide Number Placeholder 3"/>
          <p:cNvSpPr>
            <a:spLocks noGrp="1"/>
          </p:cNvSpPr>
          <p:nvPr>
            <p:ph type="sldNum" sz="quarter" idx="12"/>
          </p:nvPr>
        </p:nvSpPr>
        <p:spPr/>
        <p:txBody>
          <a:bodyPr/>
          <a:lstStyle/>
          <a:p>
            <a:pPr>
              <a:defRPr/>
            </a:pPr>
            <a:fld id="{1BB113E6-6F0D-4FCF-9F08-676576365DE9}" type="slidenum">
              <a:rPr lang="en-US" smtClean="0"/>
              <a:pPr>
                <a:defRPr/>
              </a:pPr>
              <a:t>17</a:t>
            </a:fld>
            <a:endParaRPr lang="en-US"/>
          </a:p>
        </p:txBody>
      </p:sp>
      <p:pic>
        <p:nvPicPr>
          <p:cNvPr id="1026" name="Picture 2" descr="D:\1997-2013\Miscellaneous\Diagrams\230 kV Tower.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3883" y="4880498"/>
            <a:ext cx="381649" cy="86915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1997-2013\Miscellaneous\Diagrams\500 kV Tower.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09790" y="4838167"/>
            <a:ext cx="846534" cy="99207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6381272" y="5809721"/>
            <a:ext cx="506870" cy="346249"/>
          </a:xfrm>
          <a:prstGeom prst="rect">
            <a:avLst/>
          </a:prstGeom>
          <a:noFill/>
        </p:spPr>
        <p:txBody>
          <a:bodyPr wrap="none" rtlCol="0">
            <a:spAutoFit/>
          </a:bodyPr>
          <a:lstStyle/>
          <a:p>
            <a:pPr algn="ctr"/>
            <a:r>
              <a:rPr lang="en-US" sz="825"/>
              <a:t>(220 kV</a:t>
            </a:r>
            <a:br>
              <a:rPr lang="en-US" sz="825"/>
            </a:br>
            <a:r>
              <a:rPr lang="en-US" sz="825"/>
              <a:t>Tower)</a:t>
            </a:r>
          </a:p>
        </p:txBody>
      </p:sp>
      <p:sp>
        <p:nvSpPr>
          <p:cNvPr id="13" name="TextBox 12"/>
          <p:cNvSpPr txBox="1"/>
          <p:nvPr/>
        </p:nvSpPr>
        <p:spPr>
          <a:xfrm>
            <a:off x="7408148" y="5809722"/>
            <a:ext cx="835486" cy="219291"/>
          </a:xfrm>
          <a:prstGeom prst="rect">
            <a:avLst/>
          </a:prstGeom>
          <a:noFill/>
        </p:spPr>
        <p:txBody>
          <a:bodyPr wrap="none" rtlCol="0">
            <a:spAutoFit/>
          </a:bodyPr>
          <a:lstStyle/>
          <a:p>
            <a:pPr algn="ctr"/>
            <a:r>
              <a:rPr lang="en-US" sz="825"/>
              <a:t>(500 kV Tower)</a:t>
            </a:r>
          </a:p>
        </p:txBody>
      </p:sp>
      <p:pic>
        <p:nvPicPr>
          <p:cNvPr id="1033" name="Picture 9" descr="D:\1997-2013\Miscellaneous\Diagrams\115 kV Pole.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40853" y="4874095"/>
            <a:ext cx="470516" cy="873356"/>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5122676" y="5809721"/>
            <a:ext cx="506870" cy="346249"/>
          </a:xfrm>
          <a:prstGeom prst="rect">
            <a:avLst/>
          </a:prstGeom>
          <a:noFill/>
        </p:spPr>
        <p:txBody>
          <a:bodyPr wrap="none" rtlCol="0">
            <a:spAutoFit/>
          </a:bodyPr>
          <a:lstStyle/>
          <a:p>
            <a:pPr algn="ctr"/>
            <a:r>
              <a:rPr lang="en-US" sz="825"/>
              <a:t>(115 kV</a:t>
            </a:r>
            <a:br>
              <a:rPr lang="en-US" sz="825"/>
            </a:br>
            <a:r>
              <a:rPr lang="en-US" sz="825"/>
              <a:t>Pole)</a:t>
            </a:r>
          </a:p>
        </p:txBody>
      </p:sp>
      <p:sp>
        <p:nvSpPr>
          <p:cNvPr id="6" name="Left Brace 5"/>
          <p:cNvSpPr/>
          <p:nvPr/>
        </p:nvSpPr>
        <p:spPr>
          <a:xfrm rot="5400000">
            <a:off x="7136920" y="3761438"/>
            <a:ext cx="414262" cy="192555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TextBox 32"/>
          <p:cNvSpPr txBox="1"/>
          <p:nvPr/>
        </p:nvSpPr>
        <p:spPr>
          <a:xfrm>
            <a:off x="4314032" y="4323082"/>
            <a:ext cx="1653641" cy="219291"/>
          </a:xfrm>
          <a:prstGeom prst="rect">
            <a:avLst/>
          </a:prstGeom>
          <a:noFill/>
        </p:spPr>
        <p:txBody>
          <a:bodyPr wrap="square" rtlCol="0">
            <a:spAutoFit/>
          </a:bodyPr>
          <a:lstStyle/>
          <a:p>
            <a:pPr algn="ctr"/>
            <a:r>
              <a:rPr lang="en-US" sz="825"/>
              <a:t>Mostly SCE, Some CAISO</a:t>
            </a:r>
          </a:p>
        </p:txBody>
      </p:sp>
      <p:pic>
        <p:nvPicPr>
          <p:cNvPr id="34" name="Picture 6" descr="D:\1997-2013\Miscellaneous\Diagrams\66 kV Pole.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87555" y="4853573"/>
            <a:ext cx="292474" cy="914400"/>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p:cNvSpPr txBox="1"/>
          <p:nvPr/>
        </p:nvSpPr>
        <p:spPr>
          <a:xfrm>
            <a:off x="4506807" y="5816985"/>
            <a:ext cx="453970" cy="346249"/>
          </a:xfrm>
          <a:prstGeom prst="rect">
            <a:avLst/>
          </a:prstGeom>
          <a:noFill/>
        </p:spPr>
        <p:txBody>
          <a:bodyPr wrap="none" rtlCol="0">
            <a:spAutoFit/>
          </a:bodyPr>
          <a:lstStyle/>
          <a:p>
            <a:pPr algn="ctr"/>
            <a:r>
              <a:rPr lang="en-US" sz="825"/>
              <a:t>(66 kV</a:t>
            </a:r>
            <a:br>
              <a:rPr lang="en-US" sz="825"/>
            </a:br>
            <a:r>
              <a:rPr lang="en-US" sz="825"/>
              <a:t>Pole)</a:t>
            </a:r>
          </a:p>
        </p:txBody>
      </p:sp>
      <p:sp>
        <p:nvSpPr>
          <p:cNvPr id="7" name="Left Brace 6"/>
          <p:cNvSpPr/>
          <p:nvPr/>
        </p:nvSpPr>
        <p:spPr>
          <a:xfrm rot="5400000">
            <a:off x="4894624" y="4127480"/>
            <a:ext cx="426720" cy="124198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TextBox 38"/>
          <p:cNvSpPr txBox="1"/>
          <p:nvPr/>
        </p:nvSpPr>
        <p:spPr>
          <a:xfrm>
            <a:off x="7120271" y="4318559"/>
            <a:ext cx="447559" cy="219291"/>
          </a:xfrm>
          <a:prstGeom prst="rect">
            <a:avLst/>
          </a:prstGeom>
          <a:noFill/>
        </p:spPr>
        <p:txBody>
          <a:bodyPr wrap="none" rtlCol="0">
            <a:spAutoFit/>
          </a:bodyPr>
          <a:lstStyle/>
          <a:p>
            <a:pPr algn="ctr"/>
            <a:r>
              <a:rPr lang="en-US" sz="825"/>
              <a:t>CAISO</a:t>
            </a:r>
          </a:p>
        </p:txBody>
      </p:sp>
    </p:spTree>
    <p:extLst>
      <p:ext uri="{BB962C8B-B14F-4D97-AF65-F5344CB8AC3E}">
        <p14:creationId xmlns:p14="http://schemas.microsoft.com/office/powerpoint/2010/main" val="26504625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itle 1"/>
          <p:cNvSpPr>
            <a:spLocks noGrp="1"/>
          </p:cNvSpPr>
          <p:nvPr>
            <p:ph type="title"/>
          </p:nvPr>
        </p:nvSpPr>
        <p:spPr>
          <a:xfrm>
            <a:off x="849758" y="-152110"/>
            <a:ext cx="7886700" cy="1325563"/>
          </a:xfrm>
        </p:spPr>
        <p:txBody>
          <a:bodyPr>
            <a:noAutofit/>
          </a:bodyPr>
          <a:lstStyle/>
          <a:p>
            <a:r>
              <a:rPr lang="en-US" sz="3200"/>
              <a:t>CAISO/WDAT Deliverability Options</a:t>
            </a:r>
          </a:p>
        </p:txBody>
      </p:sp>
      <p:sp>
        <p:nvSpPr>
          <p:cNvPr id="24580" name="Content Placeholder 2"/>
          <p:cNvSpPr>
            <a:spLocks noGrp="1"/>
          </p:cNvSpPr>
          <p:nvPr>
            <p:ph idx="1"/>
          </p:nvPr>
        </p:nvSpPr>
        <p:spPr>
          <a:xfrm>
            <a:off x="879077" y="698970"/>
            <a:ext cx="7886700" cy="5253327"/>
          </a:xfrm>
        </p:spPr>
        <p:txBody>
          <a:bodyPr>
            <a:noAutofit/>
          </a:bodyPr>
          <a:lstStyle/>
          <a:p>
            <a:pPr marL="0" indent="0">
              <a:lnSpc>
                <a:spcPct val="110000"/>
              </a:lnSpc>
              <a:buNone/>
            </a:pPr>
            <a:r>
              <a:rPr lang="en-US" sz="1300"/>
              <a:t>All Cluster Interconnection Customers seeking deliverability in a Deliverable Zone </a:t>
            </a:r>
            <a:r>
              <a:rPr lang="en-US" sz="1300" b="1"/>
              <a:t>must complete an application to CAISO</a:t>
            </a:r>
            <a:r>
              <a:rPr lang="en-US" sz="1300"/>
              <a:t> during its annual Cluster Application Window, which remains 10/1-10/15. The deliverability application must be completed via CAISO’s online application tool, Grid Resource Interconnection Portal (GRIP). WDAT Interconnection Customers are not eligible for the Merchant Zone option under CAISO’s new deliverability process and those customers seeking Energy Only deliverability status are not required to apply to CAISO.</a:t>
            </a:r>
          </a:p>
          <a:p>
            <a:pPr marL="0" indent="0">
              <a:lnSpc>
                <a:spcPct val="110000"/>
              </a:lnSpc>
              <a:buNone/>
            </a:pPr>
            <a:r>
              <a:rPr lang="en-US" sz="1300"/>
              <a:t>Deliverability: Defined as the annual Net Qualifying Capacity of a Generating Facility, as verified through a Deliverability Assessment and measured in MW, which specifies the amount of resource adequacy capacity the Generating Facility is eligible to provide.</a:t>
            </a:r>
          </a:p>
          <a:p>
            <a:pPr marL="0" indent="0">
              <a:lnSpc>
                <a:spcPct val="110000"/>
              </a:lnSpc>
              <a:buNone/>
            </a:pPr>
            <a:r>
              <a:rPr lang="en-US" sz="1300"/>
              <a:t>You must select one:</a:t>
            </a:r>
          </a:p>
          <a:p>
            <a:pPr>
              <a:lnSpc>
                <a:spcPct val="110000"/>
              </a:lnSpc>
            </a:pPr>
            <a:r>
              <a:rPr lang="en-US" sz="1200" b="1"/>
              <a:t>Energy Only Deliverability Status</a:t>
            </a:r>
          </a:p>
          <a:p>
            <a:pPr lvl="1">
              <a:lnSpc>
                <a:spcPct val="110000"/>
              </a:lnSpc>
            </a:pPr>
            <a:r>
              <a:rPr lang="en-US" sz="1200"/>
              <a:t>Avoids cost of delivery network upgrades</a:t>
            </a:r>
          </a:p>
          <a:p>
            <a:pPr lvl="1">
              <a:lnSpc>
                <a:spcPct val="110000"/>
              </a:lnSpc>
            </a:pPr>
            <a:r>
              <a:rPr lang="en-US" sz="1200"/>
              <a:t>Cannot qualify as a Resource Adequacy resource in PPA</a:t>
            </a:r>
          </a:p>
          <a:p>
            <a:pPr>
              <a:lnSpc>
                <a:spcPct val="110000"/>
              </a:lnSpc>
            </a:pPr>
            <a:r>
              <a:rPr lang="en-US" sz="1200" b="1"/>
              <a:t>Full Capacity Deliverability Status</a:t>
            </a:r>
          </a:p>
          <a:p>
            <a:pPr lvl="1">
              <a:lnSpc>
                <a:spcPct val="110000"/>
              </a:lnSpc>
            </a:pPr>
            <a:r>
              <a:rPr lang="en-US" sz="1200"/>
              <a:t>Allocated delivery network upgrades in interconnection studies</a:t>
            </a:r>
          </a:p>
          <a:p>
            <a:pPr lvl="1">
              <a:lnSpc>
                <a:spcPct val="110000"/>
              </a:lnSpc>
            </a:pPr>
            <a:r>
              <a:rPr lang="en-US" sz="1200"/>
              <a:t>Can qualify as a Resource Adequacy resource in PPA</a:t>
            </a:r>
          </a:p>
          <a:p>
            <a:pPr>
              <a:lnSpc>
                <a:spcPct val="110000"/>
              </a:lnSpc>
            </a:pPr>
            <a:r>
              <a:rPr lang="en-US" sz="1200" b="1"/>
              <a:t>Partial Capacity Deliverability Status</a:t>
            </a:r>
          </a:p>
          <a:p>
            <a:pPr lvl="1">
              <a:lnSpc>
                <a:spcPct val="110000"/>
              </a:lnSpc>
            </a:pPr>
            <a:r>
              <a:rPr lang="en-US" sz="1200"/>
              <a:t>Allocated delivery network upgrades in interconnection studies</a:t>
            </a:r>
          </a:p>
          <a:p>
            <a:pPr lvl="1">
              <a:lnSpc>
                <a:spcPct val="110000"/>
              </a:lnSpc>
            </a:pPr>
            <a:r>
              <a:rPr lang="en-US" sz="1200"/>
              <a:t>Can qualify as a Resource Adequacy resource in PPA</a:t>
            </a:r>
          </a:p>
          <a:p>
            <a:pPr marL="0" indent="0">
              <a:lnSpc>
                <a:spcPct val="110000"/>
              </a:lnSpc>
              <a:buNone/>
            </a:pPr>
            <a:r>
              <a:rPr lang="en-US" sz="1200"/>
              <a:t>All options/selections/choices are subject to curtailment</a:t>
            </a:r>
          </a:p>
          <a:p>
            <a:pPr marL="0" indent="0">
              <a:lnSpc>
                <a:spcPct val="110000"/>
              </a:lnSpc>
              <a:buNone/>
            </a:pPr>
            <a:r>
              <a:rPr lang="en-US" sz="1200"/>
              <a:t>Deliverability evaluations are performed by the California Independent System Operator. Any charges incurred for these evaluations will be applied to your study deposit.  </a:t>
            </a:r>
          </a:p>
        </p:txBody>
      </p:sp>
      <p:sp>
        <p:nvSpPr>
          <p:cNvPr id="2" name="Slide Number Placeholder 1"/>
          <p:cNvSpPr>
            <a:spLocks noGrp="1"/>
          </p:cNvSpPr>
          <p:nvPr>
            <p:ph type="sldNum" sz="quarter" idx="12"/>
          </p:nvPr>
        </p:nvSpPr>
        <p:spPr/>
        <p:txBody>
          <a:bodyPr/>
          <a:lstStyle/>
          <a:p>
            <a:pPr>
              <a:defRPr/>
            </a:pPr>
            <a:fld id="{1BB113E6-6F0D-4FCF-9F08-676576365DE9}" type="slidenum">
              <a:rPr lang="en-US" smtClean="0"/>
              <a:pPr>
                <a:defRPr/>
              </a:pPr>
              <a:t>18</a:t>
            </a:fld>
            <a:endParaRPr lang="en-US"/>
          </a:p>
        </p:txBody>
      </p:sp>
    </p:spTree>
    <p:extLst>
      <p:ext uri="{BB962C8B-B14F-4D97-AF65-F5344CB8AC3E}">
        <p14:creationId xmlns:p14="http://schemas.microsoft.com/office/powerpoint/2010/main" val="915555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9758" y="0"/>
            <a:ext cx="7886700" cy="1325563"/>
          </a:xfrm>
        </p:spPr>
        <p:txBody>
          <a:bodyPr>
            <a:normAutofit/>
          </a:bodyPr>
          <a:lstStyle/>
          <a:p>
            <a:r>
              <a:rPr lang="en-US" b="1"/>
              <a:t>Charging Distribution Service for Storage projects</a:t>
            </a:r>
            <a:endParaRPr lang="en-US"/>
          </a:p>
        </p:txBody>
      </p:sp>
      <p:sp>
        <p:nvSpPr>
          <p:cNvPr id="3" name="Content Placeholder 2"/>
          <p:cNvSpPr>
            <a:spLocks noGrp="1"/>
          </p:cNvSpPr>
          <p:nvPr>
            <p:ph idx="1"/>
          </p:nvPr>
        </p:nvSpPr>
        <p:spPr>
          <a:xfrm>
            <a:off x="849758" y="1119610"/>
            <a:ext cx="7973483" cy="5254497"/>
          </a:xfrm>
        </p:spPr>
        <p:txBody>
          <a:bodyPr vert="horz" lIns="91440" tIns="45720" rIns="91440" bIns="45720" rtlCol="0" anchor="t">
            <a:normAutofit lnSpcReduction="10000"/>
          </a:bodyPr>
          <a:lstStyle/>
          <a:p>
            <a:r>
              <a:rPr lang="en-US" sz="1600">
                <a:latin typeface="Segoe UI"/>
                <a:cs typeface="Segoe UI"/>
              </a:rPr>
              <a:t>An Interconnection Customer ("IC") can choose one of the following: 1) As-Available Charging Distribution Service only; 2) Firm Charging Distribution Service only; 3) a combination of As-Available Charging Distribution Service and Firm Charging Distribution Service; 4) “None” (if the storage component will not charge from the grid, i.e., from onsite generation). </a:t>
            </a:r>
            <a:endParaRPr lang="en-US"/>
          </a:p>
          <a:p>
            <a:r>
              <a:rPr lang="en-US" sz="1600">
                <a:latin typeface="Segoe UI"/>
                <a:cs typeface="Segoe UI"/>
              </a:rPr>
              <a:t>As-Available customers will pay a new Energy Charge Rate and a new monthly Customer Charge, unless exempted. (For further information, please see FERC Docket No. ER19-2505). </a:t>
            </a:r>
            <a:endParaRPr lang="en-US" sz="1600">
              <a:cs typeface="Segoe UI"/>
            </a:endParaRPr>
          </a:p>
          <a:p>
            <a:r>
              <a:rPr lang="en-US" sz="1600">
                <a:latin typeface="Segoe UI"/>
                <a:cs typeface="Segoe UI"/>
              </a:rPr>
              <a:t>As-Available Charging Distribution Service is based on availability on the existing Distribution System and is subject to curtailment before retail load, Wholesale Distribution Load, and Firm Charging Capacity.</a:t>
            </a:r>
            <a:endParaRPr lang="en-US">
              <a:cs typeface="Segoe UI"/>
            </a:endParaRPr>
          </a:p>
          <a:p>
            <a:r>
              <a:rPr lang="en-US" sz="1600">
                <a:latin typeface="Segoe UI"/>
                <a:cs typeface="Segoe UI"/>
              </a:rPr>
              <a:t>Firm Charging Distribution Service has the same curtailment priority as retail load and Wholesale Distribution Load, except during abnormal or emergency events.</a:t>
            </a:r>
            <a:endParaRPr lang="en-US">
              <a:cs typeface="Segoe UI"/>
            </a:endParaRPr>
          </a:p>
          <a:p>
            <a:r>
              <a:rPr lang="en-US" sz="1600">
                <a:latin typeface="Segoe UI"/>
                <a:cs typeface="Segoe UI"/>
              </a:rPr>
              <a:t>Firm Charging Distribution Service customers will pay ”Higher-of-Facilities” costs or a Demand Charge Rate based on average embedded cost of distribution grid (only one, not both).  </a:t>
            </a:r>
            <a:endParaRPr lang="en-US" sz="1600">
              <a:cs typeface="Segoe UI"/>
            </a:endParaRPr>
          </a:p>
          <a:p>
            <a:pPr>
              <a:lnSpc>
                <a:spcPct val="110000"/>
              </a:lnSpc>
            </a:pPr>
            <a:r>
              <a:rPr lang="en-US" sz="1600">
                <a:latin typeface="Segoe UI"/>
                <a:cs typeface="Segoe UI"/>
              </a:rPr>
              <a:t>A Firm Charging Distribution Service customer paying the Demand Charge Rate (i.e., not subject to funding Higher-of-Facilities) will up-front finance the costs of Distribution Upgrades and those costs will then be returned to the customer upon COD, over a five-year period with levelized quarterly payments plus interest.</a:t>
            </a:r>
            <a:endParaRPr lang="en-US">
              <a:cs typeface="Segoe UI"/>
            </a:endParaRPr>
          </a:p>
        </p:txBody>
      </p:sp>
      <p:sp>
        <p:nvSpPr>
          <p:cNvPr id="4" name="Slide Number Placeholder 3"/>
          <p:cNvSpPr>
            <a:spLocks noGrp="1"/>
          </p:cNvSpPr>
          <p:nvPr>
            <p:ph type="sldNum" sz="quarter" idx="12"/>
          </p:nvPr>
        </p:nvSpPr>
        <p:spPr/>
        <p:txBody>
          <a:bodyPr/>
          <a:lstStyle/>
          <a:p>
            <a:pPr>
              <a:defRPr/>
            </a:pPr>
            <a:fld id="{1BB113E6-6F0D-4FCF-9F08-676576365DE9}" type="slidenum">
              <a:rPr lang="en-US" smtClean="0"/>
              <a:pPr>
                <a:defRPr/>
              </a:pPr>
              <a:t>19</a:t>
            </a:fld>
            <a:endParaRPr lang="en-US"/>
          </a:p>
        </p:txBody>
      </p:sp>
    </p:spTree>
    <p:extLst>
      <p:ext uri="{BB962C8B-B14F-4D97-AF65-F5344CB8AC3E}">
        <p14:creationId xmlns:p14="http://schemas.microsoft.com/office/powerpoint/2010/main" val="24535605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4726" y="-194168"/>
            <a:ext cx="7886700" cy="1325563"/>
          </a:xfrm>
        </p:spPr>
        <p:txBody>
          <a:bodyPr>
            <a:normAutofit/>
          </a:bodyPr>
          <a:lstStyle/>
          <a:p>
            <a:r>
              <a:rPr lang="en-US" sz="3200"/>
              <a:t>Quick Tips</a:t>
            </a:r>
          </a:p>
        </p:txBody>
      </p:sp>
      <p:sp>
        <p:nvSpPr>
          <p:cNvPr id="3" name="Content Placeholder 2"/>
          <p:cNvSpPr>
            <a:spLocks noGrp="1"/>
          </p:cNvSpPr>
          <p:nvPr>
            <p:ph idx="1"/>
          </p:nvPr>
        </p:nvSpPr>
        <p:spPr>
          <a:xfrm>
            <a:off x="628650" y="920103"/>
            <a:ext cx="7886700" cy="4351338"/>
          </a:xfrm>
        </p:spPr>
        <p:txBody>
          <a:bodyPr vert="horz" lIns="91440" tIns="45720" rIns="91440" bIns="45720" rtlCol="0" anchor="t">
            <a:normAutofit fontScale="85000" lnSpcReduction="20000"/>
          </a:bodyPr>
          <a:lstStyle/>
          <a:p>
            <a:r>
              <a:rPr lang="en-US">
                <a:latin typeface="Segoe UI"/>
                <a:cs typeface="Segoe UI"/>
              </a:rPr>
              <a:t>Review our FAQ </a:t>
            </a:r>
            <a:r>
              <a:rPr lang="en-US">
                <a:latin typeface="Segoe UI"/>
                <a:cs typeface="Segoe UI"/>
                <a:sym typeface="Wingdings" panose="05000000000000000000" pitchFamily="2" charset="2"/>
              </a:rPr>
              <a:t>  </a:t>
            </a:r>
            <a:r>
              <a:rPr lang="en-US" u="sng">
                <a:latin typeface="Segoe UI"/>
                <a:cs typeface="Segoe UI"/>
                <a:hlinkClick r:id="rId3"/>
              </a:rPr>
              <a:t>WDAT Processes</a:t>
            </a:r>
            <a:endParaRPr lang="en-US">
              <a:latin typeface="Segoe UI"/>
              <a:cs typeface="Segoe UI"/>
            </a:endParaRPr>
          </a:p>
          <a:p>
            <a:pPr>
              <a:lnSpc>
                <a:spcPct val="120000"/>
              </a:lnSpc>
            </a:pPr>
            <a:r>
              <a:rPr lang="en-US">
                <a:latin typeface="Segoe UI"/>
                <a:cs typeface="Segoe UI"/>
              </a:rPr>
              <a:t>If a deficiency notice is received for the IR, please respond quickly, and only revise applicable sections as requested by SCE.</a:t>
            </a:r>
            <a:r>
              <a:rPr lang="en-US">
                <a:solidFill>
                  <a:srgbClr val="FF0000"/>
                </a:solidFill>
                <a:latin typeface="Segoe UI"/>
                <a:cs typeface="Segoe UI"/>
              </a:rPr>
              <a:t> </a:t>
            </a:r>
            <a:endParaRPr lang="en-US">
              <a:solidFill>
                <a:srgbClr val="FF0000"/>
              </a:solidFill>
            </a:endParaRPr>
          </a:p>
          <a:p>
            <a:pPr>
              <a:lnSpc>
                <a:spcPct val="120000"/>
              </a:lnSpc>
            </a:pPr>
            <a:r>
              <a:rPr lang="en-US" b="1">
                <a:latin typeface="Segoe UI"/>
                <a:cs typeface="Segoe UI"/>
              </a:rPr>
              <a:t>Apply Early! </a:t>
            </a:r>
            <a:endParaRPr lang="en-US" b="1"/>
          </a:p>
          <a:p>
            <a:pPr lvl="1">
              <a:lnSpc>
                <a:spcPct val="120000"/>
              </a:lnSpc>
            </a:pPr>
            <a:r>
              <a:rPr lang="en-US" sz="2000" b="1">
                <a:latin typeface="Segoe UI"/>
                <a:cs typeface="Segoe UI"/>
              </a:rPr>
              <a:t>The sooner an application is submitted, the sooner a response can be provided with correction requests, if necessary. </a:t>
            </a:r>
          </a:p>
          <a:p>
            <a:pPr>
              <a:lnSpc>
                <a:spcPct val="120000"/>
              </a:lnSpc>
            </a:pPr>
            <a:r>
              <a:rPr lang="en-US" b="1">
                <a:latin typeface="Segoe UI"/>
                <a:cs typeface="Segoe UI"/>
              </a:rPr>
              <a:t>Deposit </a:t>
            </a:r>
            <a:r>
              <a:rPr lang="en-US" b="1" u="sng">
                <a:latin typeface="Segoe UI"/>
                <a:cs typeface="Segoe UI"/>
              </a:rPr>
              <a:t>must</a:t>
            </a:r>
            <a:r>
              <a:rPr lang="en-US" b="1">
                <a:latin typeface="Segoe UI"/>
                <a:cs typeface="Segoe UI"/>
              </a:rPr>
              <a:t> be submitted to SCE Accounts Receivable by the close of the window. </a:t>
            </a:r>
          </a:p>
          <a:p>
            <a:pPr>
              <a:lnSpc>
                <a:spcPct val="120000"/>
              </a:lnSpc>
            </a:pPr>
            <a:r>
              <a:rPr lang="en-US" b="1">
                <a:latin typeface="Segoe UI"/>
                <a:cs typeface="Segoe UI"/>
              </a:rPr>
              <a:t>The completed Interconnection Request </a:t>
            </a:r>
            <a:r>
              <a:rPr lang="en-US">
                <a:latin typeface="Segoe UI"/>
                <a:cs typeface="Segoe UI"/>
              </a:rPr>
              <a:t>(Appendix 1 to RIP) must be received by the processing team by the close of the window with all requested technical data to be considered a complete package. </a:t>
            </a:r>
            <a:endParaRPr lang="en-US">
              <a:solidFill>
                <a:srgbClr val="7F7F7F"/>
              </a:solidFill>
              <a:latin typeface="Segoe UI"/>
              <a:cs typeface="Segoe UI"/>
            </a:endParaRPr>
          </a:p>
          <a:p>
            <a:pPr>
              <a:lnSpc>
                <a:spcPct val="120000"/>
              </a:lnSpc>
            </a:pPr>
            <a:r>
              <a:rPr lang="en-US" b="1">
                <a:solidFill>
                  <a:srgbClr val="FF0000"/>
                </a:solidFill>
                <a:latin typeface="Segoe UI"/>
                <a:cs typeface="Segoe UI"/>
              </a:rPr>
              <a:t>FINAL SUBMITTAL DATE/Close of the WDAT Cluster window = Friday, September 25</a:t>
            </a:r>
            <a:r>
              <a:rPr lang="en-US" b="1" baseline="30000">
                <a:solidFill>
                  <a:srgbClr val="FF0000"/>
                </a:solidFill>
                <a:latin typeface="Segoe UI"/>
                <a:cs typeface="Segoe UI"/>
              </a:rPr>
              <a:t>th</a:t>
            </a:r>
            <a:r>
              <a:rPr lang="en-US" b="1">
                <a:solidFill>
                  <a:srgbClr val="FF0000"/>
                </a:solidFill>
                <a:latin typeface="Segoe UI"/>
                <a:cs typeface="Segoe UI"/>
              </a:rPr>
              <a:t>, 2026.</a:t>
            </a:r>
            <a:endParaRPr lang="en-US" sz="2000" b="1">
              <a:solidFill>
                <a:srgbClr val="FF0000"/>
              </a:solidFill>
              <a:latin typeface="Segoe UI"/>
              <a:cs typeface="Segoe UI"/>
            </a:endParaRPr>
          </a:p>
        </p:txBody>
      </p:sp>
      <p:sp>
        <p:nvSpPr>
          <p:cNvPr id="4" name="Slide Number Placeholder 3"/>
          <p:cNvSpPr>
            <a:spLocks noGrp="1"/>
          </p:cNvSpPr>
          <p:nvPr>
            <p:ph type="sldNum" sz="quarter" idx="12"/>
          </p:nvPr>
        </p:nvSpPr>
        <p:spPr/>
        <p:txBody>
          <a:bodyPr/>
          <a:lstStyle/>
          <a:p>
            <a:pPr>
              <a:defRPr/>
            </a:pPr>
            <a:fld id="{1BB113E6-6F0D-4FCF-9F08-676576365DE9}" type="slidenum">
              <a:rPr lang="en-US" smtClean="0"/>
              <a:pPr>
                <a:defRPr/>
              </a:pPr>
              <a:t>20</a:t>
            </a:fld>
            <a:endParaRPr lang="en-US"/>
          </a:p>
        </p:txBody>
      </p:sp>
    </p:spTree>
    <p:extLst>
      <p:ext uri="{BB962C8B-B14F-4D97-AF65-F5344CB8AC3E}">
        <p14:creationId xmlns:p14="http://schemas.microsoft.com/office/powerpoint/2010/main" val="31637688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849" y="-199448"/>
            <a:ext cx="7886700" cy="1325563"/>
          </a:xfrm>
        </p:spPr>
        <p:txBody>
          <a:bodyPr>
            <a:normAutofit/>
          </a:bodyPr>
          <a:lstStyle/>
          <a:p>
            <a:r>
              <a:rPr lang="en-US" sz="3200"/>
              <a:t>Important Dates/Milestones</a:t>
            </a:r>
          </a:p>
        </p:txBody>
      </p:sp>
      <p:graphicFrame>
        <p:nvGraphicFramePr>
          <p:cNvPr id="4" name="Table 3"/>
          <p:cNvGraphicFramePr>
            <a:graphicFrameLocks noGrp="1"/>
          </p:cNvGraphicFramePr>
          <p:nvPr>
            <p:extLst>
              <p:ext uri="{D42A27DB-BD31-4B8C-83A1-F6EECF244321}">
                <p14:modId xmlns:p14="http://schemas.microsoft.com/office/powerpoint/2010/main" val="1136031469"/>
              </p:ext>
            </p:extLst>
          </p:nvPr>
        </p:nvGraphicFramePr>
        <p:xfrm>
          <a:off x="558603" y="675603"/>
          <a:ext cx="8110865" cy="4808220"/>
        </p:xfrm>
        <a:graphic>
          <a:graphicData uri="http://schemas.openxmlformats.org/drawingml/2006/table">
            <a:tbl>
              <a:tblPr firstRow="1" bandRow="1">
                <a:tableStyleId>{793D81CF-94F2-401A-BA57-92F5A7B2D0C5}</a:tableStyleId>
              </a:tblPr>
              <a:tblGrid>
                <a:gridCol w="1793414">
                  <a:extLst>
                    <a:ext uri="{9D8B030D-6E8A-4147-A177-3AD203B41FA5}">
                      <a16:colId xmlns:a16="http://schemas.microsoft.com/office/drawing/2014/main" val="20000"/>
                    </a:ext>
                  </a:extLst>
                </a:gridCol>
                <a:gridCol w="6317451">
                  <a:extLst>
                    <a:ext uri="{9D8B030D-6E8A-4147-A177-3AD203B41FA5}">
                      <a16:colId xmlns:a16="http://schemas.microsoft.com/office/drawing/2014/main" val="20001"/>
                    </a:ext>
                  </a:extLst>
                </a:gridCol>
              </a:tblGrid>
              <a:tr h="274320">
                <a:tc>
                  <a:txBody>
                    <a:bodyPr/>
                    <a:lstStyle/>
                    <a:p>
                      <a:r>
                        <a:rPr lang="en-US" sz="1400"/>
                        <a:t>*Due Dates</a:t>
                      </a:r>
                    </a:p>
                  </a:txBody>
                  <a:tcPr marL="68580" marR="68580" marT="34290" marB="34290"/>
                </a:tc>
                <a:tc>
                  <a:txBody>
                    <a:bodyPr/>
                    <a:lstStyle/>
                    <a:p>
                      <a:r>
                        <a:rPr lang="en-US" sz="1400"/>
                        <a:t>Milestones</a:t>
                      </a:r>
                    </a:p>
                  </a:txBody>
                  <a:tcPr marL="68580" marR="68580" marT="34290" marB="34290"/>
                </a:tc>
                <a:extLst>
                  <a:ext uri="{0D108BD9-81ED-4DB2-BD59-A6C34878D82A}">
                    <a16:rowId xmlns:a16="http://schemas.microsoft.com/office/drawing/2014/main" val="10000"/>
                  </a:ext>
                </a:extLst>
              </a:tr>
              <a:tr h="278130">
                <a:tc>
                  <a:txBody>
                    <a:bodyPr/>
                    <a:lstStyle/>
                    <a:p>
                      <a:r>
                        <a:rPr lang="en-US" sz="1400"/>
                        <a:t>Friday, September 25, 2026</a:t>
                      </a:r>
                    </a:p>
                  </a:txBody>
                  <a:tcPr marL="68580" marR="68580" marT="34290" marB="34290"/>
                </a:tc>
                <a:tc>
                  <a:txBody>
                    <a:bodyPr/>
                    <a:lstStyle/>
                    <a:p>
                      <a:pPr marL="0" marR="0" indent="0" algn="l" rtl="0" eaLnBrk="1" fontAlgn="auto" latinLnBrk="0" hangingPunct="1">
                        <a:lnSpc>
                          <a:spcPct val="100000"/>
                        </a:lnSpc>
                        <a:spcBef>
                          <a:spcPts val="0"/>
                        </a:spcBef>
                        <a:spcAft>
                          <a:spcPts val="0"/>
                        </a:spcAft>
                        <a:buClrTx/>
                        <a:buSzTx/>
                        <a:buFontTx/>
                        <a:buNone/>
                      </a:pPr>
                      <a:r>
                        <a:rPr lang="en-US" sz="1400"/>
                        <a:t>Last day to submit QC16 WDAT Cluster Applications.  </a:t>
                      </a:r>
                      <a:r>
                        <a:rPr lang="en-US" sz="1400" b="1"/>
                        <a:t>PLEASE do not wait until the last day</a:t>
                      </a:r>
                      <a:r>
                        <a:rPr lang="en-US" sz="1400"/>
                        <a:t>!</a:t>
                      </a:r>
                      <a:endParaRPr lang="en-US" sz="1400">
                        <a:solidFill>
                          <a:schemeClr val="tx2">
                            <a:lumMod val="50000"/>
                          </a:schemeClr>
                        </a:solidFill>
                      </a:endParaRPr>
                    </a:p>
                  </a:txBody>
                  <a:tcPr marL="68580" marR="68580" marT="34290" marB="34290"/>
                </a:tc>
                <a:extLst>
                  <a:ext uri="{0D108BD9-81ED-4DB2-BD59-A6C34878D82A}">
                    <a16:rowId xmlns:a16="http://schemas.microsoft.com/office/drawing/2014/main" val="10001"/>
                  </a:ext>
                </a:extLst>
              </a:tr>
              <a:tr h="480060">
                <a:tc>
                  <a:txBody>
                    <a:bodyPr/>
                    <a:lstStyle/>
                    <a:p>
                      <a:r>
                        <a:rPr lang="en-US" sz="1400"/>
                        <a:t>Friday, September 25, 2026</a:t>
                      </a:r>
                      <a:endParaRPr lang="en-US" sz="1400" strike="sngStrike" baseline="0">
                        <a:solidFill>
                          <a:schemeClr val="tx2">
                            <a:lumMod val="50000"/>
                          </a:schemeClr>
                        </a:solidFill>
                      </a:endParaRPr>
                    </a:p>
                  </a:txBody>
                  <a:tcPr marL="68580" marR="68580" marT="34290" marB="34290"/>
                </a:tc>
                <a:tc>
                  <a:txBody>
                    <a:bodyPr/>
                    <a:lstStyle/>
                    <a:p>
                      <a:pPr marL="0" marR="0" indent="0" algn="l" defTabSz="913854" rtl="0" eaLnBrk="1" fontAlgn="auto" latinLnBrk="0" hangingPunct="1">
                        <a:lnSpc>
                          <a:spcPct val="100000"/>
                        </a:lnSpc>
                        <a:spcBef>
                          <a:spcPts val="0"/>
                        </a:spcBef>
                        <a:spcAft>
                          <a:spcPts val="0"/>
                        </a:spcAft>
                        <a:buClrTx/>
                        <a:buSzTx/>
                        <a:buFontTx/>
                        <a:buNone/>
                        <a:tabLst/>
                        <a:defRPr/>
                      </a:pPr>
                      <a:r>
                        <a:rPr lang="en-US" sz="1400"/>
                        <a:t>Latest/last day for the IC to </a:t>
                      </a:r>
                      <a:r>
                        <a:rPr lang="en-US" sz="1400" u="sng"/>
                        <a:t>submit</a:t>
                      </a:r>
                      <a:r>
                        <a:rPr lang="en-US" sz="1400"/>
                        <a:t> information which constitutes a valid request [See RIP Attachment M Section 4.3.3 and 4.3.3.2]*. </a:t>
                      </a:r>
                      <a:endParaRPr lang="en-US" sz="1400">
                        <a:solidFill>
                          <a:schemeClr val="tx2">
                            <a:lumMod val="50000"/>
                          </a:schemeClr>
                        </a:solidFill>
                      </a:endParaRPr>
                    </a:p>
                  </a:txBody>
                  <a:tcPr marL="68580" marR="68580" marT="34290" marB="34290"/>
                </a:tc>
                <a:extLst>
                  <a:ext uri="{0D108BD9-81ED-4DB2-BD59-A6C34878D82A}">
                    <a16:rowId xmlns:a16="http://schemas.microsoft.com/office/drawing/2014/main" val="10002"/>
                  </a:ext>
                </a:extLst>
              </a:tr>
              <a:tr h="4800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t>Thursday, October 15, 2026</a:t>
                      </a:r>
                    </a:p>
                    <a:p>
                      <a:endParaRPr lang="en-US" sz="1400" strike="sngStrike" baseline="0">
                        <a:solidFill>
                          <a:schemeClr val="tx2">
                            <a:lumMod val="50000"/>
                          </a:schemeClr>
                        </a:solidFill>
                      </a:endParaRPr>
                    </a:p>
                  </a:txBody>
                  <a:tcPr marL="68580" marR="68580" marT="34290" marB="34290"/>
                </a:tc>
                <a:tc>
                  <a:txBody>
                    <a:bodyPr/>
                    <a:lstStyle/>
                    <a:p>
                      <a:pPr marL="0" marR="0" indent="0" algn="l" defTabSz="913854" rtl="0" eaLnBrk="1" fontAlgn="auto" latinLnBrk="0" hangingPunct="1">
                        <a:lnSpc>
                          <a:spcPct val="100000"/>
                        </a:lnSpc>
                        <a:spcBef>
                          <a:spcPts val="0"/>
                        </a:spcBef>
                        <a:spcAft>
                          <a:spcPts val="0"/>
                        </a:spcAft>
                        <a:buClrTx/>
                        <a:buSzTx/>
                        <a:buFontTx/>
                        <a:buNone/>
                        <a:tabLst/>
                        <a:defRPr/>
                      </a:pPr>
                      <a:r>
                        <a:rPr lang="en-US" sz="1400" kern="1200">
                          <a:solidFill>
                            <a:schemeClr val="dk1"/>
                          </a:solidFill>
                          <a:latin typeface="+mn-lt"/>
                          <a:ea typeface="+mn-ea"/>
                          <a:cs typeface="+mn-cs"/>
                        </a:rPr>
                        <a:t>Last day to submit CAISO Deliverability Application for WDAT Projects in a Deliverable Zone seeking Deliverability. </a:t>
                      </a:r>
                      <a:r>
                        <a:rPr lang="en-US" sz="1400" b="1"/>
                        <a:t>PLEASE do not wait until the last day</a:t>
                      </a:r>
                      <a:r>
                        <a:rPr lang="en-US" sz="1400"/>
                        <a:t>!**</a:t>
                      </a:r>
                      <a:endParaRPr lang="en-US" sz="1400">
                        <a:solidFill>
                          <a:schemeClr val="tx2">
                            <a:lumMod val="50000"/>
                          </a:schemeClr>
                        </a:solidFill>
                      </a:endParaRPr>
                    </a:p>
                  </a:txBody>
                  <a:tcPr marL="68580" marR="68580" marT="34290" marB="34290"/>
                </a:tc>
                <a:extLst>
                  <a:ext uri="{0D108BD9-81ED-4DB2-BD59-A6C34878D82A}">
                    <a16:rowId xmlns:a16="http://schemas.microsoft.com/office/drawing/2014/main" val="1008868150"/>
                  </a:ext>
                </a:extLst>
              </a:tr>
              <a:tr h="278130">
                <a:tc>
                  <a:txBody>
                    <a:bodyPr/>
                    <a:lstStyle/>
                    <a:p>
                      <a:pPr marL="0" marR="0" lvl="0" indent="0" algn="l" defTabSz="913854" rtl="0" eaLnBrk="1" fontAlgn="auto" latinLnBrk="0" hangingPunct="1">
                        <a:lnSpc>
                          <a:spcPct val="100000"/>
                        </a:lnSpc>
                        <a:spcBef>
                          <a:spcPts val="0"/>
                        </a:spcBef>
                        <a:spcAft>
                          <a:spcPts val="0"/>
                        </a:spcAft>
                        <a:buClrTx/>
                        <a:buSzTx/>
                        <a:buFontTx/>
                        <a:buNone/>
                        <a:tabLst/>
                        <a:defRPr/>
                      </a:pPr>
                      <a:r>
                        <a:rPr lang="en-US" sz="1400" kern="1200" baseline="0">
                          <a:solidFill>
                            <a:schemeClr val="dk1"/>
                          </a:solidFill>
                          <a:latin typeface="+mn-lt"/>
                          <a:ea typeface="+mn-ea"/>
                          <a:cs typeface="+mn-cs"/>
                        </a:rPr>
                        <a:t>October 16, 2026 – January 13, 2027</a:t>
                      </a:r>
                    </a:p>
                  </a:txBody>
                  <a:tcPr marL="68580" marR="68580" marT="34290" marB="34290"/>
                </a:tc>
                <a:tc>
                  <a:txBody>
                    <a:bodyPr/>
                    <a:lstStyle/>
                    <a:p>
                      <a:pPr marL="0" marR="0" indent="0" algn="l" defTabSz="913854" rtl="0" eaLnBrk="1" fontAlgn="auto" latinLnBrk="0" hangingPunct="1">
                        <a:lnSpc>
                          <a:spcPct val="100000"/>
                        </a:lnSpc>
                        <a:spcBef>
                          <a:spcPts val="0"/>
                        </a:spcBef>
                        <a:spcAft>
                          <a:spcPts val="0"/>
                        </a:spcAft>
                        <a:buClrTx/>
                        <a:buSzTx/>
                        <a:buFontTx/>
                        <a:buNone/>
                        <a:tabLst/>
                        <a:defRPr/>
                      </a:pPr>
                      <a:r>
                        <a:rPr lang="en-US" sz="1400" baseline="0"/>
                        <a:t>Customer Engagement Window [90 Calendar Day period, See RIP Attachment M Section 4.4]</a:t>
                      </a:r>
                      <a:endParaRPr lang="en-US" sz="1400">
                        <a:solidFill>
                          <a:schemeClr val="tx2">
                            <a:lumMod val="50000"/>
                          </a:schemeClr>
                        </a:solidFill>
                      </a:endParaRPr>
                    </a:p>
                  </a:txBody>
                  <a:tcPr marL="68580" marR="68580" marT="34290" marB="34290"/>
                </a:tc>
                <a:extLst>
                  <a:ext uri="{0D108BD9-81ED-4DB2-BD59-A6C34878D82A}">
                    <a16:rowId xmlns:a16="http://schemas.microsoft.com/office/drawing/2014/main" val="10004"/>
                  </a:ext>
                </a:extLst>
              </a:tr>
              <a:tr h="278130">
                <a:tc>
                  <a:txBody>
                    <a:bodyPr/>
                    <a:lstStyle/>
                    <a:p>
                      <a:pPr marL="0" marR="0" lvl="0" indent="0" algn="l" defTabSz="913854" rtl="0" eaLnBrk="1" fontAlgn="auto" latinLnBrk="0" hangingPunct="1">
                        <a:lnSpc>
                          <a:spcPct val="100000"/>
                        </a:lnSpc>
                        <a:spcBef>
                          <a:spcPts val="0"/>
                        </a:spcBef>
                        <a:spcAft>
                          <a:spcPts val="0"/>
                        </a:spcAft>
                        <a:buClrTx/>
                        <a:buSzTx/>
                        <a:buFontTx/>
                        <a:buNone/>
                        <a:tabLst/>
                        <a:defRPr/>
                      </a:pPr>
                      <a:r>
                        <a:rPr lang="en-US" sz="1400" kern="1200" baseline="0">
                          <a:solidFill>
                            <a:schemeClr val="dk1"/>
                          </a:solidFill>
                          <a:latin typeface="+mn-lt"/>
                          <a:ea typeface="+mn-ea"/>
                          <a:cs typeface="+mn-cs"/>
                        </a:rPr>
                        <a:t>Prior to January 13, 2027</a:t>
                      </a:r>
                    </a:p>
                  </a:txBody>
                  <a:tcPr marL="68580" marR="68580" marT="34290" marB="34290"/>
                </a:tc>
                <a:tc>
                  <a:txBody>
                    <a:bodyPr/>
                    <a:lstStyle/>
                    <a:p>
                      <a:pPr marL="0" marR="0" indent="0" algn="l" defTabSz="913854" rtl="0" eaLnBrk="1" fontAlgn="auto" latinLnBrk="0" hangingPunct="1">
                        <a:lnSpc>
                          <a:spcPct val="100000"/>
                        </a:lnSpc>
                        <a:spcBef>
                          <a:spcPts val="0"/>
                        </a:spcBef>
                        <a:spcAft>
                          <a:spcPts val="0"/>
                        </a:spcAft>
                        <a:buClrTx/>
                        <a:buSzTx/>
                        <a:buFontTx/>
                        <a:buNone/>
                        <a:tabLst/>
                        <a:defRPr/>
                      </a:pPr>
                      <a:r>
                        <a:rPr lang="en-US" sz="1400" kern="1200" baseline="0">
                          <a:solidFill>
                            <a:schemeClr val="dk1"/>
                          </a:solidFill>
                          <a:latin typeface="+mn-lt"/>
                          <a:ea typeface="+mn-ea"/>
                          <a:cs typeface="+mn-cs"/>
                        </a:rPr>
                        <a:t>Scoping Meeting to be held during the Customer Engagement Window</a:t>
                      </a:r>
                    </a:p>
                  </a:txBody>
                  <a:tcPr marL="68580" marR="68580" marT="34290" marB="34290"/>
                </a:tc>
                <a:extLst>
                  <a:ext uri="{0D108BD9-81ED-4DB2-BD59-A6C34878D82A}">
                    <a16:rowId xmlns:a16="http://schemas.microsoft.com/office/drawing/2014/main" val="1063048924"/>
                  </a:ext>
                </a:extLst>
              </a:tr>
              <a:tr h="278130">
                <a:tc>
                  <a:txBody>
                    <a:bodyPr/>
                    <a:lstStyle/>
                    <a:p>
                      <a:pPr marL="0" marR="0" lvl="0" indent="0" algn="l" defTabSz="913854" rtl="0" eaLnBrk="1" fontAlgn="auto" latinLnBrk="0" hangingPunct="1">
                        <a:lnSpc>
                          <a:spcPct val="100000"/>
                        </a:lnSpc>
                        <a:spcBef>
                          <a:spcPts val="0"/>
                        </a:spcBef>
                        <a:spcAft>
                          <a:spcPts val="0"/>
                        </a:spcAft>
                        <a:buClrTx/>
                        <a:buSzTx/>
                        <a:buFontTx/>
                        <a:buNone/>
                        <a:tabLst/>
                        <a:defRPr/>
                      </a:pPr>
                      <a:r>
                        <a:rPr lang="en-US" sz="1400"/>
                        <a:t>January 13, 2027</a:t>
                      </a:r>
                      <a:endParaRPr lang="en-US" sz="1400">
                        <a:solidFill>
                          <a:schemeClr val="tx2">
                            <a:lumMod val="50000"/>
                          </a:schemeClr>
                        </a:solidFill>
                      </a:endParaRPr>
                    </a:p>
                  </a:txBody>
                  <a:tcPr marL="68580" marR="68580" marT="34290" marB="34290"/>
                </a:tc>
                <a:tc>
                  <a:txBody>
                    <a:bodyPr/>
                    <a:lstStyle/>
                    <a:p>
                      <a:pPr marL="0" marR="0" indent="0" algn="l" defTabSz="913854" rtl="0" eaLnBrk="1" fontAlgn="auto" latinLnBrk="0" hangingPunct="1">
                        <a:lnSpc>
                          <a:spcPct val="100000"/>
                        </a:lnSpc>
                        <a:spcBef>
                          <a:spcPts val="0"/>
                        </a:spcBef>
                        <a:spcAft>
                          <a:spcPts val="0"/>
                        </a:spcAft>
                        <a:buClrTx/>
                        <a:buSzTx/>
                        <a:buFontTx/>
                        <a:buNone/>
                        <a:tabLst/>
                        <a:defRPr/>
                      </a:pPr>
                      <a:r>
                        <a:rPr lang="en-US" sz="1400"/>
                        <a:t>Execute Cluster Study Agreement (no later the close of the Customer Engagement Window</a:t>
                      </a:r>
                      <a:r>
                        <a:rPr lang="en-US" sz="1400" baseline="0"/>
                        <a:t>)</a:t>
                      </a:r>
                      <a:endParaRPr lang="en-US" sz="1400">
                        <a:solidFill>
                          <a:schemeClr val="tx2">
                            <a:lumMod val="50000"/>
                          </a:schemeClr>
                        </a:solidFill>
                      </a:endParaRPr>
                    </a:p>
                  </a:txBody>
                  <a:tcPr marL="68580" marR="68580" marT="34290" marB="34290"/>
                </a:tc>
                <a:extLst>
                  <a:ext uri="{0D108BD9-81ED-4DB2-BD59-A6C34878D82A}">
                    <a16:rowId xmlns:a16="http://schemas.microsoft.com/office/drawing/2014/main" val="10005"/>
                  </a:ext>
                </a:extLst>
              </a:tr>
              <a:tr h="278130">
                <a:tc>
                  <a:txBody>
                    <a:bodyPr/>
                    <a:lstStyle/>
                    <a:p>
                      <a:pPr marL="0" marR="0" lvl="0" indent="0" algn="l" rtl="0" eaLnBrk="1" fontAlgn="auto" latinLnBrk="0" hangingPunct="1">
                        <a:lnSpc>
                          <a:spcPct val="100000"/>
                        </a:lnSpc>
                        <a:spcBef>
                          <a:spcPts val="0"/>
                        </a:spcBef>
                        <a:spcAft>
                          <a:spcPts val="0"/>
                        </a:spcAft>
                        <a:buClrTx/>
                        <a:buSzTx/>
                        <a:buFontTx/>
                        <a:buNone/>
                      </a:pPr>
                      <a:r>
                        <a:rPr lang="en-US" sz="1400"/>
                        <a:t>January 14, 2027</a:t>
                      </a:r>
                      <a:endParaRPr lang="en-US" sz="1400" strike="sngStrike">
                        <a:solidFill>
                          <a:schemeClr val="tx2">
                            <a:lumMod val="50000"/>
                          </a:schemeClr>
                        </a:solidFill>
                      </a:endParaRPr>
                    </a:p>
                  </a:txBody>
                  <a:tcPr marL="68580" marR="68580" marT="34290" marB="34290"/>
                </a:tc>
                <a:tc>
                  <a:txBody>
                    <a:bodyPr/>
                    <a:lstStyle/>
                    <a:p>
                      <a:pPr marL="0" marR="0" indent="0" algn="l" defTabSz="913854" rtl="0" eaLnBrk="1" fontAlgn="auto" latinLnBrk="0" hangingPunct="1">
                        <a:lnSpc>
                          <a:spcPct val="100000"/>
                        </a:lnSpc>
                        <a:spcBef>
                          <a:spcPts val="0"/>
                        </a:spcBef>
                        <a:spcAft>
                          <a:spcPts val="0"/>
                        </a:spcAft>
                        <a:buClrTx/>
                        <a:buSzTx/>
                        <a:buFontTx/>
                        <a:buNone/>
                        <a:tabLst/>
                        <a:defRPr/>
                      </a:pPr>
                      <a:r>
                        <a:rPr lang="en-US" sz="1400"/>
                        <a:t>Start Cluster Study</a:t>
                      </a:r>
                      <a:endParaRPr lang="en-US" sz="1400">
                        <a:solidFill>
                          <a:schemeClr val="tx2">
                            <a:lumMod val="50000"/>
                          </a:schemeClr>
                        </a:solidFill>
                      </a:endParaRPr>
                    </a:p>
                  </a:txBody>
                  <a:tcPr marL="68580" marR="68580" marT="34290" marB="34290"/>
                </a:tc>
                <a:extLst>
                  <a:ext uri="{0D108BD9-81ED-4DB2-BD59-A6C34878D82A}">
                    <a16:rowId xmlns:a16="http://schemas.microsoft.com/office/drawing/2014/main" val="10006"/>
                  </a:ext>
                </a:extLst>
              </a:tr>
              <a:tr h="278130">
                <a:tc>
                  <a:txBody>
                    <a:bodyPr/>
                    <a:lstStyle/>
                    <a:p>
                      <a:pPr marL="0" marR="0" lvl="0" indent="0" algn="l" defTabSz="913854" rtl="0" eaLnBrk="1" fontAlgn="auto" latinLnBrk="0" hangingPunct="1">
                        <a:lnSpc>
                          <a:spcPct val="100000"/>
                        </a:lnSpc>
                        <a:spcBef>
                          <a:spcPts val="0"/>
                        </a:spcBef>
                        <a:spcAft>
                          <a:spcPts val="0"/>
                        </a:spcAft>
                        <a:buClrTx/>
                        <a:buSzTx/>
                        <a:buFontTx/>
                        <a:buNone/>
                        <a:tabLst/>
                        <a:defRPr/>
                      </a:pPr>
                      <a:r>
                        <a:rPr lang="en-US" sz="1400"/>
                        <a:t>~June 2027</a:t>
                      </a:r>
                      <a:endParaRPr lang="en-US" sz="1400" strike="sngStrike" baseline="30000">
                        <a:solidFill>
                          <a:schemeClr val="tx2">
                            <a:lumMod val="50000"/>
                          </a:schemeClr>
                        </a:solidFill>
                      </a:endParaRPr>
                    </a:p>
                  </a:txBody>
                  <a:tcPr marL="68580" marR="68580" marT="34290" marB="34290"/>
                </a:tc>
                <a:tc>
                  <a:txBody>
                    <a:bodyPr/>
                    <a:lstStyle/>
                    <a:p>
                      <a:pPr marL="0" marR="0" indent="0" algn="l" defTabSz="913854" rtl="0" eaLnBrk="1" fontAlgn="auto" latinLnBrk="0" hangingPunct="1">
                        <a:lnSpc>
                          <a:spcPct val="100000"/>
                        </a:lnSpc>
                        <a:spcBef>
                          <a:spcPts val="0"/>
                        </a:spcBef>
                        <a:spcAft>
                          <a:spcPts val="0"/>
                        </a:spcAft>
                        <a:buClrTx/>
                        <a:buSzTx/>
                        <a:buFontTx/>
                        <a:buNone/>
                        <a:tabLst/>
                        <a:defRPr/>
                      </a:pPr>
                      <a:r>
                        <a:rPr lang="en-US" sz="1400"/>
                        <a:t>Publish Cluster Study Report (150 CD after close of the Customer Engagement Window)***</a:t>
                      </a:r>
                      <a:endParaRPr lang="en-US" sz="1400">
                        <a:solidFill>
                          <a:schemeClr val="tx2">
                            <a:lumMod val="50000"/>
                          </a:schemeClr>
                        </a:solidFill>
                      </a:endParaRPr>
                    </a:p>
                  </a:txBody>
                  <a:tcPr marL="68580" marR="68580" marT="34290" marB="34290"/>
                </a:tc>
                <a:extLst>
                  <a:ext uri="{0D108BD9-81ED-4DB2-BD59-A6C34878D82A}">
                    <a16:rowId xmlns:a16="http://schemas.microsoft.com/office/drawing/2014/main" val="10007"/>
                  </a:ext>
                </a:extLst>
              </a:tr>
              <a:tr h="278130">
                <a:tc>
                  <a:txBody>
                    <a:bodyPr/>
                    <a:lstStyle/>
                    <a:p>
                      <a:pPr marL="0" marR="0" lvl="0" indent="0" algn="l" defTabSz="913854" rtl="0" eaLnBrk="1" fontAlgn="auto" latinLnBrk="0" hangingPunct="1">
                        <a:lnSpc>
                          <a:spcPct val="100000"/>
                        </a:lnSpc>
                        <a:spcBef>
                          <a:spcPts val="0"/>
                        </a:spcBef>
                        <a:spcAft>
                          <a:spcPts val="0"/>
                        </a:spcAft>
                        <a:buClrTx/>
                        <a:buSzTx/>
                        <a:buFontTx/>
                        <a:buNone/>
                        <a:tabLst/>
                        <a:defRPr/>
                      </a:pPr>
                      <a:r>
                        <a:rPr lang="en-US" sz="1400"/>
                        <a:t>~June/July 2027</a:t>
                      </a:r>
                      <a:endParaRPr lang="en-US" sz="1400">
                        <a:solidFill>
                          <a:schemeClr val="tx2">
                            <a:lumMod val="50000"/>
                          </a:schemeClr>
                        </a:solidFill>
                      </a:endParaRPr>
                    </a:p>
                  </a:txBody>
                  <a:tcPr marL="68580" marR="68580" marT="34290" marB="34290"/>
                </a:tc>
                <a:tc>
                  <a:txBody>
                    <a:bodyPr/>
                    <a:lstStyle/>
                    <a:p>
                      <a:pPr marL="0" marR="0" indent="0" algn="l" rtl="0" eaLnBrk="1" fontAlgn="auto" latinLnBrk="0" hangingPunct="1">
                        <a:lnSpc>
                          <a:spcPct val="100000"/>
                        </a:lnSpc>
                        <a:spcBef>
                          <a:spcPts val="0"/>
                        </a:spcBef>
                        <a:spcAft>
                          <a:spcPts val="0"/>
                        </a:spcAft>
                        <a:buClrTx/>
                        <a:buSzTx/>
                        <a:buFontTx/>
                        <a:buNone/>
                      </a:pPr>
                      <a:r>
                        <a:rPr lang="en-US" sz="1400"/>
                        <a:t>Hold Cluster Study Results Meetings</a:t>
                      </a:r>
                      <a:endParaRPr lang="en-US" sz="1400">
                        <a:solidFill>
                          <a:schemeClr val="tx2">
                            <a:lumMod val="50000"/>
                          </a:schemeClr>
                        </a:solidFill>
                      </a:endParaRPr>
                    </a:p>
                  </a:txBody>
                  <a:tcPr marL="68580" marR="68580" marT="34290" marB="34290"/>
                </a:tc>
                <a:extLst>
                  <a:ext uri="{0D108BD9-81ED-4DB2-BD59-A6C34878D82A}">
                    <a16:rowId xmlns:a16="http://schemas.microsoft.com/office/drawing/2014/main" val="10008"/>
                  </a:ext>
                </a:extLst>
              </a:tr>
              <a:tr h="278130">
                <a:tc>
                  <a:txBody>
                    <a:bodyPr/>
                    <a:lstStyle/>
                    <a:p>
                      <a:pPr marL="0" marR="0" lvl="0" indent="0" algn="l" defTabSz="913854" rtl="0" eaLnBrk="1" fontAlgn="auto" latinLnBrk="0" hangingPunct="1">
                        <a:lnSpc>
                          <a:spcPct val="100000"/>
                        </a:lnSpc>
                        <a:spcBef>
                          <a:spcPts val="0"/>
                        </a:spcBef>
                        <a:spcAft>
                          <a:spcPts val="0"/>
                        </a:spcAft>
                        <a:buClrTx/>
                        <a:buSzTx/>
                        <a:buFontTx/>
                        <a:buNone/>
                        <a:tabLst/>
                        <a:defRPr/>
                      </a:pPr>
                      <a:r>
                        <a:rPr lang="en-US" sz="1400"/>
                        <a:t>~July 2027</a:t>
                      </a:r>
                      <a:endParaRPr lang="en-US" sz="1400">
                        <a:solidFill>
                          <a:schemeClr val="tx2">
                            <a:lumMod val="50000"/>
                          </a:schemeClr>
                        </a:solidFill>
                      </a:endParaRPr>
                    </a:p>
                  </a:txBody>
                  <a:tcPr marL="68580" marR="68580" marT="34290" marB="34290"/>
                </a:tc>
                <a:tc>
                  <a:txBody>
                    <a:bodyPr/>
                    <a:lstStyle/>
                    <a:p>
                      <a:pPr marL="0" marR="0" indent="0" algn="l" defTabSz="913854" rtl="0" eaLnBrk="1" fontAlgn="auto" latinLnBrk="0" hangingPunct="1">
                        <a:lnSpc>
                          <a:spcPct val="100000"/>
                        </a:lnSpc>
                        <a:spcBef>
                          <a:spcPts val="0"/>
                        </a:spcBef>
                        <a:spcAft>
                          <a:spcPts val="0"/>
                        </a:spcAft>
                        <a:buClrTx/>
                        <a:buSzTx/>
                        <a:buFontTx/>
                        <a:buNone/>
                        <a:tabLst/>
                        <a:defRPr/>
                      </a:pPr>
                      <a:r>
                        <a:rPr lang="en-US" sz="1400"/>
                        <a:t>Start Cluster Restudy</a:t>
                      </a:r>
                      <a:endParaRPr lang="en-US" sz="1400">
                        <a:solidFill>
                          <a:schemeClr val="tx2">
                            <a:lumMod val="50000"/>
                          </a:schemeClr>
                        </a:solidFill>
                      </a:endParaRPr>
                    </a:p>
                  </a:txBody>
                  <a:tcPr marL="68580" marR="68580" marT="34290" marB="34290"/>
                </a:tc>
                <a:extLst>
                  <a:ext uri="{0D108BD9-81ED-4DB2-BD59-A6C34878D82A}">
                    <a16:rowId xmlns:a16="http://schemas.microsoft.com/office/drawing/2014/main" val="10009"/>
                  </a:ext>
                </a:extLst>
              </a:tr>
            </a:tbl>
          </a:graphicData>
        </a:graphic>
      </p:graphicFrame>
      <p:sp>
        <p:nvSpPr>
          <p:cNvPr id="3" name="Slide Number Placeholder 2"/>
          <p:cNvSpPr>
            <a:spLocks noGrp="1"/>
          </p:cNvSpPr>
          <p:nvPr>
            <p:ph type="sldNum" sz="quarter" idx="12"/>
          </p:nvPr>
        </p:nvSpPr>
        <p:spPr/>
        <p:txBody>
          <a:bodyPr/>
          <a:lstStyle/>
          <a:p>
            <a:pPr>
              <a:defRPr/>
            </a:pPr>
            <a:fld id="{1BB113E6-6F0D-4FCF-9F08-676576365DE9}" type="slidenum">
              <a:rPr lang="en-US" smtClean="0"/>
              <a:pPr>
                <a:defRPr/>
              </a:pPr>
              <a:t>21</a:t>
            </a:fld>
            <a:endParaRPr lang="en-US"/>
          </a:p>
        </p:txBody>
      </p:sp>
      <p:sp>
        <p:nvSpPr>
          <p:cNvPr id="5" name="TextBox 4"/>
          <p:cNvSpPr txBox="1"/>
          <p:nvPr/>
        </p:nvSpPr>
        <p:spPr>
          <a:xfrm>
            <a:off x="528081" y="5562848"/>
            <a:ext cx="8110864" cy="1323439"/>
          </a:xfrm>
          <a:prstGeom prst="rect">
            <a:avLst/>
          </a:prstGeom>
          <a:noFill/>
        </p:spPr>
        <p:txBody>
          <a:bodyPr wrap="square" rtlCol="0">
            <a:spAutoFit/>
          </a:bodyPr>
          <a:lstStyle/>
          <a:p>
            <a:pPr marL="171450" indent="-171450">
              <a:buFont typeface="Arial" panose="020B0604020202020204" pitchFamily="34" charset="0"/>
              <a:buChar char="•"/>
            </a:pPr>
            <a:r>
              <a:rPr lang="en-US" sz="1000"/>
              <a:t>If Interconnection Customer fails to satisfy the requirements in RIP Section 4.3.3.2, the application will be withdrawn.</a:t>
            </a:r>
          </a:p>
          <a:p>
            <a:endParaRPr lang="en-US" sz="1000"/>
          </a:p>
          <a:p>
            <a:r>
              <a:rPr lang="en-US" sz="1000" b="1"/>
              <a:t>**</a:t>
            </a:r>
            <a:r>
              <a:rPr lang="en-US" sz="1000"/>
              <a:t> SCE will validate accuracy of Deliverability Application. It is encouraged to submit early to allow time to cure any identified deficiency(</a:t>
            </a:r>
            <a:r>
              <a:rPr lang="en-US" sz="1000" err="1"/>
              <a:t>ies</a:t>
            </a:r>
            <a:r>
              <a:rPr lang="en-US" sz="1000"/>
              <a:t>).</a:t>
            </a:r>
          </a:p>
          <a:p>
            <a:endParaRPr lang="en-US" sz="1000"/>
          </a:p>
          <a:p>
            <a:r>
              <a:rPr lang="en-US" sz="1000" b="1"/>
              <a:t>***</a:t>
            </a:r>
            <a:r>
              <a:rPr lang="en-US" sz="1000"/>
              <a:t> Dates shown above will shift accordingly for storage projects that choose Firm Charging Distribution Service. </a:t>
            </a:r>
          </a:p>
          <a:p>
            <a:endParaRPr lang="en-US" sz="1000"/>
          </a:p>
          <a:p>
            <a:endParaRPr lang="en-US" sz="1000"/>
          </a:p>
          <a:p>
            <a:endParaRPr lang="en-US" sz="1000"/>
          </a:p>
        </p:txBody>
      </p:sp>
    </p:spTree>
    <p:extLst>
      <p:ext uri="{BB962C8B-B14F-4D97-AF65-F5344CB8AC3E}">
        <p14:creationId xmlns:p14="http://schemas.microsoft.com/office/powerpoint/2010/main" val="15859115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9758" y="380727"/>
            <a:ext cx="7886700" cy="850725"/>
          </a:xfrm>
        </p:spPr>
        <p:txBody>
          <a:bodyPr>
            <a:noAutofit/>
          </a:bodyPr>
          <a:lstStyle/>
          <a:p>
            <a:r>
              <a:rPr lang="en-US">
                <a:latin typeface="Rockwell"/>
                <a:cs typeface="Segoe UI"/>
              </a:rPr>
              <a:t>Submittal of WDAT QC16 Interconnection Requests</a:t>
            </a:r>
          </a:p>
        </p:txBody>
      </p:sp>
      <p:sp>
        <p:nvSpPr>
          <p:cNvPr id="3" name="Content Placeholder 2"/>
          <p:cNvSpPr>
            <a:spLocks noGrp="1"/>
          </p:cNvSpPr>
          <p:nvPr>
            <p:ph idx="1"/>
          </p:nvPr>
        </p:nvSpPr>
        <p:spPr>
          <a:xfrm>
            <a:off x="920320" y="1231452"/>
            <a:ext cx="7886700" cy="4983981"/>
          </a:xfrm>
        </p:spPr>
        <p:txBody>
          <a:bodyPr vert="horz" lIns="91440" tIns="45720" rIns="91440" bIns="45720" rtlCol="0" anchor="t">
            <a:normAutofit/>
          </a:bodyPr>
          <a:lstStyle/>
          <a:p>
            <a:pPr marL="0" indent="0">
              <a:lnSpc>
                <a:spcPct val="120000"/>
              </a:lnSpc>
              <a:buNone/>
            </a:pPr>
            <a:r>
              <a:rPr lang="en-US" sz="2100"/>
              <a:t> An Interconnection Customer shall submit to Distribution Provider an Interconnection Request in the form of Appendix 1 for processing under the Cluster Study Process. Interconnection Request and required fee and deposits shall be submitted via Distribution Provider’s online application via the following:</a:t>
            </a:r>
          </a:p>
          <a:p>
            <a:pPr>
              <a:lnSpc>
                <a:spcPct val="120000"/>
              </a:lnSpc>
              <a:buFont typeface="Wingdings 2" panose="05020102010507070707" pitchFamily="18" charset="2"/>
              <a:buChar char="R"/>
            </a:pPr>
            <a:r>
              <a:rPr lang="en-US" sz="1500" b="1">
                <a:latin typeface="Segoe UI"/>
                <a:cs typeface="Segoe UI"/>
              </a:rPr>
              <a:t>GIPT – Online via GIPT</a:t>
            </a:r>
            <a:r>
              <a:rPr lang="en-US" sz="1500">
                <a:latin typeface="Segoe UI"/>
                <a:cs typeface="Segoe UI"/>
              </a:rPr>
              <a:t>: </a:t>
            </a:r>
            <a:r>
              <a:rPr lang="en-US" sz="1500">
                <a:latin typeface="Segoe UI"/>
                <a:cs typeface="Segoe UI"/>
                <a:hlinkClick r:id="rId3"/>
              </a:rPr>
              <a:t>https://gridinterconnection.sce.com</a:t>
            </a:r>
            <a:endParaRPr lang="en-US" sz="1500">
              <a:latin typeface="Segoe UI"/>
              <a:cs typeface="Segoe UI"/>
            </a:endParaRPr>
          </a:p>
          <a:p>
            <a:pPr>
              <a:lnSpc>
                <a:spcPct val="120000"/>
              </a:lnSpc>
              <a:buFont typeface="Wingdings 2" panose="05020102010507070707" pitchFamily="18" charset="2"/>
              <a:buChar char="R"/>
            </a:pPr>
            <a:endParaRPr lang="en-US" sz="1500">
              <a:latin typeface="Segoe UI"/>
              <a:cs typeface="Segoe UI"/>
            </a:endParaRPr>
          </a:p>
          <a:p>
            <a:pPr marL="0" indent="0">
              <a:lnSpc>
                <a:spcPct val="120000"/>
              </a:lnSpc>
              <a:buNone/>
            </a:pPr>
            <a:r>
              <a:rPr lang="en-US" b="1">
                <a:latin typeface="Segoe UI"/>
                <a:cs typeface="Segoe UI"/>
              </a:rPr>
              <a:t>NOTE: </a:t>
            </a:r>
            <a:r>
              <a:rPr lang="en-US">
                <a:latin typeface="Segoe UI"/>
                <a:cs typeface="Segoe UI"/>
              </a:rPr>
              <a:t>Interconnection Requests submitted via any other means </a:t>
            </a:r>
            <a:r>
              <a:rPr lang="en-US" b="1" u="sng">
                <a:latin typeface="Segoe UI"/>
                <a:cs typeface="Segoe UI"/>
              </a:rPr>
              <a:t>will not </a:t>
            </a:r>
            <a:r>
              <a:rPr lang="en-US">
                <a:latin typeface="Segoe UI"/>
                <a:cs typeface="Segoe UI"/>
              </a:rPr>
              <a:t>be accepted.</a:t>
            </a:r>
          </a:p>
          <a:p>
            <a:pPr marL="0" indent="0">
              <a:lnSpc>
                <a:spcPct val="120000"/>
              </a:lnSpc>
              <a:buNone/>
            </a:pPr>
            <a:endParaRPr lang="en-US" sz="750"/>
          </a:p>
          <a:p>
            <a:pPr marL="0" indent="0">
              <a:buNone/>
            </a:pPr>
            <a:endParaRPr lang="en-US" sz="100"/>
          </a:p>
          <a:p>
            <a:pPr marL="0" indent="0">
              <a:buNone/>
            </a:pPr>
            <a:endParaRPr lang="en-US" sz="1300">
              <a:solidFill>
                <a:srgbClr val="FF0000"/>
              </a:solidFill>
            </a:endParaRPr>
          </a:p>
        </p:txBody>
      </p:sp>
      <p:sp>
        <p:nvSpPr>
          <p:cNvPr id="4" name="Slide Number Placeholder 3"/>
          <p:cNvSpPr>
            <a:spLocks noGrp="1"/>
          </p:cNvSpPr>
          <p:nvPr>
            <p:ph type="sldNum" sz="quarter" idx="12"/>
          </p:nvPr>
        </p:nvSpPr>
        <p:spPr/>
        <p:txBody>
          <a:bodyPr/>
          <a:lstStyle/>
          <a:p>
            <a:pPr>
              <a:defRPr/>
            </a:pPr>
            <a:fld id="{1BB113E6-6F0D-4FCF-9F08-676576365DE9}" type="slidenum">
              <a:rPr lang="en-US" smtClean="0"/>
              <a:pPr>
                <a:defRPr/>
              </a:pPr>
              <a:t>22</a:t>
            </a:fld>
            <a:endParaRPr lang="en-US"/>
          </a:p>
        </p:txBody>
      </p:sp>
    </p:spTree>
    <p:extLst>
      <p:ext uri="{BB962C8B-B14F-4D97-AF65-F5344CB8AC3E}">
        <p14:creationId xmlns:p14="http://schemas.microsoft.com/office/powerpoint/2010/main" val="31964872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628650" y="167445"/>
            <a:ext cx="7886700" cy="841101"/>
          </a:xfrm>
        </p:spPr>
        <p:txBody>
          <a:bodyPr>
            <a:normAutofit/>
          </a:bodyPr>
          <a:lstStyle/>
          <a:p>
            <a:r>
              <a:rPr lang="en-US" sz="3200"/>
              <a:t>Important Links</a:t>
            </a:r>
          </a:p>
        </p:txBody>
      </p:sp>
      <p:sp>
        <p:nvSpPr>
          <p:cNvPr id="26627" name="Content Placeholder 2"/>
          <p:cNvSpPr>
            <a:spLocks noGrp="1"/>
          </p:cNvSpPr>
          <p:nvPr>
            <p:ph idx="1"/>
          </p:nvPr>
        </p:nvSpPr>
        <p:spPr>
          <a:xfrm>
            <a:off x="628650" y="821666"/>
            <a:ext cx="7886700" cy="5317303"/>
          </a:xfrm>
        </p:spPr>
        <p:txBody>
          <a:bodyPr vert="horz" lIns="91440" tIns="45720" rIns="91440" bIns="45720" rtlCol="0" anchor="t">
            <a:noAutofit/>
          </a:bodyPr>
          <a:lstStyle/>
          <a:p>
            <a:pPr marL="0" lvl="1" indent="0">
              <a:lnSpc>
                <a:spcPct val="100000"/>
              </a:lnSpc>
              <a:spcBef>
                <a:spcPts val="0"/>
              </a:spcBef>
              <a:spcAft>
                <a:spcPts val="600"/>
              </a:spcAft>
              <a:buNone/>
            </a:pPr>
            <a:r>
              <a:rPr lang="en-US"/>
              <a:t>Website</a:t>
            </a:r>
          </a:p>
          <a:p>
            <a:pPr marL="285750" lvl="1" indent="-285750">
              <a:lnSpc>
                <a:spcPct val="100000"/>
              </a:lnSpc>
              <a:spcBef>
                <a:spcPts val="0"/>
              </a:spcBef>
              <a:spcAft>
                <a:spcPts val="600"/>
              </a:spcAft>
              <a:buFont typeface="Arial" panose="020B0604020202020204" pitchFamily="34" charset="0"/>
              <a:buChar char="•"/>
            </a:pPr>
            <a:r>
              <a:rPr lang="en-US" sz="1600">
                <a:latin typeface="Segoe UI"/>
                <a:cs typeface="Segoe UI"/>
                <a:hlinkClick r:id="rId3"/>
              </a:rPr>
              <a:t>SCE's WDAT</a:t>
            </a:r>
            <a:endParaRPr lang="en-US" sz="1600">
              <a:latin typeface="Segoe UI"/>
              <a:cs typeface="Segoe UI"/>
            </a:endParaRPr>
          </a:p>
          <a:p>
            <a:pPr marL="285750" lvl="1" indent="-285750">
              <a:lnSpc>
                <a:spcPct val="100000"/>
              </a:lnSpc>
              <a:spcBef>
                <a:spcPts val="0"/>
              </a:spcBef>
              <a:spcAft>
                <a:spcPts val="600"/>
              </a:spcAft>
              <a:buFont typeface="Arial" panose="020B0604020202020204" pitchFamily="34" charset="0"/>
              <a:buChar char="•"/>
            </a:pPr>
            <a:r>
              <a:rPr lang="en-US" sz="1600">
                <a:latin typeface="Segoe UI"/>
                <a:cs typeface="Segoe UI"/>
                <a:hlinkClick r:id="rId4"/>
              </a:rPr>
              <a:t>SCE's Energy Procurement</a:t>
            </a:r>
            <a:endParaRPr lang="en-US" sz="1600">
              <a:latin typeface="Segoe UI"/>
              <a:cs typeface="Segoe UI"/>
            </a:endParaRPr>
          </a:p>
          <a:p>
            <a:pPr marL="0" indent="0">
              <a:lnSpc>
                <a:spcPct val="100000"/>
              </a:lnSpc>
              <a:spcBef>
                <a:spcPts val="600"/>
              </a:spcBef>
              <a:spcAft>
                <a:spcPts val="600"/>
              </a:spcAft>
              <a:buNone/>
            </a:pPr>
            <a:r>
              <a:rPr lang="en-US" sz="2400"/>
              <a:t>Forms</a:t>
            </a:r>
          </a:p>
          <a:p>
            <a:pPr marL="285750" lvl="1" indent="-285750">
              <a:lnSpc>
                <a:spcPct val="100000"/>
              </a:lnSpc>
              <a:spcBef>
                <a:spcPts val="0"/>
              </a:spcBef>
              <a:spcAft>
                <a:spcPts val="600"/>
              </a:spcAft>
              <a:buFont typeface="Arial" panose="020B0604020202020204" pitchFamily="34" charset="0"/>
              <a:buChar char="•"/>
            </a:pPr>
            <a:r>
              <a:rPr lang="en-US" sz="1600">
                <a:latin typeface="Segoe UI"/>
                <a:cs typeface="Segoe UI"/>
                <a:hlinkClick r:id="rId5"/>
              </a:rPr>
              <a:t>WDAT Interconnection Request (Appendix 1, Attachment A, &amp; request for payment instructions)</a:t>
            </a:r>
            <a:endParaRPr lang="en-US" sz="1600">
              <a:latin typeface="Segoe UI"/>
              <a:cs typeface="Segoe UI"/>
            </a:endParaRPr>
          </a:p>
          <a:p>
            <a:pPr marL="285750" lvl="1" indent="-285750">
              <a:lnSpc>
                <a:spcPct val="100000"/>
              </a:lnSpc>
              <a:spcBef>
                <a:spcPts val="0"/>
              </a:spcBef>
              <a:spcAft>
                <a:spcPts val="600"/>
              </a:spcAft>
              <a:buFont typeface="Arial" panose="020B0604020202020204" pitchFamily="34" charset="0"/>
              <a:buChar char="•"/>
            </a:pPr>
            <a:r>
              <a:rPr lang="en-US" sz="1600">
                <a:latin typeface="Segoe UI"/>
                <a:cs typeface="Segoe UI"/>
                <a:hlinkClick r:id="rId6"/>
              </a:rPr>
              <a:t>CAISO Interconnection Request Details</a:t>
            </a:r>
            <a:endParaRPr lang="en-US" sz="1600">
              <a:latin typeface="Segoe UI"/>
              <a:cs typeface="Segoe UI"/>
            </a:endParaRPr>
          </a:p>
          <a:p>
            <a:pPr marL="0" indent="0">
              <a:lnSpc>
                <a:spcPct val="100000"/>
              </a:lnSpc>
              <a:spcBef>
                <a:spcPts val="600"/>
              </a:spcBef>
              <a:spcAft>
                <a:spcPts val="600"/>
              </a:spcAft>
              <a:buNone/>
            </a:pPr>
            <a:r>
              <a:rPr lang="en-US" sz="2400"/>
              <a:t>Guidelines / Examples / Questions</a:t>
            </a:r>
          </a:p>
          <a:p>
            <a:pPr marL="285750" lvl="1" indent="-285750">
              <a:lnSpc>
                <a:spcPct val="100000"/>
              </a:lnSpc>
              <a:spcBef>
                <a:spcPts val="0"/>
              </a:spcBef>
              <a:spcAft>
                <a:spcPts val="600"/>
              </a:spcAft>
              <a:buFont typeface="Arial" panose="020B0604020202020204" pitchFamily="34" charset="0"/>
              <a:buChar char="•"/>
            </a:pPr>
            <a:r>
              <a:rPr lang="en-US" sz="1600">
                <a:latin typeface="Segoe UI"/>
                <a:cs typeface="Segoe UI"/>
                <a:hlinkClick r:id="rId7"/>
              </a:rPr>
              <a:t>Site Exclusivity Guidelines</a:t>
            </a:r>
            <a:endParaRPr lang="en-US" sz="1600">
              <a:latin typeface="Segoe UI"/>
              <a:cs typeface="Segoe UI"/>
            </a:endParaRPr>
          </a:p>
          <a:p>
            <a:pPr marL="285750" lvl="1" indent="-285750">
              <a:lnSpc>
                <a:spcPct val="100000"/>
              </a:lnSpc>
              <a:spcBef>
                <a:spcPts val="0"/>
              </a:spcBef>
              <a:spcAft>
                <a:spcPts val="600"/>
              </a:spcAft>
              <a:buFont typeface="Arial" panose="020B0604020202020204" pitchFamily="34" charset="0"/>
              <a:buChar char="•"/>
            </a:pPr>
            <a:r>
              <a:rPr lang="en-US" sz="1600">
                <a:latin typeface="Segoe UI"/>
                <a:cs typeface="Segoe UI"/>
                <a:hlinkClick r:id="rId8"/>
              </a:rPr>
              <a:t>Distribution Resources Plan External Portal (DRPEP)</a:t>
            </a:r>
            <a:endParaRPr lang="en-US" sz="1600">
              <a:latin typeface="Segoe UI"/>
              <a:cs typeface="Segoe UI"/>
            </a:endParaRPr>
          </a:p>
          <a:p>
            <a:pPr marL="285750" lvl="1" indent="-285750">
              <a:lnSpc>
                <a:spcPct val="100000"/>
              </a:lnSpc>
              <a:spcBef>
                <a:spcPts val="0"/>
              </a:spcBef>
              <a:spcAft>
                <a:spcPts val="600"/>
              </a:spcAft>
            </a:pPr>
            <a:r>
              <a:rPr lang="en-US" sz="1600">
                <a:latin typeface="Segoe UI"/>
                <a:cs typeface="Segoe UI"/>
              </a:rPr>
              <a:t>For questions on WDAT Interconnection Issues:  </a:t>
            </a:r>
            <a:r>
              <a:rPr lang="en-US" sz="1600">
                <a:latin typeface="Segoe UI"/>
                <a:cs typeface="Segoe UI"/>
                <a:hlinkClick r:id="rId9"/>
              </a:rPr>
              <a:t>InterconnectionQA@sce.com</a:t>
            </a:r>
            <a:endParaRPr lang="en-US" sz="1600">
              <a:latin typeface="Segoe UI"/>
              <a:cs typeface="Segoe UI"/>
            </a:endParaRPr>
          </a:p>
          <a:p>
            <a:pPr marL="285750" lvl="1" indent="-285750">
              <a:lnSpc>
                <a:spcPct val="100000"/>
              </a:lnSpc>
              <a:spcBef>
                <a:spcPts val="0"/>
              </a:spcBef>
              <a:spcAft>
                <a:spcPts val="600"/>
              </a:spcAft>
            </a:pPr>
            <a:r>
              <a:rPr lang="en-US" sz="1600">
                <a:latin typeface="Segoe UI"/>
                <a:cs typeface="Segoe UI"/>
              </a:rPr>
              <a:t>For questions on TOT Interconnection issues: </a:t>
            </a:r>
            <a:r>
              <a:rPr lang="en-US" sz="1600">
                <a:latin typeface="Segoe UI"/>
                <a:cs typeface="Segoe UI"/>
                <a:hlinkClick r:id="rId10"/>
              </a:rPr>
              <a:t>IRinfo@caiso.com</a:t>
            </a:r>
            <a:endParaRPr lang="en-US" sz="1600">
              <a:latin typeface="Segoe UI"/>
              <a:cs typeface="Segoe UI"/>
            </a:endParaRPr>
          </a:p>
          <a:p>
            <a:pPr marL="285750" lvl="1" indent="-285750">
              <a:lnSpc>
                <a:spcPct val="100000"/>
              </a:lnSpc>
              <a:spcBef>
                <a:spcPts val="0"/>
              </a:spcBef>
              <a:spcAft>
                <a:spcPts val="600"/>
              </a:spcAft>
              <a:buFont typeface="Arial" panose="020B0604020202020204" pitchFamily="34" charset="0"/>
              <a:buChar char="•"/>
            </a:pPr>
            <a:r>
              <a:rPr lang="en-US" sz="1600">
                <a:latin typeface="Segoe UI"/>
                <a:cs typeface="Segoe UI"/>
                <a:hlinkClick r:id="rId6"/>
              </a:rPr>
              <a:t>CAISO Interconnection Requests (Including Prohibited Project Names</a:t>
            </a:r>
            <a:r>
              <a:rPr lang="en-US" sz="1600">
                <a:latin typeface="Segoe UI"/>
                <a:cs typeface="Segoe UI"/>
              </a:rPr>
              <a:t>)</a:t>
            </a:r>
          </a:p>
        </p:txBody>
      </p:sp>
      <p:sp>
        <p:nvSpPr>
          <p:cNvPr id="2" name="Slide Number Placeholder 1"/>
          <p:cNvSpPr>
            <a:spLocks noGrp="1"/>
          </p:cNvSpPr>
          <p:nvPr>
            <p:ph type="sldNum" sz="quarter" idx="12"/>
          </p:nvPr>
        </p:nvSpPr>
        <p:spPr/>
        <p:txBody>
          <a:bodyPr/>
          <a:lstStyle/>
          <a:p>
            <a:pPr>
              <a:defRPr/>
            </a:pPr>
            <a:fld id="{1BB113E6-6F0D-4FCF-9F08-676576365DE9}" type="slidenum">
              <a:rPr lang="en-US" smtClean="0"/>
              <a:pPr>
                <a:defRPr/>
              </a:pPr>
              <a:t>23</a:t>
            </a:fld>
            <a:endParaRPr lang="en-US"/>
          </a:p>
        </p:txBody>
      </p:sp>
    </p:spTree>
    <p:extLst>
      <p:ext uri="{BB962C8B-B14F-4D97-AF65-F5344CB8AC3E}">
        <p14:creationId xmlns:p14="http://schemas.microsoft.com/office/powerpoint/2010/main" val="36313909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9758" y="-132024"/>
            <a:ext cx="7886700" cy="1325563"/>
          </a:xfrm>
        </p:spPr>
        <p:txBody>
          <a:bodyPr>
            <a:normAutofit/>
          </a:bodyPr>
          <a:lstStyle/>
          <a:p>
            <a:r>
              <a:rPr lang="en-US" sz="3200">
                <a:cs typeface="Segoe UI"/>
              </a:rPr>
              <a:t>Have additional Questions?</a:t>
            </a:r>
          </a:p>
        </p:txBody>
      </p:sp>
      <p:pic>
        <p:nvPicPr>
          <p:cNvPr id="6" name="Picture 2" descr="C:\Documents and Settings\lieuk1\Local Settings\Temporary Internet Files\Content.IE5\63UQW8TD\MC900384040[1].wmf"/>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594249" y="1814982"/>
            <a:ext cx="2571750" cy="298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pPr>
              <a:defRPr/>
            </a:pPr>
            <a:fld id="{1BB113E6-6F0D-4FCF-9F08-676576365DE9}" type="slidenum">
              <a:rPr lang="en-US" smtClean="0"/>
              <a:pPr>
                <a:defRPr/>
              </a:pPr>
              <a:t>24</a:t>
            </a:fld>
            <a:endParaRPr lang="en-US"/>
          </a:p>
        </p:txBody>
      </p:sp>
      <p:sp>
        <p:nvSpPr>
          <p:cNvPr id="5" name="Rectangle 4">
            <a:extLst>
              <a:ext uri="{FF2B5EF4-FFF2-40B4-BE49-F238E27FC236}">
                <a16:creationId xmlns:a16="http://schemas.microsoft.com/office/drawing/2014/main" id="{FE7DB460-8CFC-4924-997F-342D223541D0}"/>
              </a:ext>
            </a:extLst>
          </p:cNvPr>
          <p:cNvSpPr/>
          <p:nvPr/>
        </p:nvSpPr>
        <p:spPr>
          <a:xfrm>
            <a:off x="3241275" y="1567831"/>
            <a:ext cx="5534025" cy="1569660"/>
          </a:xfrm>
          <a:prstGeom prst="rect">
            <a:avLst/>
          </a:prstGeom>
        </p:spPr>
        <p:txBody>
          <a:bodyPr wrap="square">
            <a:spAutoFit/>
          </a:bodyPr>
          <a:lstStyle/>
          <a:p>
            <a:pPr lvl="1"/>
            <a:r>
              <a:rPr lang="en-US" sz="2400"/>
              <a:t>Please submit questions via email to: </a:t>
            </a:r>
          </a:p>
          <a:p>
            <a:pPr lvl="1"/>
            <a:r>
              <a:rPr lang="en-US" sz="2400">
                <a:hlinkClick r:id="rId4"/>
              </a:rPr>
              <a:t>InterconnectionQA@sce.com</a:t>
            </a:r>
            <a:endParaRPr lang="en-US" sz="2400"/>
          </a:p>
          <a:p>
            <a:pPr lvl="1"/>
            <a:endParaRPr lang="en-US" sz="2400"/>
          </a:p>
        </p:txBody>
      </p:sp>
    </p:spTree>
    <p:extLst>
      <p:ext uri="{BB962C8B-B14F-4D97-AF65-F5344CB8AC3E}">
        <p14:creationId xmlns:p14="http://schemas.microsoft.com/office/powerpoint/2010/main" val="21457368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BCD46-63CA-4B85-82B0-0FEC0FA4FFC9}"/>
              </a:ext>
            </a:extLst>
          </p:cNvPr>
          <p:cNvSpPr>
            <a:spLocks noGrp="1"/>
          </p:cNvSpPr>
          <p:nvPr>
            <p:ph type="title"/>
          </p:nvPr>
        </p:nvSpPr>
        <p:spPr/>
        <p:txBody>
          <a:bodyPr/>
          <a:lstStyle/>
          <a:p>
            <a:r>
              <a:rPr lang="en-US">
                <a:latin typeface="Rockwell" panose="02060603020205020403" pitchFamily="18" charset="0"/>
              </a:rPr>
              <a:t>Acronym List For Presentation</a:t>
            </a:r>
          </a:p>
        </p:txBody>
      </p:sp>
    </p:spTree>
    <p:extLst>
      <p:ext uri="{BB962C8B-B14F-4D97-AF65-F5344CB8AC3E}">
        <p14:creationId xmlns:p14="http://schemas.microsoft.com/office/powerpoint/2010/main" val="2102832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765361-BE70-4C85-B962-CED9281825AC}"/>
              </a:ext>
            </a:extLst>
          </p:cNvPr>
          <p:cNvSpPr>
            <a:spLocks noGrp="1"/>
          </p:cNvSpPr>
          <p:nvPr>
            <p:ph idx="1"/>
          </p:nvPr>
        </p:nvSpPr>
        <p:spPr/>
        <p:txBody>
          <a:bodyPr vert="horz" lIns="91440" tIns="45720" rIns="91440" bIns="45720" rtlCol="0" anchor="t">
            <a:normAutofit/>
          </a:bodyPr>
          <a:lstStyle/>
          <a:p>
            <a:endParaRPr lang="en-US"/>
          </a:p>
          <a:p>
            <a:endParaRPr lang="en-US"/>
          </a:p>
          <a:p>
            <a:endParaRPr lang="en-US"/>
          </a:p>
          <a:p>
            <a:endParaRPr lang="en-US"/>
          </a:p>
          <a:p>
            <a:pPr algn="ctr"/>
            <a:endParaRPr lang="en-US"/>
          </a:p>
        </p:txBody>
      </p:sp>
      <p:sp>
        <p:nvSpPr>
          <p:cNvPr id="5" name="Slide Number Placeholder 4">
            <a:extLst>
              <a:ext uri="{FF2B5EF4-FFF2-40B4-BE49-F238E27FC236}">
                <a16:creationId xmlns:a16="http://schemas.microsoft.com/office/drawing/2014/main" id="{50CE9309-626A-463C-9E58-35BE091003C3}"/>
              </a:ext>
            </a:extLst>
          </p:cNvPr>
          <p:cNvSpPr>
            <a:spLocks noGrp="1"/>
          </p:cNvSpPr>
          <p:nvPr>
            <p:ph type="sldNum" sz="quarter" idx="12"/>
          </p:nvPr>
        </p:nvSpPr>
        <p:spPr/>
        <p:txBody>
          <a:bodyPr/>
          <a:lstStyle/>
          <a:p>
            <a:fld id="{186DC542-6CB9-419E-B49C-81182B59E367}" type="slidenum">
              <a:rPr lang="en-US" smtClean="0"/>
              <a:t>26</a:t>
            </a:fld>
            <a:endParaRPr lang="en-US"/>
          </a:p>
        </p:txBody>
      </p:sp>
      <p:graphicFrame>
        <p:nvGraphicFramePr>
          <p:cNvPr id="6" name="Table 6">
            <a:extLst>
              <a:ext uri="{FF2B5EF4-FFF2-40B4-BE49-F238E27FC236}">
                <a16:creationId xmlns:a16="http://schemas.microsoft.com/office/drawing/2014/main" id="{E427CDF4-0B78-4979-A5AF-EA59D435A86E}"/>
              </a:ext>
            </a:extLst>
          </p:cNvPr>
          <p:cNvGraphicFramePr>
            <a:graphicFrameLocks noGrp="1"/>
          </p:cNvGraphicFramePr>
          <p:nvPr>
            <p:extLst>
              <p:ext uri="{D42A27DB-BD31-4B8C-83A1-F6EECF244321}">
                <p14:modId xmlns:p14="http://schemas.microsoft.com/office/powerpoint/2010/main" val="162256796"/>
              </p:ext>
            </p:extLst>
          </p:nvPr>
        </p:nvGraphicFramePr>
        <p:xfrm>
          <a:off x="817202" y="681037"/>
          <a:ext cx="7509596" cy="5783580"/>
        </p:xfrm>
        <a:graphic>
          <a:graphicData uri="http://schemas.openxmlformats.org/drawingml/2006/table">
            <a:tbl>
              <a:tblPr firstRow="1" bandRow="1">
                <a:tableStyleId>{D7AC3CCA-C797-4891-BE02-D94E43425B78}</a:tableStyleId>
              </a:tblPr>
              <a:tblGrid>
                <a:gridCol w="1877399">
                  <a:extLst>
                    <a:ext uri="{9D8B030D-6E8A-4147-A177-3AD203B41FA5}">
                      <a16:colId xmlns:a16="http://schemas.microsoft.com/office/drawing/2014/main" val="1258822536"/>
                    </a:ext>
                  </a:extLst>
                </a:gridCol>
                <a:gridCol w="1877399">
                  <a:extLst>
                    <a:ext uri="{9D8B030D-6E8A-4147-A177-3AD203B41FA5}">
                      <a16:colId xmlns:a16="http://schemas.microsoft.com/office/drawing/2014/main" val="1869168626"/>
                    </a:ext>
                  </a:extLst>
                </a:gridCol>
                <a:gridCol w="1877399">
                  <a:extLst>
                    <a:ext uri="{9D8B030D-6E8A-4147-A177-3AD203B41FA5}">
                      <a16:colId xmlns:a16="http://schemas.microsoft.com/office/drawing/2014/main" val="3093815236"/>
                    </a:ext>
                  </a:extLst>
                </a:gridCol>
                <a:gridCol w="1877399">
                  <a:extLst>
                    <a:ext uri="{9D8B030D-6E8A-4147-A177-3AD203B41FA5}">
                      <a16:colId xmlns:a16="http://schemas.microsoft.com/office/drawing/2014/main" val="3212294237"/>
                    </a:ext>
                  </a:extLst>
                </a:gridCol>
              </a:tblGrid>
              <a:tr h="365760">
                <a:tc>
                  <a:txBody>
                    <a:bodyPr/>
                    <a:lstStyle/>
                    <a:p>
                      <a:pPr lvl="0">
                        <a:buNone/>
                      </a:pPr>
                      <a:r>
                        <a:rPr lang="en-US" sz="1050" b="1" u="none" strike="noStrike" noProof="0">
                          <a:latin typeface="Segoe UI"/>
                        </a:rPr>
                        <a:t>APN</a:t>
                      </a:r>
                    </a:p>
                  </a:txBody>
                  <a:tcPr/>
                </a:tc>
                <a:tc>
                  <a:txBody>
                    <a:bodyPr/>
                    <a:lstStyle/>
                    <a:p>
                      <a:pPr lvl="0" algn="l">
                        <a:lnSpc>
                          <a:spcPct val="100000"/>
                        </a:lnSpc>
                        <a:spcBef>
                          <a:spcPts val="0"/>
                        </a:spcBef>
                        <a:spcAft>
                          <a:spcPts val="0"/>
                        </a:spcAft>
                        <a:buNone/>
                      </a:pPr>
                      <a:r>
                        <a:rPr lang="en-US" sz="1050" b="0" i="0" u="none" strike="noStrike" noProof="0"/>
                        <a:t>Assessor's Parcel Number </a:t>
                      </a:r>
                      <a:endParaRPr lang="en-US"/>
                    </a:p>
                  </a:txBody>
                  <a:tcPr/>
                </a:tc>
                <a:tc>
                  <a:txBody>
                    <a:bodyPr/>
                    <a:lstStyle/>
                    <a:p>
                      <a:pPr lvl="0">
                        <a:buNone/>
                      </a:pPr>
                      <a:r>
                        <a:rPr lang="en-US" sz="1050" b="1">
                          <a:latin typeface="Segoe UI"/>
                        </a:rPr>
                        <a:t>IA</a:t>
                      </a:r>
                    </a:p>
                  </a:txBody>
                  <a:tcPr/>
                </a:tc>
                <a:tc>
                  <a:txBody>
                    <a:bodyPr/>
                    <a:lstStyle/>
                    <a:p>
                      <a:pPr lvl="0">
                        <a:buNone/>
                      </a:pPr>
                      <a:r>
                        <a:rPr lang="en-US" sz="1050" b="0" i="0" u="none" strike="noStrike" noProof="0"/>
                        <a:t>Interconnection Agreement </a:t>
                      </a:r>
                      <a:endParaRPr lang="en-US"/>
                    </a:p>
                  </a:txBody>
                  <a:tcPr/>
                </a:tc>
                <a:extLst>
                  <a:ext uri="{0D108BD9-81ED-4DB2-BD59-A6C34878D82A}">
                    <a16:rowId xmlns:a16="http://schemas.microsoft.com/office/drawing/2014/main" val="2777521949"/>
                  </a:ext>
                </a:extLst>
              </a:tr>
              <a:tr h="365760">
                <a:tc>
                  <a:txBody>
                    <a:bodyPr/>
                    <a:lstStyle/>
                    <a:p>
                      <a:pPr lvl="0">
                        <a:buNone/>
                      </a:pPr>
                      <a:r>
                        <a:rPr lang="en-US" sz="1050" b="1" u="none" strike="noStrike" noProof="0">
                          <a:latin typeface="Segoe UI"/>
                        </a:rPr>
                        <a:t>BES</a:t>
                      </a:r>
                    </a:p>
                  </a:txBody>
                  <a:tcPr/>
                </a:tc>
                <a:tc>
                  <a:txBody>
                    <a:bodyPr/>
                    <a:lstStyle/>
                    <a:p>
                      <a:pPr lvl="0" algn="l">
                        <a:lnSpc>
                          <a:spcPct val="100000"/>
                        </a:lnSpc>
                        <a:spcBef>
                          <a:spcPts val="0"/>
                        </a:spcBef>
                        <a:spcAft>
                          <a:spcPts val="0"/>
                        </a:spcAft>
                        <a:buNone/>
                      </a:pPr>
                      <a:r>
                        <a:rPr lang="en-US" sz="1050" b="0" i="0" u="none" strike="noStrike" noProof="0"/>
                        <a:t>Bulk Electric System </a:t>
                      </a:r>
                      <a:endParaRPr lang="en-US"/>
                    </a:p>
                  </a:txBody>
                  <a:tcPr/>
                </a:tc>
                <a:tc>
                  <a:txBody>
                    <a:bodyPr/>
                    <a:lstStyle/>
                    <a:p>
                      <a:pPr lvl="0">
                        <a:buNone/>
                      </a:pPr>
                      <a:r>
                        <a:rPr lang="en-US" sz="1050" b="1">
                          <a:latin typeface="Segoe UI"/>
                        </a:rPr>
                        <a:t>IC </a:t>
                      </a:r>
                      <a:endParaRPr lang="en-US"/>
                    </a:p>
                  </a:txBody>
                  <a:tcPr/>
                </a:tc>
                <a:tc>
                  <a:txBody>
                    <a:bodyPr/>
                    <a:lstStyle/>
                    <a:p>
                      <a:pPr lvl="0">
                        <a:buNone/>
                      </a:pPr>
                      <a:r>
                        <a:rPr lang="en-US" sz="1050" b="0" i="0" u="none" strike="noStrike" noProof="0"/>
                        <a:t>Interconnection Customer </a:t>
                      </a:r>
                      <a:endParaRPr lang="en-US"/>
                    </a:p>
                  </a:txBody>
                  <a:tcPr/>
                </a:tc>
                <a:extLst>
                  <a:ext uri="{0D108BD9-81ED-4DB2-BD59-A6C34878D82A}">
                    <a16:rowId xmlns:a16="http://schemas.microsoft.com/office/drawing/2014/main" val="1545511544"/>
                  </a:ext>
                </a:extLst>
              </a:tr>
              <a:tr h="365760">
                <a:tc>
                  <a:txBody>
                    <a:bodyPr/>
                    <a:lstStyle/>
                    <a:p>
                      <a:pPr lvl="0">
                        <a:buNone/>
                      </a:pPr>
                      <a:r>
                        <a:rPr lang="en-US" sz="1050" b="1" u="none" strike="noStrike" noProof="0">
                          <a:latin typeface="Segoe UI"/>
                        </a:rPr>
                        <a:t>BPS</a:t>
                      </a:r>
                    </a:p>
                  </a:txBody>
                  <a:tcPr/>
                </a:tc>
                <a:tc>
                  <a:txBody>
                    <a:bodyPr/>
                    <a:lstStyle/>
                    <a:p>
                      <a:pPr lvl="0" algn="l">
                        <a:lnSpc>
                          <a:spcPct val="100000"/>
                        </a:lnSpc>
                        <a:spcBef>
                          <a:spcPts val="0"/>
                        </a:spcBef>
                        <a:spcAft>
                          <a:spcPts val="0"/>
                        </a:spcAft>
                        <a:buNone/>
                      </a:pPr>
                      <a:r>
                        <a:rPr lang="en-US" sz="1050" b="0" i="0" u="none" strike="noStrike" noProof="0">
                          <a:latin typeface="Calibri"/>
                        </a:rPr>
                        <a:t>Bulk Power System </a:t>
                      </a:r>
                      <a:endParaRPr lang="en-US"/>
                    </a:p>
                  </a:txBody>
                  <a:tcPr/>
                </a:tc>
                <a:tc>
                  <a:txBody>
                    <a:bodyPr/>
                    <a:lstStyle/>
                    <a:p>
                      <a:pPr lvl="0">
                        <a:buNone/>
                      </a:pPr>
                      <a:r>
                        <a:rPr lang="en-US" sz="1050" b="1">
                          <a:latin typeface="Segoe UI"/>
                        </a:rPr>
                        <a:t>IEEE</a:t>
                      </a:r>
                    </a:p>
                  </a:txBody>
                  <a:tcPr/>
                </a:tc>
                <a:tc>
                  <a:txBody>
                    <a:bodyPr/>
                    <a:lstStyle/>
                    <a:p>
                      <a:pPr lvl="0">
                        <a:buNone/>
                      </a:pPr>
                      <a:r>
                        <a:rPr lang="en-US" sz="1050" b="0" i="0" u="none" strike="noStrike" noProof="0"/>
                        <a:t>Institute of Electrical and Electronics Engineers</a:t>
                      </a:r>
                      <a:endParaRPr lang="en-US"/>
                    </a:p>
                  </a:txBody>
                  <a:tcPr/>
                </a:tc>
                <a:extLst>
                  <a:ext uri="{0D108BD9-81ED-4DB2-BD59-A6C34878D82A}">
                    <a16:rowId xmlns:a16="http://schemas.microsoft.com/office/drawing/2014/main" val="1709566753"/>
                  </a:ext>
                </a:extLst>
              </a:tr>
              <a:tr h="365760">
                <a:tc>
                  <a:txBody>
                    <a:bodyPr/>
                    <a:lstStyle/>
                    <a:p>
                      <a:pPr lvl="0">
                        <a:buNone/>
                      </a:pPr>
                      <a:r>
                        <a:rPr lang="en-US" sz="1050" b="1" u="none" strike="noStrike" noProof="0">
                          <a:latin typeface="Segoe UI"/>
                        </a:rPr>
                        <a:t>BESS</a:t>
                      </a:r>
                    </a:p>
                  </a:txBody>
                  <a:tcPr/>
                </a:tc>
                <a:tc>
                  <a:txBody>
                    <a:bodyPr/>
                    <a:lstStyle/>
                    <a:p>
                      <a:pPr lvl="0" algn="l">
                        <a:lnSpc>
                          <a:spcPct val="100000"/>
                        </a:lnSpc>
                        <a:spcBef>
                          <a:spcPts val="0"/>
                        </a:spcBef>
                        <a:spcAft>
                          <a:spcPts val="0"/>
                        </a:spcAft>
                        <a:buNone/>
                      </a:pPr>
                      <a:r>
                        <a:rPr lang="en-US" sz="1050" b="0" i="0" u="none" strike="noStrike" noProof="0"/>
                        <a:t>Battery Energy Storage System </a:t>
                      </a:r>
                      <a:endParaRPr lang="en-US"/>
                    </a:p>
                  </a:txBody>
                  <a:tcPr/>
                </a:tc>
                <a:tc>
                  <a:txBody>
                    <a:bodyPr/>
                    <a:lstStyle/>
                    <a:p>
                      <a:pPr lvl="0">
                        <a:buNone/>
                      </a:pPr>
                      <a:r>
                        <a:rPr lang="en-US" sz="1050" b="1">
                          <a:latin typeface="Segoe UI"/>
                        </a:rPr>
                        <a:t>IR</a:t>
                      </a:r>
                    </a:p>
                  </a:txBody>
                  <a:tcPr/>
                </a:tc>
                <a:tc>
                  <a:txBody>
                    <a:bodyPr/>
                    <a:lstStyle/>
                    <a:p>
                      <a:pPr lvl="0">
                        <a:buNone/>
                      </a:pPr>
                      <a:r>
                        <a:rPr lang="en-US" sz="1050" b="0" i="0" u="none" strike="noStrike" noProof="0"/>
                        <a:t>Interconnection Request</a:t>
                      </a:r>
                      <a:endParaRPr lang="en-US"/>
                    </a:p>
                  </a:txBody>
                  <a:tcPr/>
                </a:tc>
                <a:extLst>
                  <a:ext uri="{0D108BD9-81ED-4DB2-BD59-A6C34878D82A}">
                    <a16:rowId xmlns:a16="http://schemas.microsoft.com/office/drawing/2014/main" val="2644379234"/>
                  </a:ext>
                </a:extLst>
              </a:tr>
              <a:tr h="365760">
                <a:tc>
                  <a:txBody>
                    <a:bodyPr/>
                    <a:lstStyle/>
                    <a:p>
                      <a:pPr lvl="0">
                        <a:buNone/>
                      </a:pPr>
                      <a:r>
                        <a:rPr lang="en-US" sz="1050" b="1" u="none" strike="noStrike" noProof="0">
                          <a:latin typeface="Segoe UI"/>
                        </a:rPr>
                        <a:t>CAISO</a:t>
                      </a:r>
                    </a:p>
                  </a:txBody>
                  <a:tcPr/>
                </a:tc>
                <a:tc>
                  <a:txBody>
                    <a:bodyPr/>
                    <a:lstStyle/>
                    <a:p>
                      <a:pPr lvl="0" algn="l">
                        <a:lnSpc>
                          <a:spcPct val="100000"/>
                        </a:lnSpc>
                        <a:spcBef>
                          <a:spcPts val="0"/>
                        </a:spcBef>
                        <a:spcAft>
                          <a:spcPts val="0"/>
                        </a:spcAft>
                        <a:buNone/>
                      </a:pPr>
                      <a:r>
                        <a:rPr lang="en-US" sz="1050" b="0" i="0" u="none" strike="noStrike" noProof="0"/>
                        <a:t>The California Independent System Operator Corporation </a:t>
                      </a:r>
                      <a:endParaRPr lang="en-US"/>
                    </a:p>
                  </a:txBody>
                  <a:tcPr/>
                </a:tc>
                <a:tc>
                  <a:txBody>
                    <a:bodyPr/>
                    <a:lstStyle/>
                    <a:p>
                      <a:pPr lvl="0">
                        <a:buNone/>
                      </a:pPr>
                      <a:r>
                        <a:rPr lang="en-US" sz="1050" b="1">
                          <a:latin typeface="Segoe UI"/>
                        </a:rPr>
                        <a:t>MW</a:t>
                      </a:r>
                    </a:p>
                  </a:txBody>
                  <a:tcPr/>
                </a:tc>
                <a:tc>
                  <a:txBody>
                    <a:bodyPr/>
                    <a:lstStyle/>
                    <a:p>
                      <a:pPr lvl="0">
                        <a:buNone/>
                      </a:pPr>
                      <a:r>
                        <a:rPr lang="en-US" sz="1050" b="0" i="0" u="none" strike="noStrike" noProof="0"/>
                        <a:t>Megawatt </a:t>
                      </a:r>
                      <a:endParaRPr lang="en-US"/>
                    </a:p>
                  </a:txBody>
                  <a:tcPr/>
                </a:tc>
                <a:extLst>
                  <a:ext uri="{0D108BD9-81ED-4DB2-BD59-A6C34878D82A}">
                    <a16:rowId xmlns:a16="http://schemas.microsoft.com/office/drawing/2014/main" val="1707872071"/>
                  </a:ext>
                </a:extLst>
              </a:tr>
              <a:tr h="365760">
                <a:tc>
                  <a:txBody>
                    <a:bodyPr/>
                    <a:lstStyle/>
                    <a:p>
                      <a:pPr lvl="0">
                        <a:buNone/>
                      </a:pPr>
                      <a:r>
                        <a:rPr lang="en-US" sz="1050" b="1" u="none" strike="noStrike" noProof="0">
                          <a:latin typeface="Segoe UI"/>
                        </a:rPr>
                        <a:t>CEC</a:t>
                      </a:r>
                    </a:p>
                  </a:txBody>
                  <a:tcPr/>
                </a:tc>
                <a:tc>
                  <a:txBody>
                    <a:bodyPr/>
                    <a:lstStyle/>
                    <a:p>
                      <a:pPr lvl="0" algn="l">
                        <a:lnSpc>
                          <a:spcPct val="100000"/>
                        </a:lnSpc>
                        <a:spcBef>
                          <a:spcPts val="0"/>
                        </a:spcBef>
                        <a:spcAft>
                          <a:spcPts val="0"/>
                        </a:spcAft>
                        <a:buNone/>
                      </a:pPr>
                      <a:r>
                        <a:rPr lang="en-US" sz="1050" b="0" i="0" u="none" strike="noStrike" noProof="0"/>
                        <a:t>California Energy Commission</a:t>
                      </a:r>
                      <a:endParaRPr lang="en-US"/>
                    </a:p>
                  </a:txBody>
                  <a:tcPr/>
                </a:tc>
                <a:tc>
                  <a:txBody>
                    <a:bodyPr/>
                    <a:lstStyle/>
                    <a:p>
                      <a:pPr lvl="0">
                        <a:buNone/>
                      </a:pPr>
                      <a:r>
                        <a:rPr lang="en-US" sz="1050" b="1">
                          <a:latin typeface="Segoe UI"/>
                        </a:rPr>
                        <a:t>NERC</a:t>
                      </a:r>
                    </a:p>
                  </a:txBody>
                  <a:tcPr/>
                </a:tc>
                <a:tc>
                  <a:txBody>
                    <a:bodyPr/>
                    <a:lstStyle/>
                    <a:p>
                      <a:pPr lvl="0">
                        <a:buNone/>
                      </a:pPr>
                      <a:r>
                        <a:rPr lang="en-US" sz="1050" b="0" i="0" u="none" strike="noStrike" noProof="0"/>
                        <a:t>The North American Electric Reliability Corporation</a:t>
                      </a:r>
                      <a:endParaRPr lang="en-US"/>
                    </a:p>
                  </a:txBody>
                  <a:tcPr/>
                </a:tc>
                <a:extLst>
                  <a:ext uri="{0D108BD9-81ED-4DB2-BD59-A6C34878D82A}">
                    <a16:rowId xmlns:a16="http://schemas.microsoft.com/office/drawing/2014/main" val="1524407624"/>
                  </a:ext>
                </a:extLst>
              </a:tr>
              <a:tr h="365760">
                <a:tc>
                  <a:txBody>
                    <a:bodyPr/>
                    <a:lstStyle/>
                    <a:p>
                      <a:pPr lvl="0">
                        <a:buNone/>
                      </a:pPr>
                      <a:r>
                        <a:rPr lang="en-US" sz="1050" b="1" u="none" strike="noStrike" noProof="0">
                          <a:latin typeface="Segoe UI"/>
                        </a:rPr>
                        <a:t>COD </a:t>
                      </a:r>
                    </a:p>
                  </a:txBody>
                  <a:tcPr/>
                </a:tc>
                <a:tc>
                  <a:txBody>
                    <a:bodyPr/>
                    <a:lstStyle/>
                    <a:p>
                      <a:pPr lvl="0" algn="l">
                        <a:lnSpc>
                          <a:spcPct val="100000"/>
                        </a:lnSpc>
                        <a:spcBef>
                          <a:spcPts val="0"/>
                        </a:spcBef>
                        <a:spcAft>
                          <a:spcPts val="0"/>
                        </a:spcAft>
                        <a:buNone/>
                      </a:pPr>
                      <a:r>
                        <a:rPr lang="en-US" sz="1050" b="0" u="none" strike="noStrike" noProof="0">
                          <a:latin typeface="Segoe UI"/>
                        </a:rPr>
                        <a:t>Commercial Operation Date</a:t>
                      </a:r>
                    </a:p>
                  </a:txBody>
                  <a:tcPr/>
                </a:tc>
                <a:tc>
                  <a:txBody>
                    <a:bodyPr/>
                    <a:lstStyle/>
                    <a:p>
                      <a:r>
                        <a:rPr lang="en-US" sz="1050" b="1">
                          <a:latin typeface="Segoe UI"/>
                        </a:rPr>
                        <a:t>PPA</a:t>
                      </a:r>
                    </a:p>
                  </a:txBody>
                  <a:tcPr/>
                </a:tc>
                <a:tc>
                  <a:txBody>
                    <a:bodyPr/>
                    <a:lstStyle/>
                    <a:p>
                      <a:pPr lvl="0">
                        <a:buNone/>
                      </a:pPr>
                      <a:r>
                        <a:rPr lang="en-US" sz="1050" b="0" i="0" u="none" strike="noStrike" noProof="0"/>
                        <a:t>Power Procurement Agreement</a:t>
                      </a:r>
                      <a:endParaRPr lang="en-US"/>
                    </a:p>
                  </a:txBody>
                  <a:tcPr/>
                </a:tc>
                <a:extLst>
                  <a:ext uri="{0D108BD9-81ED-4DB2-BD59-A6C34878D82A}">
                    <a16:rowId xmlns:a16="http://schemas.microsoft.com/office/drawing/2014/main" val="960547383"/>
                  </a:ext>
                </a:extLst>
              </a:tr>
              <a:tr h="365760">
                <a:tc>
                  <a:txBody>
                    <a:bodyPr/>
                    <a:lstStyle/>
                    <a:p>
                      <a:r>
                        <a:rPr lang="en-US" sz="1050" b="1">
                          <a:latin typeface="Segoe UI"/>
                        </a:rPr>
                        <a:t>CPUC</a:t>
                      </a:r>
                    </a:p>
                  </a:txBody>
                  <a:tcPr/>
                </a:tc>
                <a:tc>
                  <a:txBody>
                    <a:bodyPr/>
                    <a:lstStyle/>
                    <a:p>
                      <a:pPr lvl="0">
                        <a:buNone/>
                      </a:pPr>
                      <a:r>
                        <a:rPr lang="en-US" sz="1050" u="none" strike="noStrike" noProof="0">
                          <a:latin typeface="Segoe UI"/>
                        </a:rPr>
                        <a:t>California Public Utilities Commission</a:t>
                      </a:r>
                      <a:endParaRPr lang="en-US" sz="1050">
                        <a:latin typeface="Segoe UI"/>
                      </a:endParaRPr>
                    </a:p>
                  </a:txBody>
                  <a:tcPr/>
                </a:tc>
                <a:tc>
                  <a:txBody>
                    <a:bodyPr/>
                    <a:lstStyle/>
                    <a:p>
                      <a:r>
                        <a:rPr lang="en-US" sz="1050" b="1">
                          <a:latin typeface="Segoe UI"/>
                        </a:rPr>
                        <a:t>QC</a:t>
                      </a:r>
                    </a:p>
                  </a:txBody>
                  <a:tcPr/>
                </a:tc>
                <a:tc>
                  <a:txBody>
                    <a:bodyPr/>
                    <a:lstStyle/>
                    <a:p>
                      <a:pPr lvl="0">
                        <a:buNone/>
                      </a:pPr>
                      <a:r>
                        <a:rPr lang="en-US" sz="1050" b="0" i="0" u="none" strike="noStrike" noProof="0"/>
                        <a:t>Queue Cluster</a:t>
                      </a:r>
                      <a:endParaRPr lang="en-US"/>
                    </a:p>
                  </a:txBody>
                  <a:tcPr/>
                </a:tc>
                <a:extLst>
                  <a:ext uri="{0D108BD9-81ED-4DB2-BD59-A6C34878D82A}">
                    <a16:rowId xmlns:a16="http://schemas.microsoft.com/office/drawing/2014/main" val="3206642703"/>
                  </a:ext>
                </a:extLst>
              </a:tr>
              <a:tr h="365760">
                <a:tc>
                  <a:txBody>
                    <a:bodyPr/>
                    <a:lstStyle/>
                    <a:p>
                      <a:r>
                        <a:rPr lang="en-US" sz="1050" b="1">
                          <a:latin typeface="Segoe UI"/>
                        </a:rPr>
                        <a:t>DRPEP</a:t>
                      </a:r>
                    </a:p>
                  </a:txBody>
                  <a:tcPr/>
                </a:tc>
                <a:tc>
                  <a:txBody>
                    <a:bodyPr/>
                    <a:lstStyle/>
                    <a:p>
                      <a:pPr lvl="0">
                        <a:buNone/>
                      </a:pPr>
                      <a:r>
                        <a:rPr lang="en-US" sz="1050" u="none" strike="noStrike" noProof="0">
                          <a:latin typeface="Segoe UI"/>
                        </a:rPr>
                        <a:t>Distribution Resources Plan External Portal </a:t>
                      </a:r>
                      <a:endParaRPr lang="en-US" sz="1050">
                        <a:latin typeface="Segoe UI"/>
                      </a:endParaRPr>
                    </a:p>
                  </a:txBody>
                  <a:tcPr/>
                </a:tc>
                <a:tc>
                  <a:txBody>
                    <a:bodyPr/>
                    <a:lstStyle/>
                    <a:p>
                      <a:r>
                        <a:rPr lang="en-US" sz="1050" b="1">
                          <a:latin typeface="Segoe UI"/>
                        </a:rPr>
                        <a:t>RPP</a:t>
                      </a:r>
                    </a:p>
                  </a:txBody>
                  <a:tcPr/>
                </a:tc>
                <a:tc>
                  <a:txBody>
                    <a:bodyPr/>
                    <a:lstStyle/>
                    <a:p>
                      <a:pPr lvl="0">
                        <a:buNone/>
                      </a:pPr>
                      <a:r>
                        <a:rPr lang="en-US" sz="1050" b="0" i="0" u="none" strike="noStrike" noProof="0"/>
                        <a:t>Reactive Power Priority </a:t>
                      </a:r>
                      <a:endParaRPr lang="en-US"/>
                    </a:p>
                  </a:txBody>
                  <a:tcPr/>
                </a:tc>
                <a:extLst>
                  <a:ext uri="{0D108BD9-81ED-4DB2-BD59-A6C34878D82A}">
                    <a16:rowId xmlns:a16="http://schemas.microsoft.com/office/drawing/2014/main" val="2626110568"/>
                  </a:ext>
                </a:extLst>
              </a:tr>
              <a:tr h="365760">
                <a:tc>
                  <a:txBody>
                    <a:bodyPr/>
                    <a:lstStyle/>
                    <a:p>
                      <a:r>
                        <a:rPr lang="en-US" sz="1050" b="1">
                          <a:latin typeface="Segoe UI"/>
                        </a:rPr>
                        <a:t>DSA</a:t>
                      </a:r>
                    </a:p>
                  </a:txBody>
                  <a:tcPr/>
                </a:tc>
                <a:tc>
                  <a:txBody>
                    <a:bodyPr/>
                    <a:lstStyle/>
                    <a:p>
                      <a:pPr lvl="0">
                        <a:buNone/>
                      </a:pPr>
                      <a:r>
                        <a:rPr lang="en-US" sz="1050" u="none" strike="noStrike" noProof="0">
                          <a:latin typeface="Segoe UI"/>
                        </a:rPr>
                        <a:t>Distribution Service Agreement</a:t>
                      </a:r>
                      <a:endParaRPr lang="en-US" sz="1050">
                        <a:latin typeface="Segoe UI"/>
                      </a:endParaRPr>
                    </a:p>
                  </a:txBody>
                  <a:tcPr/>
                </a:tc>
                <a:tc>
                  <a:txBody>
                    <a:bodyPr/>
                    <a:lstStyle/>
                    <a:p>
                      <a:r>
                        <a:rPr lang="en-US" sz="1050" b="1">
                          <a:latin typeface="Segoe UI"/>
                        </a:rPr>
                        <a:t>SCE </a:t>
                      </a:r>
                    </a:p>
                  </a:txBody>
                  <a:tcPr/>
                </a:tc>
                <a:tc>
                  <a:txBody>
                    <a:bodyPr/>
                    <a:lstStyle/>
                    <a:p>
                      <a:pPr lvl="0">
                        <a:buNone/>
                      </a:pPr>
                      <a:r>
                        <a:rPr lang="en-US" sz="1050" b="0" i="0" u="none" strike="noStrike" noProof="0"/>
                        <a:t>Southern California Edison </a:t>
                      </a:r>
                      <a:endParaRPr lang="en-US"/>
                    </a:p>
                  </a:txBody>
                  <a:tcPr/>
                </a:tc>
                <a:extLst>
                  <a:ext uri="{0D108BD9-81ED-4DB2-BD59-A6C34878D82A}">
                    <a16:rowId xmlns:a16="http://schemas.microsoft.com/office/drawing/2014/main" val="302616452"/>
                  </a:ext>
                </a:extLst>
              </a:tr>
              <a:tr h="365760">
                <a:tc>
                  <a:txBody>
                    <a:bodyPr/>
                    <a:lstStyle/>
                    <a:p>
                      <a:r>
                        <a:rPr lang="en-US" sz="1050" b="1">
                          <a:latin typeface="Segoe UI"/>
                        </a:rPr>
                        <a:t>FAQ</a:t>
                      </a:r>
                    </a:p>
                  </a:txBody>
                  <a:tcPr/>
                </a:tc>
                <a:tc>
                  <a:txBody>
                    <a:bodyPr/>
                    <a:lstStyle/>
                    <a:p>
                      <a:pPr lvl="0">
                        <a:buNone/>
                      </a:pPr>
                      <a:r>
                        <a:rPr lang="en-US" sz="1050" u="none" strike="noStrike" noProof="0">
                          <a:latin typeface="Segoe UI"/>
                        </a:rPr>
                        <a:t>Frequently Asked Questions </a:t>
                      </a:r>
                      <a:endParaRPr lang="en-US" sz="1050">
                        <a:latin typeface="Segoe UI"/>
                      </a:endParaRPr>
                    </a:p>
                  </a:txBody>
                  <a:tcPr/>
                </a:tc>
                <a:tc>
                  <a:txBody>
                    <a:bodyPr/>
                    <a:lstStyle/>
                    <a:p>
                      <a:r>
                        <a:rPr lang="en-US" sz="1050" b="1">
                          <a:latin typeface="Segoe UI"/>
                        </a:rPr>
                        <a:t>SLD</a:t>
                      </a:r>
                    </a:p>
                  </a:txBody>
                  <a:tcPr/>
                </a:tc>
                <a:tc>
                  <a:txBody>
                    <a:bodyPr/>
                    <a:lstStyle/>
                    <a:p>
                      <a:pPr lvl="0">
                        <a:buNone/>
                      </a:pPr>
                      <a:r>
                        <a:rPr lang="en-US" sz="1050" b="0" i="0" u="none" strike="noStrike" noProof="0"/>
                        <a:t>Single Line Diagram </a:t>
                      </a:r>
                      <a:endParaRPr lang="en-US"/>
                    </a:p>
                  </a:txBody>
                  <a:tcPr/>
                </a:tc>
                <a:extLst>
                  <a:ext uri="{0D108BD9-81ED-4DB2-BD59-A6C34878D82A}">
                    <a16:rowId xmlns:a16="http://schemas.microsoft.com/office/drawing/2014/main" val="568324667"/>
                  </a:ext>
                </a:extLst>
              </a:tr>
              <a:tr h="365760">
                <a:tc>
                  <a:txBody>
                    <a:bodyPr/>
                    <a:lstStyle/>
                    <a:p>
                      <a:r>
                        <a:rPr lang="en-US" sz="1050" b="1">
                          <a:latin typeface="Segoe UI"/>
                        </a:rPr>
                        <a:t>GIA</a:t>
                      </a:r>
                    </a:p>
                  </a:txBody>
                  <a:tcPr/>
                </a:tc>
                <a:tc>
                  <a:txBody>
                    <a:bodyPr/>
                    <a:lstStyle/>
                    <a:p>
                      <a:pPr lvl="0">
                        <a:buNone/>
                      </a:pPr>
                      <a:r>
                        <a:rPr lang="en-US" sz="1050" b="0" i="0" u="none" strike="noStrike" noProof="0"/>
                        <a:t>Generator Interconnection Agreement </a:t>
                      </a:r>
                      <a:endParaRPr lang="en-US"/>
                    </a:p>
                  </a:txBody>
                  <a:tcPr/>
                </a:tc>
                <a:tc>
                  <a:txBody>
                    <a:bodyPr/>
                    <a:lstStyle/>
                    <a:p>
                      <a:r>
                        <a:rPr lang="en-US" sz="1050" b="1">
                          <a:latin typeface="Segoe UI"/>
                        </a:rPr>
                        <a:t>TOT</a:t>
                      </a:r>
                    </a:p>
                  </a:txBody>
                  <a:tcPr/>
                </a:tc>
                <a:tc>
                  <a:txBody>
                    <a:bodyPr/>
                    <a:lstStyle/>
                    <a:p>
                      <a:pPr lvl="0">
                        <a:buNone/>
                      </a:pPr>
                      <a:r>
                        <a:rPr lang="en-US" sz="1050" b="0" i="0" u="none" strike="noStrike" noProof="0"/>
                        <a:t>Transmission Owner Tariff</a:t>
                      </a:r>
                      <a:endParaRPr lang="en-US"/>
                    </a:p>
                  </a:txBody>
                  <a:tcPr/>
                </a:tc>
                <a:extLst>
                  <a:ext uri="{0D108BD9-81ED-4DB2-BD59-A6C34878D82A}">
                    <a16:rowId xmlns:a16="http://schemas.microsoft.com/office/drawing/2014/main" val="3090637584"/>
                  </a:ext>
                </a:extLst>
              </a:tr>
              <a:tr h="365760">
                <a:tc>
                  <a:txBody>
                    <a:bodyPr/>
                    <a:lstStyle/>
                    <a:p>
                      <a:r>
                        <a:rPr lang="en-US" sz="1050" b="1">
                          <a:latin typeface="Segoe UI"/>
                        </a:rPr>
                        <a:t>GIP</a:t>
                      </a:r>
                    </a:p>
                  </a:txBody>
                  <a:tcPr/>
                </a:tc>
                <a:tc>
                  <a:txBody>
                    <a:bodyPr/>
                    <a:lstStyle/>
                    <a:p>
                      <a:pPr lvl="0">
                        <a:buNone/>
                      </a:pPr>
                      <a:r>
                        <a:rPr lang="en-US" sz="1050" b="0" i="0" u="none" strike="noStrike" noProof="0"/>
                        <a:t>Generator Interconnection Procedures</a:t>
                      </a:r>
                      <a:endParaRPr lang="en-US"/>
                    </a:p>
                  </a:txBody>
                  <a:tcPr/>
                </a:tc>
                <a:tc>
                  <a:txBody>
                    <a:bodyPr/>
                    <a:lstStyle/>
                    <a:p>
                      <a:r>
                        <a:rPr lang="en-US" sz="1050" b="1">
                          <a:latin typeface="Segoe UI"/>
                        </a:rPr>
                        <a:t>UL</a:t>
                      </a:r>
                    </a:p>
                  </a:txBody>
                  <a:tcPr/>
                </a:tc>
                <a:tc>
                  <a:txBody>
                    <a:bodyPr/>
                    <a:lstStyle/>
                    <a:p>
                      <a:pPr lvl="0">
                        <a:buNone/>
                      </a:pPr>
                      <a:r>
                        <a:rPr lang="en-US" sz="1050" b="0" i="0" u="none" strike="noStrike" noProof="0"/>
                        <a:t>Underwriters Laboratories </a:t>
                      </a:r>
                      <a:endParaRPr lang="en-US"/>
                    </a:p>
                  </a:txBody>
                  <a:tcPr/>
                </a:tc>
                <a:extLst>
                  <a:ext uri="{0D108BD9-81ED-4DB2-BD59-A6C34878D82A}">
                    <a16:rowId xmlns:a16="http://schemas.microsoft.com/office/drawing/2014/main" val="3872558258"/>
                  </a:ext>
                </a:extLst>
              </a:tr>
              <a:tr h="365760">
                <a:tc>
                  <a:txBody>
                    <a:bodyPr/>
                    <a:lstStyle/>
                    <a:p>
                      <a:pPr lvl="0">
                        <a:buNone/>
                      </a:pPr>
                      <a:r>
                        <a:rPr lang="en-US" sz="1050" b="1">
                          <a:latin typeface="Segoe UI"/>
                        </a:rPr>
                        <a:t>GPS</a:t>
                      </a:r>
                    </a:p>
                  </a:txBody>
                  <a:tcPr/>
                </a:tc>
                <a:tc>
                  <a:txBody>
                    <a:bodyPr/>
                    <a:lstStyle/>
                    <a:p>
                      <a:pPr lvl="0">
                        <a:buNone/>
                      </a:pPr>
                      <a:r>
                        <a:rPr lang="en-US" sz="1050" b="0" i="0" u="none" strike="noStrike" noProof="0"/>
                        <a:t>Global Positioning System </a:t>
                      </a:r>
                      <a:endParaRPr lang="en-US"/>
                    </a:p>
                  </a:txBody>
                  <a:tcPr/>
                </a:tc>
                <a:tc>
                  <a:txBody>
                    <a:bodyPr/>
                    <a:lstStyle/>
                    <a:p>
                      <a:pPr lvl="0">
                        <a:buNone/>
                      </a:pPr>
                      <a:r>
                        <a:rPr lang="en-US" sz="1050" b="1">
                          <a:latin typeface="Segoe UI"/>
                        </a:rPr>
                        <a:t>WDAT</a:t>
                      </a:r>
                    </a:p>
                  </a:txBody>
                  <a:tcPr/>
                </a:tc>
                <a:tc>
                  <a:txBody>
                    <a:bodyPr/>
                    <a:lstStyle/>
                    <a:p>
                      <a:pPr lvl="0">
                        <a:buNone/>
                      </a:pPr>
                      <a:r>
                        <a:rPr lang="en-US" sz="1050" b="0" i="0" u="none" strike="noStrike" noProof="0"/>
                        <a:t>Wholesale Distribution Access Tariff</a:t>
                      </a:r>
                      <a:endParaRPr lang="en-US"/>
                    </a:p>
                  </a:txBody>
                  <a:tcPr/>
                </a:tc>
                <a:extLst>
                  <a:ext uri="{0D108BD9-81ED-4DB2-BD59-A6C34878D82A}">
                    <a16:rowId xmlns:a16="http://schemas.microsoft.com/office/drawing/2014/main" val="941186328"/>
                  </a:ext>
                </a:extLst>
              </a:tr>
            </a:tbl>
          </a:graphicData>
        </a:graphic>
      </p:graphicFrame>
    </p:spTree>
    <p:extLst>
      <p:ext uri="{BB962C8B-B14F-4D97-AF65-F5344CB8AC3E}">
        <p14:creationId xmlns:p14="http://schemas.microsoft.com/office/powerpoint/2010/main" val="18510214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765361-BE70-4C85-B962-CED9281825AC}"/>
              </a:ext>
            </a:extLst>
          </p:cNvPr>
          <p:cNvSpPr>
            <a:spLocks noGrp="1"/>
          </p:cNvSpPr>
          <p:nvPr>
            <p:ph idx="1"/>
          </p:nvPr>
        </p:nvSpPr>
        <p:spPr/>
        <p:txBody>
          <a:bodyPr vert="horz" lIns="91440" tIns="45720" rIns="91440" bIns="45720" rtlCol="0" anchor="t">
            <a:normAutofit/>
          </a:bodyPr>
          <a:lstStyle/>
          <a:p>
            <a:endParaRPr lang="en-US"/>
          </a:p>
          <a:p>
            <a:r>
              <a:rPr lang="en-US"/>
              <a:t>WDAT Applications must be submitted via our online tool, Grid Interconnection Processing Tool: </a:t>
            </a:r>
            <a:r>
              <a:rPr lang="en-US">
                <a:hlinkClick r:id="rId3"/>
              </a:rPr>
              <a:t>https://gridinterconnection.sce.com/prweb?AppName=GIPT</a:t>
            </a:r>
            <a:endParaRPr lang="en-US"/>
          </a:p>
          <a:p>
            <a:endParaRPr lang="en-US"/>
          </a:p>
          <a:p>
            <a:r>
              <a:rPr lang="en-US"/>
              <a:t>A </a:t>
            </a:r>
            <a:r>
              <a:rPr lang="en-US" b="1" u="sng">
                <a:hlinkClick r:id="rId4"/>
              </a:rPr>
              <a:t>WDAT User Guide</a:t>
            </a:r>
            <a:r>
              <a:rPr lang="en-US"/>
              <a:t> contains information about the application, and </a:t>
            </a:r>
            <a:r>
              <a:rPr lang="en-US" b="1" u="sng">
                <a:hlinkClick r:id="rId5"/>
              </a:rPr>
              <a:t>Training videos</a:t>
            </a:r>
            <a:r>
              <a:rPr lang="en-US"/>
              <a:t> are available to help new users.</a:t>
            </a:r>
          </a:p>
          <a:p>
            <a:r>
              <a:rPr lang="en-US"/>
              <a:t>This is a new tool so please see our Frequently Asked Questions for more information: </a:t>
            </a:r>
            <a:r>
              <a:rPr lang="en-US">
                <a:hlinkClick r:id="rId6"/>
              </a:rPr>
              <a:t>https://edisonintl.sharepoint.com/:b:/t/Public/Misc/ESenxULxRvdBpqq5yzf5YREBBFuQdBWo6i7YVMdMGPIlfQ?e=n7rHN5</a:t>
            </a:r>
            <a:endParaRPr lang="en-US"/>
          </a:p>
          <a:p>
            <a:endParaRPr lang="en-US"/>
          </a:p>
          <a:p>
            <a:endParaRPr lang="en-US"/>
          </a:p>
          <a:p>
            <a:endParaRPr lang="en-US"/>
          </a:p>
          <a:p>
            <a:pPr algn="ctr"/>
            <a:endParaRPr lang="en-US"/>
          </a:p>
        </p:txBody>
      </p:sp>
      <p:sp>
        <p:nvSpPr>
          <p:cNvPr id="5" name="Slide Number Placeholder 4">
            <a:extLst>
              <a:ext uri="{FF2B5EF4-FFF2-40B4-BE49-F238E27FC236}">
                <a16:creationId xmlns:a16="http://schemas.microsoft.com/office/drawing/2014/main" id="{50CE9309-626A-463C-9E58-35BE091003C3}"/>
              </a:ext>
            </a:extLst>
          </p:cNvPr>
          <p:cNvSpPr>
            <a:spLocks noGrp="1"/>
          </p:cNvSpPr>
          <p:nvPr>
            <p:ph type="sldNum" sz="quarter" idx="12"/>
          </p:nvPr>
        </p:nvSpPr>
        <p:spPr/>
        <p:txBody>
          <a:bodyPr/>
          <a:lstStyle/>
          <a:p>
            <a:fld id="{186DC542-6CB9-419E-B49C-81182B59E367}" type="slidenum">
              <a:rPr lang="en-US" smtClean="0"/>
              <a:t>27</a:t>
            </a:fld>
            <a:endParaRPr lang="en-US"/>
          </a:p>
        </p:txBody>
      </p:sp>
      <p:sp>
        <p:nvSpPr>
          <p:cNvPr id="2" name="TextBox 1">
            <a:extLst>
              <a:ext uri="{FF2B5EF4-FFF2-40B4-BE49-F238E27FC236}">
                <a16:creationId xmlns:a16="http://schemas.microsoft.com/office/drawing/2014/main" id="{A5EAC6E5-8904-4D05-992C-AC774DA6557E}"/>
              </a:ext>
            </a:extLst>
          </p:cNvPr>
          <p:cNvSpPr txBox="1"/>
          <p:nvPr/>
        </p:nvSpPr>
        <p:spPr>
          <a:xfrm>
            <a:off x="775855" y="706582"/>
            <a:ext cx="6289963" cy="923330"/>
          </a:xfrm>
          <a:prstGeom prst="rect">
            <a:avLst/>
          </a:prstGeom>
          <a:noFill/>
        </p:spPr>
        <p:txBody>
          <a:bodyPr wrap="square" rtlCol="0">
            <a:spAutoFit/>
          </a:bodyPr>
          <a:lstStyle/>
          <a:p>
            <a:r>
              <a:rPr lang="en-US"/>
              <a:t>In lieu of the previously provided PDF sample, we are providing additional resources to help complete the online form. </a:t>
            </a:r>
          </a:p>
        </p:txBody>
      </p:sp>
    </p:spTree>
    <p:extLst>
      <p:ext uri="{BB962C8B-B14F-4D97-AF65-F5344CB8AC3E}">
        <p14:creationId xmlns:p14="http://schemas.microsoft.com/office/powerpoint/2010/main" val="1103393860"/>
      </p:ext>
    </p:extLst>
  </p:cSld>
  <p:clrMapOvr>
    <a:masterClrMapping/>
  </p:clrMapOvr>
</p:sld>
</file>

<file path=ppt/theme/theme1.xml><?xml version="1.0" encoding="utf-8"?>
<a:theme xmlns:a="http://schemas.openxmlformats.org/drawingml/2006/main" name="SCE 4x3 Template_White">
  <a:themeElements>
    <a:clrScheme name="Custom 1">
      <a:dk1>
        <a:srgbClr val="006269"/>
      </a:dk1>
      <a:lt1>
        <a:sysClr val="window" lastClr="FFFFFF"/>
      </a:lt1>
      <a:dk2>
        <a:srgbClr val="FED141"/>
      </a:dk2>
      <a:lt2>
        <a:srgbClr val="B1B3B3"/>
      </a:lt2>
      <a:accent1>
        <a:srgbClr val="00A9E0"/>
      </a:accent1>
      <a:accent2>
        <a:srgbClr val="3CDBC0"/>
      </a:accent2>
      <a:accent3>
        <a:srgbClr val="658D1B"/>
      </a:accent3>
      <a:accent4>
        <a:srgbClr val="722257"/>
      </a:accent4>
      <a:accent5>
        <a:srgbClr val="F0B323"/>
      </a:accent5>
      <a:accent6>
        <a:srgbClr val="D2D755"/>
      </a:accent6>
      <a:hlink>
        <a:srgbClr val="0563C1"/>
      </a:hlink>
      <a:folHlink>
        <a:srgbClr val="0563C1"/>
      </a:folHlink>
    </a:clrScheme>
    <a:fontScheme name="Custom 2">
      <a:majorFont>
        <a:latin typeface="Segoe UI Light"/>
        <a:ea typeface=""/>
        <a:cs typeface=""/>
      </a:majorFont>
      <a:minorFont>
        <a:latin typeface="Segoe U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and Guidelines.potx" id="{30045ACF-AAE3-460A-9933-965EF3C49868}" vid="{329C0C72-CDA0-4F4F-BD5A-8598C0C0A67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45da448-bf9c-43e8-8676-7e88d583ded9" xsi:nil="true"/>
    <lcf76f155ced4ddcb4097134ff3c332f xmlns="d4a68a64-a124-4f5d-b2c8-350cb06da97e">
      <Terms xmlns="http://schemas.microsoft.com/office/infopath/2007/PartnerControls"/>
    </lcf76f155ced4ddcb4097134ff3c332f>
    <AEMLastModified xmlns="dc052a0c-c05e-4031-9584-b00f96c9b4dc" xsi:nil="true"/>
    <AEMModifiedBy xmlns="dc052a0c-c05e-4031-9584-b00f96c9b4dc" xsi:nil="true"/>
    <AnonymousItemID xmlns="dc052a0c-c05e-4031-9584-b00f96c9b4dc" xsi:nil="true"/>
    <ReviewStatus xmlns="dc052a0c-c05e-4031-9584-b00f96c9b4dc">Pending</ReviewStatus>
    <_Flow_SignoffStatus xmlns="d4a68a64-a124-4f5d-b2c8-350cb06da97e" xsi:nil="true"/>
    <DocKeywords xmlns="dc052a0c-c05e-4031-9584-b00f96c9b4dc" xsi:nil="true"/>
    <AEMCreator xmlns="dc052a0c-c05e-4031-9584-b00f96c9b4dc" xsi:nil="true"/>
    <IsCopied xmlns="dc052a0c-c05e-4031-9584-b00f96c9b4dc" xsi:nil="true"/>
    <AEMModified xmlns="dc052a0c-c05e-4031-9584-b00f96c9b4dc" xsi:nil="true"/>
    <IsActive1 xmlns="dc052a0c-c05e-4031-9584-b00f96c9b4dc">Yes</IsActive1>
    <IsMailSent xmlns="dc052a0c-c05e-4031-9584-b00f96c9b4dc">Yes</IsMailSent>
    <Classification xmlns="dc052a0c-c05e-4031-9584-b00f96c9b4dc">Public</Classification>
    <FileCopiedToAnonymousSite xmlns="dc052a0c-c05e-4031-9584-b00f96c9b4dc">No</FileCopiedToAnonymousSite>
    <SharedWithUsers xmlns="dc052a0c-c05e-4031-9584-b00f96c9b4dc">
      <UserInfo>
        <DisplayName>Shulamite Lo Tornel</DisplayName>
        <AccountId>37634</AccountId>
        <AccountType/>
      </UserInfo>
      <UserInfo>
        <DisplayName>Nina Lamb</DisplayName>
        <AccountId>537</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MiscProdContentType" ma:contentTypeID="0x010100CBB8B92A69B3D641B0F234AAFFF3D70A00B270BC432C568C468E1587806D4E055E" ma:contentTypeVersion="22" ma:contentTypeDescription="" ma:contentTypeScope="" ma:versionID="f7babeb68c72bbca8d27eaa250a8d890">
  <xsd:schema xmlns:xsd="http://www.w3.org/2001/XMLSchema" xmlns:xs="http://www.w3.org/2001/XMLSchema" xmlns:p="http://schemas.microsoft.com/office/2006/metadata/properties" xmlns:ns2="dc052a0c-c05e-4031-9584-b00f96c9b4dc" xmlns:ns3="d4a68a64-a124-4f5d-b2c8-350cb06da97e" xmlns:ns4="e45da448-bf9c-43e8-8676-7e88d583ded9" targetNamespace="http://schemas.microsoft.com/office/2006/metadata/properties" ma:root="true" ma:fieldsID="4c01f5418e908087bc87b08da1dbf718" ns2:_="" ns3:_="" ns4:_="">
    <xsd:import namespace="dc052a0c-c05e-4031-9584-b00f96c9b4dc"/>
    <xsd:import namespace="d4a68a64-a124-4f5d-b2c8-350cb06da97e"/>
    <xsd:import namespace="e45da448-bf9c-43e8-8676-7e88d583ded9"/>
    <xsd:element name="properties">
      <xsd:complexType>
        <xsd:sequence>
          <xsd:element name="documentManagement">
            <xsd:complexType>
              <xsd:all>
                <xsd:element ref="ns2:AEMCreator" minOccurs="0"/>
                <xsd:element ref="ns2:AEMLastModified" minOccurs="0"/>
                <xsd:element ref="ns2:AEMModified" minOccurs="0"/>
                <xsd:element ref="ns2:AEMModifiedBy" minOccurs="0"/>
                <xsd:element ref="ns2:AnonymousItemID" minOccurs="0"/>
                <xsd:element ref="ns2:Classification" minOccurs="0"/>
                <xsd:element ref="ns2:DocKeywords" minOccurs="0"/>
                <xsd:element ref="ns2:FileCopiedToAnonymousSite" minOccurs="0"/>
                <xsd:element ref="ns2:IsActive1" minOccurs="0"/>
                <xsd:element ref="ns2:IsCopied" minOccurs="0"/>
                <xsd:element ref="ns2:IsMailSent" minOccurs="0"/>
                <xsd:element ref="ns2:ReviewStatus" minOccurs="0"/>
                <xsd:element ref="ns3:_Flow_SignoffStatus"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2:SharedWithUsers" minOccurs="0"/>
                <xsd:element ref="ns2:SharedWithDetails" minOccurs="0"/>
                <xsd:element ref="ns3:MediaLengthInSeconds" minOccurs="0"/>
                <xsd:element ref="ns3:MediaServiceAutoKeyPoints" minOccurs="0"/>
                <xsd:element ref="ns3:MediaServiceKeyPoints" minOccurs="0"/>
                <xsd:element ref="ns3:lcf76f155ced4ddcb4097134ff3c332f" minOccurs="0"/>
                <xsd:element ref="ns4:TaxCatchAll" minOccurs="0"/>
                <xsd:element ref="ns3:MediaServiceObjectDetectorVersions" minOccurs="0"/>
                <xsd:element ref="ns3:MediaServiceSearchProperties"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052a0c-c05e-4031-9584-b00f96c9b4dc" elementFormDefault="qualified">
    <xsd:import namespace="http://schemas.microsoft.com/office/2006/documentManagement/types"/>
    <xsd:import namespace="http://schemas.microsoft.com/office/infopath/2007/PartnerControls"/>
    <xsd:element name="AEMCreator" ma:index="2" nillable="true" ma:displayName="AEMCreator" ma:internalName="AEMCreator" ma:readOnly="false">
      <xsd:simpleType>
        <xsd:restriction base="dms:Text">
          <xsd:maxLength value="255"/>
        </xsd:restriction>
      </xsd:simpleType>
    </xsd:element>
    <xsd:element name="AEMLastModified" ma:index="3" nillable="true" ma:displayName="AEMLastModified" ma:format="DateTime" ma:internalName="AEMLastModified" ma:readOnly="false">
      <xsd:simpleType>
        <xsd:restriction base="dms:DateTime"/>
      </xsd:simpleType>
    </xsd:element>
    <xsd:element name="AEMModified" ma:index="4" nillable="true" ma:displayName="AEMModified" ma:format="DateTime" ma:internalName="AEMModified" ma:readOnly="false">
      <xsd:simpleType>
        <xsd:restriction base="dms:DateTime"/>
      </xsd:simpleType>
    </xsd:element>
    <xsd:element name="AEMModifiedBy" ma:index="5" nillable="true" ma:displayName="AEMModifiedBy" ma:internalName="AEMModifiedBy" ma:readOnly="false">
      <xsd:simpleType>
        <xsd:restriction base="dms:Text">
          <xsd:maxLength value="255"/>
        </xsd:restriction>
      </xsd:simpleType>
    </xsd:element>
    <xsd:element name="AnonymousItemID" ma:index="6" nillable="true" ma:displayName="AnonymousItemID" ma:internalName="AnonymousItemID" ma:readOnly="false">
      <xsd:simpleType>
        <xsd:restriction base="dms:Number"/>
      </xsd:simpleType>
    </xsd:element>
    <xsd:element name="Classification" ma:index="7" nillable="true" ma:displayName="Classification" ma:default="Public" ma:format="Dropdown" ma:internalName="Classification" ma:readOnly="false">
      <xsd:simpleType>
        <xsd:restriction base="dms:Choice">
          <xsd:enumeration value="Public"/>
          <xsd:enumeration value="Internal"/>
        </xsd:restriction>
      </xsd:simpleType>
    </xsd:element>
    <xsd:element name="DocKeywords" ma:index="8" nillable="true" ma:displayName="DocKeywords" ma:internalName="DocKeywords" ma:readOnly="false">
      <xsd:simpleType>
        <xsd:restriction base="dms:Text">
          <xsd:maxLength value="255"/>
        </xsd:restriction>
      </xsd:simpleType>
    </xsd:element>
    <xsd:element name="FileCopiedToAnonymousSite" ma:index="9" nillable="true" ma:displayName="FileCopiedToAnonymousSite" ma:default="No" ma:format="Dropdown" ma:internalName="FileCopiedToAnonymousSite" ma:readOnly="false">
      <xsd:simpleType>
        <xsd:restriction base="dms:Choice">
          <xsd:enumeration value="Yes"/>
          <xsd:enumeration value="No"/>
        </xsd:restriction>
      </xsd:simpleType>
    </xsd:element>
    <xsd:element name="IsActive1" ma:index="10" nillable="true" ma:displayName="IsActive" ma:default="Yes" ma:format="Dropdown" ma:internalName="IsActive1" ma:readOnly="false">
      <xsd:simpleType>
        <xsd:restriction base="dms:Choice">
          <xsd:enumeration value="Yes"/>
          <xsd:enumeration value="No"/>
        </xsd:restriction>
      </xsd:simpleType>
    </xsd:element>
    <xsd:element name="IsCopied" ma:index="11" nillable="true" ma:displayName="IsCopied" ma:internalName="IsCopied" ma:readOnly="false">
      <xsd:simpleType>
        <xsd:restriction base="dms:Text">
          <xsd:maxLength value="255"/>
        </xsd:restriction>
      </xsd:simpleType>
    </xsd:element>
    <xsd:element name="IsMailSent" ma:index="12" nillable="true" ma:displayName="IsMailSent" ma:default="No" ma:format="Dropdown" ma:internalName="IsMailSent" ma:readOnly="false">
      <xsd:simpleType>
        <xsd:restriction base="dms:Choice">
          <xsd:enumeration value="Yes"/>
          <xsd:enumeration value="No"/>
        </xsd:restriction>
      </xsd:simpleType>
    </xsd:element>
    <xsd:element name="ReviewStatus" ma:index="13" nillable="true" ma:displayName="ReviewStatus" ma:default="Pending" ma:format="Dropdown" ma:internalName="ReviewStatus" ma:readOnly="false">
      <xsd:simpleType>
        <xsd:restriction base="dms:Choice">
          <xsd:enumeration value="Pending"/>
          <xsd:enumeration value="Approved"/>
        </xsd:restriction>
      </xsd:simpleType>
    </xsd:element>
    <xsd:element name="SharedWithUsers" ma:index="26"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7"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4a68a64-a124-4f5d-b2c8-350cb06da97e" elementFormDefault="qualified">
    <xsd:import namespace="http://schemas.microsoft.com/office/2006/documentManagement/types"/>
    <xsd:import namespace="http://schemas.microsoft.com/office/infopath/2007/PartnerControls"/>
    <xsd:element name="_Flow_SignoffStatus" ma:index="14" nillable="true" ma:displayName="Sign-off status" ma:internalName="Sign_x002d_off_x0020_status" ma:readOnly="false">
      <xsd:simpleType>
        <xsd:restriction base="dms:Text"/>
      </xsd:simpleType>
    </xsd:element>
    <xsd:element name="MediaServiceMetadata" ma:index="20" nillable="true" ma:displayName="MediaServiceMetadata" ma:hidden="true" ma:internalName="MediaServiceMetadata" ma:readOnly="true">
      <xsd:simpleType>
        <xsd:restriction base="dms:Note"/>
      </xsd:simpleType>
    </xsd:element>
    <xsd:element name="MediaServiceFastMetadata" ma:index="21" nillable="true" ma:displayName="MediaServiceFastMetadata" ma:hidden="true" ma:internalName="MediaServiceFastMetadata" ma:readOnly="true">
      <xsd:simpleType>
        <xsd:restriction base="dms:Note"/>
      </xsd:simpleType>
    </xsd:element>
    <xsd:element name="MediaServiceAutoTags" ma:index="22" nillable="true" ma:displayName="Tags" ma:hidden="true" ma:internalName="MediaServiceAutoTags" ma:readOnly="true">
      <xsd:simpleType>
        <xsd:restriction base="dms:Text"/>
      </xsd:simpleType>
    </xsd:element>
    <xsd:element name="MediaServiceOCR" ma:index="23" nillable="true" ma:displayName="Extracted Text" ma:hidden="true" ma:internalName="MediaServiceOCR" ma:readOnly="true">
      <xsd:simpleType>
        <xsd:restriction base="dms:Note"/>
      </xsd:simpleType>
    </xsd:element>
    <xsd:element name="MediaServiceGenerationTime" ma:index="24" nillable="true" ma:displayName="MediaServiceGenerationTime" ma:hidden="true" ma:internalName="MediaServiceGenerationTime" ma:readOnly="true">
      <xsd:simpleType>
        <xsd:restriction base="dms:Text"/>
      </xsd:simpleType>
    </xsd:element>
    <xsd:element name="MediaServiceEventHashCode" ma:index="25" nillable="true" ma:displayName="MediaServiceEventHashCode" ma:hidden="true" ma:internalName="MediaServiceEventHashCode" ma:readOnly="true">
      <xsd:simpleType>
        <xsd:restriction base="dms:Text"/>
      </xsd:simpleType>
    </xsd:element>
    <xsd:element name="MediaLengthInSeconds" ma:index="28" nillable="true" ma:displayName="MediaLengthInSeconds" ma:hidden="true" ma:internalName="MediaLengthInSeconds" ma:readOnly="true">
      <xsd:simpleType>
        <xsd:restriction base="dms:Unknown"/>
      </xsd:simpleType>
    </xsd:element>
    <xsd:element name="MediaServiceAutoKeyPoints" ma:index="29" nillable="true" ma:displayName="MediaServiceAutoKeyPoints" ma:hidden="true" ma:internalName="MediaServiceAutoKeyPoints" ma:readOnly="true">
      <xsd:simpleType>
        <xsd:restriction base="dms:Note"/>
      </xsd:simpleType>
    </xsd:element>
    <xsd:element name="MediaServiceKeyPoints" ma:index="30" nillable="true" ma:displayName="KeyPoints" ma:hidden="true" ma:internalName="MediaServiceKeyPoints" ma:readOnly="true">
      <xsd:simpleType>
        <xsd:restriction base="dms:Note"/>
      </xsd:simpleType>
    </xsd:element>
    <xsd:element name="lcf76f155ced4ddcb4097134ff3c332f" ma:index="33" nillable="true" ma:taxonomy="true" ma:internalName="lcf76f155ced4ddcb4097134ff3c332f" ma:taxonomyFieldName="MediaServiceImageTags" ma:displayName="Image Tags" ma:readOnly="false" ma:fieldId="{5cf76f15-5ced-4ddc-b409-7134ff3c332f}" ma:taxonomyMulti="true" ma:sspId="1da7e81d-6ea8-45c5-b51f-f6fb8dd5843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5" nillable="true" ma:displayName="MediaServiceObjectDetectorVersions" ma:hidden="true" ma:indexed="true" ma:internalName="MediaServiceObjectDetectorVersions" ma:readOnly="true">
      <xsd:simpleType>
        <xsd:restriction base="dms:Text"/>
      </xsd:simpleType>
    </xsd:element>
    <xsd:element name="MediaServiceSearchProperties" ma:index="36" nillable="true" ma:displayName="MediaServiceSearchProperties" ma:hidden="true" ma:internalName="MediaServiceSearchProperties" ma:readOnly="true">
      <xsd:simpleType>
        <xsd:restriction base="dms:Note"/>
      </xsd:simpleType>
    </xsd:element>
    <xsd:element name="MediaServiceDateTaken" ma:index="37"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45da448-bf9c-43e8-8676-7e88d583ded9" elementFormDefault="qualified">
    <xsd:import namespace="http://schemas.microsoft.com/office/2006/documentManagement/types"/>
    <xsd:import namespace="http://schemas.microsoft.com/office/infopath/2007/PartnerControls"/>
    <xsd:element name="TaxCatchAll" ma:index="34" nillable="true" ma:displayName="Taxonomy Catch All Column" ma:hidden="true" ma:list="{3173a292-5e7d-415b-b433-96e3b3530dfe}" ma:internalName="TaxCatchAll" ma:showField="CatchAllData" ma:web="dc052a0c-c05e-4031-9584-b00f96c9b4d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2F76512-83D6-4E9A-92A2-3D53BF78E119}">
  <ds:schemaRefs>
    <ds:schemaRef ds:uri="483e3c98-d89a-4271-b7e1-379ed2c22699"/>
    <ds:schemaRef ds:uri="e45da448-bf9c-43e8-8676-7e88d583ded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d4a68a64-a124-4f5d-b2c8-350cb06da97e"/>
    <ds:schemaRef ds:uri="dc052a0c-c05e-4031-9584-b00f96c9b4dc"/>
  </ds:schemaRefs>
</ds:datastoreItem>
</file>

<file path=customXml/itemProps2.xml><?xml version="1.0" encoding="utf-8"?>
<ds:datastoreItem xmlns:ds="http://schemas.openxmlformats.org/officeDocument/2006/customXml" ds:itemID="{54D3BCBC-38DC-49C0-A1D5-04A31014A939}">
  <ds:schemaRefs>
    <ds:schemaRef ds:uri="http://schemas.microsoft.com/sharepoint/v3/contenttype/forms"/>
  </ds:schemaRefs>
</ds:datastoreItem>
</file>

<file path=customXml/itemProps3.xml><?xml version="1.0" encoding="utf-8"?>
<ds:datastoreItem xmlns:ds="http://schemas.openxmlformats.org/officeDocument/2006/customXml" ds:itemID="{5F511609-C43E-4D7E-BFD2-3DE7109BDF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052a0c-c05e-4031-9584-b00f96c9b4dc"/>
    <ds:schemaRef ds:uri="d4a68a64-a124-4f5d-b2c8-350cb06da97e"/>
    <ds:schemaRef ds:uri="e45da448-bf9c-43e8-8676-7e88d583de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3762</Words>
  <Application>Microsoft Office PowerPoint</Application>
  <PresentationFormat>On-screen Show (4:3)</PresentationFormat>
  <Paragraphs>442</Paragraphs>
  <Slides>28</Slides>
  <Notes>23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28</vt:i4>
      </vt:variant>
    </vt:vector>
  </HeadingPairs>
  <TitlesOfParts>
    <vt:vector size="39" baseType="lpstr">
      <vt:lpstr>Arial</vt:lpstr>
      <vt:lpstr>Blackadder ITC</vt:lpstr>
      <vt:lpstr>Calibri</vt:lpstr>
      <vt:lpstr>Open Sans</vt:lpstr>
      <vt:lpstr>Rockwell</vt:lpstr>
      <vt:lpstr>Segoe UI</vt:lpstr>
      <vt:lpstr>Segoe UI Light</vt:lpstr>
      <vt:lpstr>Segoe UI Semibold</vt:lpstr>
      <vt:lpstr>Wingdings</vt:lpstr>
      <vt:lpstr>Wingdings 2</vt:lpstr>
      <vt:lpstr>SCE 4x3 Template_White</vt:lpstr>
      <vt:lpstr>Southern California Edison’s (SCE) WDAT Queue Cluster 16</vt:lpstr>
      <vt:lpstr>Purpose of Presentation</vt:lpstr>
      <vt:lpstr>Overview</vt:lpstr>
      <vt:lpstr>What's new for QC16?</vt:lpstr>
      <vt:lpstr>What's new for QC16? contd.</vt:lpstr>
      <vt:lpstr>Agreement Types</vt:lpstr>
      <vt:lpstr>WDAT Interconnection Request Checklist</vt:lpstr>
      <vt:lpstr>Submitting Deposits</vt:lpstr>
      <vt:lpstr>Interconnection Request (IR) Forms</vt:lpstr>
      <vt:lpstr>Required Technical Documents</vt:lpstr>
      <vt:lpstr>Smart Inverter Requirements</vt:lpstr>
      <vt:lpstr>Smart Inverter Requirements</vt:lpstr>
      <vt:lpstr>Demonstrating Site Exclusivity</vt:lpstr>
      <vt:lpstr>APN Needs to Appear on Both Documents </vt:lpstr>
      <vt:lpstr>Lease/Option Date Must be Through COD </vt:lpstr>
      <vt:lpstr>Guidelines for Sizing Your Generating Facility</vt:lpstr>
      <vt:lpstr>Grid Voltages – WDAT vs. TOT</vt:lpstr>
      <vt:lpstr>Grid Voltages – WDAT vs. TOT</vt:lpstr>
      <vt:lpstr>CAISO/WDAT Deliverability Options</vt:lpstr>
      <vt:lpstr>Charging Distribution Service for Storage projects</vt:lpstr>
      <vt:lpstr>Quick Tips</vt:lpstr>
      <vt:lpstr>Important Dates/Milestones</vt:lpstr>
      <vt:lpstr>Submittal of WDAT QC16 Interconnection Requests</vt:lpstr>
      <vt:lpstr>Important Links</vt:lpstr>
      <vt:lpstr>Have additional Questions?</vt:lpstr>
      <vt:lpstr>Acronym List For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Olivieri, Douglas</dc:creator>
  <cp:lastModifiedBy>Yamunadevi Subramanian</cp:lastModifiedBy>
  <cp:revision>3</cp:revision>
  <cp:lastPrinted>2021-03-29T18:53:42Z</cp:lastPrinted>
  <dcterms:created xsi:type="dcterms:W3CDTF">2017-04-10T17:50:05Z</dcterms:created>
  <dcterms:modified xsi:type="dcterms:W3CDTF">2026-09-10T05:25:40Z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0x010100CBB8B92A69B3D641B0F234AAFFF3D70A00B270BC432C568C468E1587806D4E055E</vt:lpwstr>
  </property>
  <property fmtid="{D5CDD505-2E9C-101B-9397-08002B2CF9AE}" pid="3" name="MediaServiceImageTags">
    <vt:lpwstr/>
  </property>
  <property fmtid="{D5CDD505-2E9C-101B-9397-08002B2CF9AE}" pid="4" name="Approval Level">
    <vt:lpwstr>Approved</vt:lpwstr>
  </property>
  <property fmtid="{D5CDD505-2E9C-101B-9397-08002B2CF9AE}" pid="5" name="AEMModifiedBy">
    <vt:lpwstr/>
  </property>
  <property fmtid="{D5CDD505-2E9C-101B-9397-08002B2CF9AE}" pid="6" name="Order">
    <vt:r8>302900</vt:r8>
  </property>
  <property fmtid="{D5CDD505-2E9C-101B-9397-08002B2CF9AE}" pid="7" name="xd_ProgID">
    <vt:lpwstr/>
  </property>
  <property fmtid="{D5CDD505-2E9C-101B-9397-08002B2CF9AE}" pid="8" name="ComplianceAssetId">
    <vt:lpwstr/>
  </property>
  <property fmtid="{D5CDD505-2E9C-101B-9397-08002B2CF9AE}" pid="9" name="TemplateUrl">
    <vt:lpwstr/>
  </property>
  <property fmtid="{D5CDD505-2E9C-101B-9397-08002B2CF9AE}" pid="10" name="IsActive1">
    <vt:lpwstr>Yes</vt:lpwstr>
  </property>
  <property fmtid="{D5CDD505-2E9C-101B-9397-08002B2CF9AE}" pid="11" name="Classification">
    <vt:lpwstr>Public</vt:lpwstr>
  </property>
  <property fmtid="{D5CDD505-2E9C-101B-9397-08002B2CF9AE}" pid="12" name="ReviewStatus">
    <vt:lpwstr>Pending</vt:lpwstr>
  </property>
  <property fmtid="{D5CDD505-2E9C-101B-9397-08002B2CF9AE}" pid="13" name="_ExtendedDescription">
    <vt:lpwstr/>
  </property>
  <property fmtid="{D5CDD505-2E9C-101B-9397-08002B2CF9AE}" pid="14" name="TriggerFlowInfo">
    <vt:lpwstr/>
  </property>
  <property fmtid="{D5CDD505-2E9C-101B-9397-08002B2CF9AE}" pid="15" name="AEMCreator">
    <vt:lpwstr/>
  </property>
  <property fmtid="{D5CDD505-2E9C-101B-9397-08002B2CF9AE}" pid="16" name="DocKeywords">
    <vt:lpwstr/>
  </property>
  <property fmtid="{D5CDD505-2E9C-101B-9397-08002B2CF9AE}" pid="17" name="xd_Signature">
    <vt:bool>false</vt:bool>
  </property>
  <property fmtid="{D5CDD505-2E9C-101B-9397-08002B2CF9AE}" pid="18" name="SharedWithUsers">
    <vt:lpwstr>37634;#Shulamite Lo Tornel;#537;#Nina Lamb</vt:lpwstr>
  </property>
  <property fmtid="{D5CDD505-2E9C-101B-9397-08002B2CF9AE}" pid="19" name="FileCopiedToAnonymousSite">
    <vt:lpwstr>No</vt:lpwstr>
  </property>
  <property fmtid="{D5CDD505-2E9C-101B-9397-08002B2CF9AE}" pid="20" name="IsMailSent">
    <vt:lpwstr>Yes</vt:lpwstr>
  </property>
  <property fmtid="{D5CDD505-2E9C-101B-9397-08002B2CF9AE}" pid="21" name="MSIP_Label_bc3dd1c7-2c40-4a31-84b2-bec599b321a0_Enabled">
    <vt:lpwstr>true</vt:lpwstr>
  </property>
  <property fmtid="{D5CDD505-2E9C-101B-9397-08002B2CF9AE}" pid="22" name="MSIP_Label_bc3dd1c7-2c40-4a31-84b2-bec599b321a0_SetDate">
    <vt:lpwstr>2026-08-21T20:29:32Z</vt:lpwstr>
  </property>
  <property fmtid="{D5CDD505-2E9C-101B-9397-08002B2CF9AE}" pid="23" name="MSIP_Label_bc3dd1c7-2c40-4a31-84b2-bec599b321a0_Method">
    <vt:lpwstr>Standard</vt:lpwstr>
  </property>
  <property fmtid="{D5CDD505-2E9C-101B-9397-08002B2CF9AE}" pid="24" name="MSIP_Label_bc3dd1c7-2c40-4a31-84b2-bec599b321a0_Name">
    <vt:lpwstr>bc3dd1c7-2c40-4a31-84b2-bec599b321a0</vt:lpwstr>
  </property>
  <property fmtid="{D5CDD505-2E9C-101B-9397-08002B2CF9AE}" pid="25" name="MSIP_Label_bc3dd1c7-2c40-4a31-84b2-bec599b321a0_SiteId">
    <vt:lpwstr>5b2a8fee-4c95-4bdc-8aae-196f8aacb1b6</vt:lpwstr>
  </property>
  <property fmtid="{D5CDD505-2E9C-101B-9397-08002B2CF9AE}" pid="26" name="MSIP_Label_bc3dd1c7-2c40-4a31-84b2-bec599b321a0_ActionId">
    <vt:lpwstr>ec44571b-686a-49f2-ba81-0714851d9798</vt:lpwstr>
  </property>
  <property fmtid="{D5CDD505-2E9C-101B-9397-08002B2CF9AE}" pid="27" name="MSIP_Label_bc3dd1c7-2c40-4a31-84b2-bec599b321a0_ContentBits">
    <vt:lpwstr>0</vt:lpwstr>
  </property>
  <property fmtid="{D5CDD505-2E9C-101B-9397-08002B2CF9AE}" pid="28" name="MSIP_Label_bc3dd1c7-2c40-4a31-84b2-bec599b321a0_Tag">
    <vt:lpwstr>10, 3, 0, 1</vt:lpwstr>
  </property>
</Properties>
</file>