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18288000" cy="10287000"/>
  <p:notesSz cx="6858000" cy="9144000"/>
  <p:embeddedFontLst>
    <p:embeddedFont>
      <p:font typeface="Calibri" panose="020F0502020204030204" pitchFamily="34" charset="0"/>
      <p:regular r:id="rId19"/>
      <p:bold r:id="rId20"/>
      <p:italic r:id="rId21"/>
      <p:boldItalic r:id="rId22"/>
    </p:embeddedFont>
    <p:embeddedFont>
      <p:font typeface="Canva Sans" panose="020B0604020202020204" charset="0"/>
      <p:regular r:id="rId23"/>
    </p:embeddedFont>
    <p:embeddedFont>
      <p:font typeface="Canva Sans Bold"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2" d="100"/>
          <a:sy n="72" d="100"/>
        </p:scale>
        <p:origin x="65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sce.com/sites/default/files/custom-files/Web%20files/Acrobat%20Document.pdf" TargetMode="External"/><Relationship Id="rId7" Type="http://schemas.openxmlformats.org/officeDocument/2006/relationships/hyperlink" Target="https://www.sce.com/sites/default/files/custom-files/Web%20files/14-796%20(1).pdf"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www.sce.com/sites/default/files/custom-files/Web%20files/INetCache%20Content.Outlook%2072UO1UWA%202022%20DA%20Lottery%20SCE.COM%20Changes_rev2.xlsx" TargetMode="External"/><Relationship Id="rId5" Type="http://schemas.openxmlformats.org/officeDocument/2006/relationships/hyperlink" Target="https://www.sce.com/sites/default/files/custom-files/Web%20files/Multiple%20Submission%20Spreadsheet.xlsx" TargetMode="External"/><Relationship Id="rId4" Type="http://schemas.openxmlformats.org/officeDocument/2006/relationships/hyperlink" Target="https://www.sce.com/sites/default/files/custom-files/Web%20files/Sample%20Six-Month%20Advance%20Notice%20to%20Transfer%20to%20Direct%20Access%20Service.pdf"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svg"/><Relationship Id="rId12" Type="http://schemas.openxmlformats.org/officeDocument/2006/relationships/image" Target="../media/image2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7.png"/><Relationship Id="rId5" Type="http://schemas.openxmlformats.org/officeDocument/2006/relationships/hyperlink" Target="https://www.sce.com/partners/partnerships/direct-access/re-opening" TargetMode="External"/><Relationship Id="rId10" Type="http://schemas.openxmlformats.org/officeDocument/2006/relationships/hyperlink" Target="mailto:DANotices@SCE.com" TargetMode="External"/><Relationship Id="rId4" Type="http://schemas.openxmlformats.org/officeDocument/2006/relationships/image" Target="../media/image22.svg"/><Relationship Id="rId9" Type="http://schemas.openxmlformats.org/officeDocument/2006/relationships/image" Target="../media/image26.sv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hyperlink" Target="https://view.officeapps.live.com/op/view.aspx?src=https%3A%2F%2Fwww.sce.com%2Fsites%2Fdefault%2Ffiles%2Fcustom-files%2FWeb%2520files%2FMultiple%2520Submission%2520Spreadsheet.xlsx&amp;wdOrigin=BROWSELINK" TargetMode="External"/><Relationship Id="rId4" Type="http://schemas.openxmlformats.org/officeDocument/2006/relationships/image" Target="../media/image4.jpeg"/><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slide" Target="slide4.xml"/><Relationship Id="rId4" Type="http://schemas.openxmlformats.org/officeDocument/2006/relationships/image" Target="../media/image4.jpeg"/><Relationship Id="rId9" Type="http://schemas.openxmlformats.org/officeDocument/2006/relationships/image" Target="../media/image13.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8118679" cy="10287000"/>
          </a:xfrm>
          <a:prstGeom prst="rect">
            <a:avLst/>
          </a:prstGeom>
          <a:solidFill>
            <a:srgbClr val="FFCC00">
              <a:alpha val="3922"/>
            </a:srgbClr>
          </a:solidFill>
        </p:spPr>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886418" y="1463474"/>
            <a:ext cx="6653133" cy="3617641"/>
          </a:xfrm>
          <a:prstGeom prst="rect">
            <a:avLst/>
          </a:prstGeom>
        </p:spPr>
      </p:pic>
      <p:pic>
        <p:nvPicPr>
          <p:cNvPr id="4" name="Picture 4"/>
          <p:cNvPicPr>
            <a:picLocks noChangeAspect="1"/>
          </p:cNvPicPr>
          <p:nvPr/>
        </p:nvPicPr>
        <p:blipFill>
          <a:blip r:embed="rId4"/>
          <a:srcRect/>
          <a:stretch>
            <a:fillRect/>
          </a:stretch>
        </p:blipFill>
        <p:spPr>
          <a:xfrm>
            <a:off x="8972199" y="2152133"/>
            <a:ext cx="8481571" cy="5290380"/>
          </a:xfrm>
          <a:prstGeom prst="rect">
            <a:avLst/>
          </a:prstGeom>
        </p:spPr>
      </p:pic>
      <p:pic>
        <p:nvPicPr>
          <p:cNvPr id="5" name="Picture 5"/>
          <p:cNvPicPr>
            <a:picLocks noChangeAspect="1"/>
          </p:cNvPicPr>
          <p:nvPr/>
        </p:nvPicPr>
        <p:blipFill>
          <a:blip r:embed="rId5"/>
          <a:srcRect t="11396" b="6734"/>
          <a:stretch>
            <a:fillRect/>
          </a:stretch>
        </p:blipFill>
        <p:spPr>
          <a:xfrm>
            <a:off x="0" y="8839766"/>
            <a:ext cx="4833644" cy="1447234"/>
          </a:xfrm>
          <a:prstGeom prst="rect">
            <a:avLst/>
          </a:prstGeom>
        </p:spPr>
      </p:pic>
      <p:pic>
        <p:nvPicPr>
          <p:cNvPr id="6" name="Picture 6"/>
          <p:cNvPicPr>
            <a:picLocks noChangeAspect="1"/>
          </p:cNvPicPr>
          <p:nvPr/>
        </p:nvPicPr>
        <p:blipFill>
          <a:blip r:embed="rId6"/>
          <a:srcRect/>
          <a:stretch>
            <a:fillRect/>
          </a:stretch>
        </p:blipFill>
        <p:spPr>
          <a:xfrm>
            <a:off x="10302136" y="9528001"/>
            <a:ext cx="7985864" cy="700182"/>
          </a:xfrm>
          <a:prstGeom prst="rect">
            <a:avLst/>
          </a:prstGeom>
        </p:spPr>
      </p:pic>
      <p:sp>
        <p:nvSpPr>
          <p:cNvPr id="7" name="TextBox 7"/>
          <p:cNvSpPr txBox="1"/>
          <p:nvPr/>
        </p:nvSpPr>
        <p:spPr>
          <a:xfrm>
            <a:off x="1028700" y="3695228"/>
            <a:ext cx="6184915" cy="2771775"/>
          </a:xfrm>
          <a:prstGeom prst="rect">
            <a:avLst/>
          </a:prstGeom>
        </p:spPr>
        <p:txBody>
          <a:bodyPr lIns="0" tIns="0" rIns="0" bIns="0" rtlCol="0" anchor="t">
            <a:spAutoFit/>
          </a:bodyPr>
          <a:lstStyle/>
          <a:p>
            <a:pPr marL="0" lvl="0" indent="0">
              <a:lnSpc>
                <a:spcPts val="7346"/>
              </a:lnSpc>
            </a:pPr>
            <a:r>
              <a:rPr lang="en-US" sz="6122">
                <a:solidFill>
                  <a:srgbClr val="000000"/>
                </a:solidFill>
                <a:latin typeface="Canva Sans Bold"/>
              </a:rPr>
              <a:t>Annual DA Lottery Process Submission Tips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619" r="1619"/>
          <a:stretch>
            <a:fillRect/>
          </a:stretch>
        </p:blipFill>
        <p:spPr>
          <a:xfrm>
            <a:off x="10302136" y="9563383"/>
            <a:ext cx="7985864" cy="723617"/>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76065" y="897435"/>
            <a:ext cx="879561" cy="991055"/>
          </a:xfrm>
          <a:prstGeom prst="rect">
            <a:avLst/>
          </a:prstGeom>
        </p:spPr>
      </p:pic>
      <p:sp>
        <p:nvSpPr>
          <p:cNvPr id="4" name="TextBox 4"/>
          <p:cNvSpPr txBox="1"/>
          <p:nvPr/>
        </p:nvSpPr>
        <p:spPr>
          <a:xfrm>
            <a:off x="1660625" y="54986"/>
            <a:ext cx="14675562" cy="688974"/>
          </a:xfrm>
          <a:prstGeom prst="rect">
            <a:avLst/>
          </a:prstGeom>
        </p:spPr>
        <p:txBody>
          <a:bodyPr lIns="0" tIns="0" rIns="0" bIns="0" rtlCol="0" anchor="t">
            <a:spAutoFit/>
          </a:bodyPr>
          <a:lstStyle/>
          <a:p>
            <a:pPr algn="ctr">
              <a:lnSpc>
                <a:spcPts val="5600"/>
              </a:lnSpc>
            </a:pPr>
            <a:r>
              <a:rPr lang="en-US" sz="4000">
                <a:solidFill>
                  <a:srgbClr val="000000"/>
                </a:solidFill>
                <a:latin typeface="Canva Sans Bold"/>
              </a:rPr>
              <a:t>6-Month Notice Submission Tips Recap:</a:t>
            </a:r>
          </a:p>
        </p:txBody>
      </p:sp>
      <p:sp>
        <p:nvSpPr>
          <p:cNvPr id="5" name="TextBox 5"/>
          <p:cNvSpPr txBox="1"/>
          <p:nvPr/>
        </p:nvSpPr>
        <p:spPr>
          <a:xfrm>
            <a:off x="2061462" y="3716848"/>
            <a:ext cx="15197838" cy="497840"/>
          </a:xfrm>
          <a:prstGeom prst="rect">
            <a:avLst/>
          </a:prstGeom>
        </p:spPr>
        <p:txBody>
          <a:bodyPr lIns="0" tIns="0" rIns="0" bIns="0" rtlCol="0" anchor="t">
            <a:spAutoFit/>
          </a:bodyPr>
          <a:lstStyle/>
          <a:p>
            <a:pPr>
              <a:lnSpc>
                <a:spcPts val="4060"/>
              </a:lnSpc>
            </a:pPr>
            <a:r>
              <a:rPr lang="en-US" sz="2900">
                <a:solidFill>
                  <a:srgbClr val="000000"/>
                </a:solidFill>
                <a:latin typeface="Canva Sans"/>
              </a:rPr>
              <a:t>For load offerings, complete Form 14-796 with 1, 5, and 7 if you require customer data</a:t>
            </a:r>
          </a:p>
        </p:txBody>
      </p:sp>
      <p:sp>
        <p:nvSpPr>
          <p:cNvPr id="6" name="TextBox 6"/>
          <p:cNvSpPr txBox="1"/>
          <p:nvPr/>
        </p:nvSpPr>
        <p:spPr>
          <a:xfrm>
            <a:off x="2061462" y="971550"/>
            <a:ext cx="15197838" cy="1012190"/>
          </a:xfrm>
          <a:prstGeom prst="rect">
            <a:avLst/>
          </a:prstGeom>
        </p:spPr>
        <p:txBody>
          <a:bodyPr lIns="0" tIns="0" rIns="0" bIns="0" rtlCol="0" anchor="t">
            <a:spAutoFit/>
          </a:bodyPr>
          <a:lstStyle/>
          <a:p>
            <a:pPr>
              <a:lnSpc>
                <a:spcPts val="4060"/>
              </a:lnSpc>
            </a:pPr>
            <a:r>
              <a:rPr lang="en-US" sz="2900">
                <a:solidFill>
                  <a:srgbClr val="000000"/>
                </a:solidFill>
                <a:latin typeface="Canva Sans"/>
              </a:rPr>
              <a:t>It is required that all 6-Month Notices signed by the 3rd Party be accompanied by a CISR. </a:t>
            </a:r>
          </a:p>
        </p:txBody>
      </p:sp>
      <p:sp>
        <p:nvSpPr>
          <p:cNvPr id="7" name="TextBox 7"/>
          <p:cNvSpPr txBox="1"/>
          <p:nvPr/>
        </p:nvSpPr>
        <p:spPr>
          <a:xfrm>
            <a:off x="2061462" y="2510025"/>
            <a:ext cx="15197838" cy="580390"/>
          </a:xfrm>
          <a:prstGeom prst="rect">
            <a:avLst/>
          </a:prstGeom>
        </p:spPr>
        <p:txBody>
          <a:bodyPr lIns="0" tIns="0" rIns="0" bIns="0" rtlCol="0" anchor="t">
            <a:spAutoFit/>
          </a:bodyPr>
          <a:lstStyle/>
          <a:p>
            <a:pPr>
              <a:lnSpc>
                <a:spcPts val="4759"/>
              </a:lnSpc>
            </a:pPr>
            <a:r>
              <a:rPr lang="en-US" sz="3399">
                <a:solidFill>
                  <a:srgbClr val="000000"/>
                </a:solidFill>
                <a:latin typeface="Canva Sans"/>
              </a:rPr>
              <a:t>A 6-Month Notice signed by the customer doesn't require an active CISR</a:t>
            </a:r>
          </a:p>
        </p:txBody>
      </p:sp>
      <p:sp>
        <p:nvSpPr>
          <p:cNvPr id="8" name="TextBox 8"/>
          <p:cNvSpPr txBox="1"/>
          <p:nvPr/>
        </p:nvSpPr>
        <p:spPr>
          <a:xfrm>
            <a:off x="2061462" y="4619002"/>
            <a:ext cx="15197838" cy="1012190"/>
          </a:xfrm>
          <a:prstGeom prst="rect">
            <a:avLst/>
          </a:prstGeom>
        </p:spPr>
        <p:txBody>
          <a:bodyPr lIns="0" tIns="0" rIns="0" bIns="0" rtlCol="0" anchor="t">
            <a:spAutoFit/>
          </a:bodyPr>
          <a:lstStyle/>
          <a:p>
            <a:pPr>
              <a:lnSpc>
                <a:spcPts val="4060"/>
              </a:lnSpc>
            </a:pPr>
            <a:r>
              <a:rPr lang="en-US" sz="2900">
                <a:solidFill>
                  <a:srgbClr val="000000"/>
                </a:solidFill>
                <a:latin typeface="Canva Sans"/>
              </a:rPr>
              <a:t>You will need to complete the Multiple Submission Spreadsheet if you are submitting multiple submissions for the same customer</a:t>
            </a:r>
          </a:p>
        </p:txBody>
      </p:sp>
      <p:sp>
        <p:nvSpPr>
          <p:cNvPr id="9" name="TextBox 9"/>
          <p:cNvSpPr txBox="1"/>
          <p:nvPr/>
        </p:nvSpPr>
        <p:spPr>
          <a:xfrm>
            <a:off x="2061462" y="5859791"/>
            <a:ext cx="15197838" cy="1526540"/>
          </a:xfrm>
          <a:prstGeom prst="rect">
            <a:avLst/>
          </a:prstGeom>
        </p:spPr>
        <p:txBody>
          <a:bodyPr lIns="0" tIns="0" rIns="0" bIns="0" rtlCol="0" anchor="t">
            <a:spAutoFit/>
          </a:bodyPr>
          <a:lstStyle/>
          <a:p>
            <a:pPr>
              <a:lnSpc>
                <a:spcPts val="4060"/>
              </a:lnSpc>
            </a:pPr>
            <a:r>
              <a:rPr lang="en-US" sz="2900">
                <a:solidFill>
                  <a:srgbClr val="000000"/>
                </a:solidFill>
                <a:latin typeface="Canva Sans"/>
              </a:rPr>
              <a:t>It is mandatory to include the Service Account Number with an 80 at the beginning of the number in all submissions. Since service account numbers change, please request the most current statement from the customer.</a:t>
            </a:r>
          </a:p>
        </p:txBody>
      </p:sp>
      <p:sp>
        <p:nvSpPr>
          <p:cNvPr id="10" name="TextBox 10"/>
          <p:cNvSpPr txBox="1"/>
          <p:nvPr/>
        </p:nvSpPr>
        <p:spPr>
          <a:xfrm>
            <a:off x="2061462" y="7786381"/>
            <a:ext cx="15197838" cy="1064260"/>
          </a:xfrm>
          <a:prstGeom prst="rect">
            <a:avLst/>
          </a:prstGeom>
        </p:spPr>
        <p:txBody>
          <a:bodyPr lIns="0" tIns="0" rIns="0" bIns="0" rtlCol="0" anchor="t">
            <a:spAutoFit/>
          </a:bodyPr>
          <a:lstStyle/>
          <a:p>
            <a:pPr>
              <a:lnSpc>
                <a:spcPts val="4340"/>
              </a:lnSpc>
            </a:pPr>
            <a:r>
              <a:rPr lang="en-US" sz="3100">
                <a:solidFill>
                  <a:srgbClr val="000000"/>
                </a:solidFill>
                <a:latin typeface="Canva Sans"/>
              </a:rPr>
              <a:t>Last but not least, make sure the name on the spreadsheet or notice matches the name on the SCE bill</a:t>
            </a:r>
          </a:p>
        </p:txBody>
      </p:sp>
      <p:pic>
        <p:nvPicPr>
          <p:cNvPr id="11"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37965" y="6118009"/>
            <a:ext cx="879561" cy="991055"/>
          </a:xfrm>
          <a:prstGeom prst="rect">
            <a:avLst/>
          </a:prstGeom>
        </p:spPr>
      </p:pic>
      <p:pic>
        <p:nvPicPr>
          <p:cNvPr id="12"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37965" y="7738756"/>
            <a:ext cx="879561" cy="991055"/>
          </a:xfrm>
          <a:prstGeom prst="rect">
            <a:avLst/>
          </a:prstGeom>
        </p:spPr>
      </p:pic>
      <p:pic>
        <p:nvPicPr>
          <p:cNvPr id="13"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37965" y="3498815"/>
            <a:ext cx="879561" cy="991055"/>
          </a:xfrm>
          <a:prstGeom prst="rect">
            <a:avLst/>
          </a:prstGeom>
        </p:spPr>
      </p:pic>
      <p:pic>
        <p:nvPicPr>
          <p:cNvPr id="14" name="Picture 1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37965" y="4640137"/>
            <a:ext cx="879561" cy="991055"/>
          </a:xfrm>
          <a:prstGeom prst="rect">
            <a:avLst/>
          </a:prstGeom>
        </p:spPr>
      </p:pic>
      <p:pic>
        <p:nvPicPr>
          <p:cNvPr id="15" name="Picture 1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37965" y="2268447"/>
            <a:ext cx="879561" cy="99105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1396" b="6734"/>
          <a:stretch>
            <a:fillRect/>
          </a:stretch>
        </p:blipFill>
        <p:spPr>
          <a:xfrm>
            <a:off x="0" y="8839766"/>
            <a:ext cx="4833644" cy="1447234"/>
          </a:xfrm>
          <a:prstGeom prst="rect">
            <a:avLst/>
          </a:prstGeom>
        </p:spPr>
      </p:pic>
      <p:pic>
        <p:nvPicPr>
          <p:cNvPr id="3" name="Picture 3"/>
          <p:cNvPicPr>
            <a:picLocks noChangeAspect="1"/>
          </p:cNvPicPr>
          <p:nvPr/>
        </p:nvPicPr>
        <p:blipFill>
          <a:blip r:embed="rId3"/>
          <a:srcRect l="1619" r="1619"/>
          <a:stretch>
            <a:fillRect/>
          </a:stretch>
        </p:blipFill>
        <p:spPr>
          <a:xfrm>
            <a:off x="10302136" y="9563383"/>
            <a:ext cx="7985864" cy="723617"/>
          </a:xfrm>
          <a:prstGeom prst="rect">
            <a:avLst/>
          </a:prstGeom>
        </p:spPr>
      </p:pic>
      <p:sp>
        <p:nvSpPr>
          <p:cNvPr id="4" name="TextBox 4"/>
          <p:cNvSpPr txBox="1"/>
          <p:nvPr/>
        </p:nvSpPr>
        <p:spPr>
          <a:xfrm>
            <a:off x="3393371" y="182683"/>
            <a:ext cx="9983578" cy="712469"/>
          </a:xfrm>
          <a:prstGeom prst="rect">
            <a:avLst/>
          </a:prstGeom>
        </p:spPr>
        <p:txBody>
          <a:bodyPr lIns="0" tIns="0" rIns="0" bIns="0" rtlCol="0" anchor="t">
            <a:spAutoFit/>
          </a:bodyPr>
          <a:lstStyle/>
          <a:p>
            <a:pPr algn="ctr">
              <a:lnSpc>
                <a:spcPts val="5880"/>
              </a:lnSpc>
            </a:pPr>
            <a:r>
              <a:rPr lang="en-US" sz="4200">
                <a:solidFill>
                  <a:srgbClr val="000000"/>
                </a:solidFill>
                <a:latin typeface="Canva Sans Bold"/>
              </a:rPr>
              <a:t>Reasons for the 5-Day Correction</a:t>
            </a:r>
          </a:p>
        </p:txBody>
      </p:sp>
      <p:sp>
        <p:nvSpPr>
          <p:cNvPr id="5" name="TextBox 5"/>
          <p:cNvSpPr txBox="1"/>
          <p:nvPr/>
        </p:nvSpPr>
        <p:spPr>
          <a:xfrm>
            <a:off x="439705" y="1618305"/>
            <a:ext cx="7659089" cy="3576172"/>
          </a:xfrm>
          <a:prstGeom prst="rect">
            <a:avLst/>
          </a:prstGeom>
        </p:spPr>
        <p:txBody>
          <a:bodyPr lIns="0" tIns="0" rIns="0" bIns="0" rtlCol="0" anchor="t">
            <a:spAutoFit/>
          </a:bodyPr>
          <a:lstStyle/>
          <a:p>
            <a:pPr>
              <a:lnSpc>
                <a:spcPts val="4672"/>
              </a:lnSpc>
            </a:pPr>
            <a:r>
              <a:rPr lang="en-US" sz="3337" b="1" dirty="0">
                <a:solidFill>
                  <a:srgbClr val="000000"/>
                </a:solidFill>
                <a:latin typeface="Canva Sans"/>
              </a:rPr>
              <a:t>If SCE finds incorrect information in the Six-Month Notice or the Multiple Submission Spreadsheet template, SCE will contact the submitter to correct the error. </a:t>
            </a:r>
          </a:p>
          <a:p>
            <a:pPr>
              <a:lnSpc>
                <a:spcPts val="4672"/>
              </a:lnSpc>
            </a:pPr>
            <a:endParaRPr lang="en-US" sz="3337" dirty="0">
              <a:solidFill>
                <a:srgbClr val="000000"/>
              </a:solidFill>
              <a:latin typeface="Canva Sans"/>
            </a:endParaRPr>
          </a:p>
        </p:txBody>
      </p:sp>
      <p:sp>
        <p:nvSpPr>
          <p:cNvPr id="6" name="TextBox 6"/>
          <p:cNvSpPr txBox="1"/>
          <p:nvPr/>
        </p:nvSpPr>
        <p:spPr>
          <a:xfrm>
            <a:off x="9464098" y="1575423"/>
            <a:ext cx="8522129" cy="6427914"/>
          </a:xfrm>
          <a:prstGeom prst="rect">
            <a:avLst/>
          </a:prstGeom>
        </p:spPr>
        <p:txBody>
          <a:bodyPr lIns="0" tIns="0" rIns="0" bIns="0" rtlCol="0" anchor="t">
            <a:spAutoFit/>
          </a:bodyPr>
          <a:lstStyle/>
          <a:p>
            <a:pPr marL="647697" lvl="1" indent="-323848">
              <a:lnSpc>
                <a:spcPts val="4199"/>
              </a:lnSpc>
              <a:buFont typeface="Arial"/>
              <a:buChar char="•"/>
            </a:pPr>
            <a:r>
              <a:rPr lang="en-US" sz="2999" b="1" dirty="0">
                <a:solidFill>
                  <a:srgbClr val="000000"/>
                </a:solidFill>
                <a:latin typeface="Canva Sans"/>
              </a:rPr>
              <a:t>Unreadable Submissions or file formats</a:t>
            </a:r>
          </a:p>
          <a:p>
            <a:pPr marL="647697" lvl="1" indent="-323848">
              <a:lnSpc>
                <a:spcPts val="4199"/>
              </a:lnSpc>
              <a:buFont typeface="Arial"/>
              <a:buChar char="•"/>
            </a:pPr>
            <a:r>
              <a:rPr lang="en-US" sz="2999" b="1" dirty="0">
                <a:solidFill>
                  <a:srgbClr val="000000"/>
                </a:solidFill>
                <a:latin typeface="Canva Sans"/>
              </a:rPr>
              <a:t>Missing Signature</a:t>
            </a:r>
          </a:p>
          <a:p>
            <a:pPr marL="647697" lvl="1" indent="-323848">
              <a:lnSpc>
                <a:spcPts val="4199"/>
              </a:lnSpc>
              <a:buFont typeface="Arial"/>
              <a:buChar char="•"/>
            </a:pPr>
            <a:r>
              <a:rPr lang="en-US" sz="2999" b="1" dirty="0">
                <a:solidFill>
                  <a:srgbClr val="000000"/>
                </a:solidFill>
                <a:latin typeface="Canva Sans"/>
              </a:rPr>
              <a:t>Missing Date</a:t>
            </a:r>
          </a:p>
          <a:p>
            <a:pPr marL="647697" lvl="1" indent="-323848">
              <a:lnSpc>
                <a:spcPts val="4199"/>
              </a:lnSpc>
              <a:buFont typeface="Arial"/>
              <a:buChar char="•"/>
            </a:pPr>
            <a:r>
              <a:rPr lang="en-US" sz="2999" b="1" dirty="0">
                <a:solidFill>
                  <a:srgbClr val="000000"/>
                </a:solidFill>
                <a:latin typeface="Canva Sans"/>
              </a:rPr>
              <a:t>Invalid Name</a:t>
            </a:r>
          </a:p>
          <a:p>
            <a:pPr marL="647697" lvl="1" indent="-323848">
              <a:lnSpc>
                <a:spcPts val="4199"/>
              </a:lnSpc>
              <a:buFont typeface="Arial"/>
              <a:buChar char="•"/>
            </a:pPr>
            <a:r>
              <a:rPr lang="en-US" sz="2999" b="1" dirty="0">
                <a:solidFill>
                  <a:srgbClr val="000000"/>
                </a:solidFill>
                <a:latin typeface="Canva Sans"/>
              </a:rPr>
              <a:t>Invalid Service Account Number(s)</a:t>
            </a:r>
          </a:p>
          <a:p>
            <a:pPr marL="647697" lvl="1" indent="-323848">
              <a:lnSpc>
                <a:spcPts val="4199"/>
              </a:lnSpc>
              <a:buFont typeface="Arial"/>
              <a:buChar char="•"/>
            </a:pPr>
            <a:r>
              <a:rPr lang="en-US" sz="2999" b="1" dirty="0">
                <a:solidFill>
                  <a:srgbClr val="000000"/>
                </a:solidFill>
                <a:latin typeface="Canva Sans"/>
              </a:rPr>
              <a:t>Service Accounts that do not match the Six-Month Notice Name</a:t>
            </a:r>
          </a:p>
          <a:p>
            <a:pPr marL="647697" lvl="1" indent="-323848">
              <a:lnSpc>
                <a:spcPts val="4199"/>
              </a:lnSpc>
              <a:buFont typeface="Arial"/>
              <a:buChar char="•"/>
            </a:pPr>
            <a:r>
              <a:rPr lang="en-US" sz="2999" b="1" dirty="0">
                <a:solidFill>
                  <a:srgbClr val="000000"/>
                </a:solidFill>
                <a:latin typeface="Canva Sans"/>
              </a:rPr>
              <a:t>Closed Accounts</a:t>
            </a:r>
          </a:p>
          <a:p>
            <a:pPr marL="647697" lvl="1" indent="-323848">
              <a:lnSpc>
                <a:spcPts val="4199"/>
              </a:lnSpc>
              <a:buFont typeface="Arial"/>
              <a:buChar char="•"/>
            </a:pPr>
            <a:r>
              <a:rPr lang="en-US" sz="2999" b="1" dirty="0">
                <a:solidFill>
                  <a:srgbClr val="000000"/>
                </a:solidFill>
                <a:latin typeface="Canva Sans"/>
              </a:rPr>
              <a:t>Currently on DA</a:t>
            </a:r>
          </a:p>
          <a:p>
            <a:pPr marL="647697" lvl="1" indent="-323848">
              <a:lnSpc>
                <a:spcPts val="4199"/>
              </a:lnSpc>
              <a:buFont typeface="Arial"/>
              <a:buChar char="•"/>
            </a:pPr>
            <a:r>
              <a:rPr lang="en-US" sz="2999" b="1" dirty="0">
                <a:solidFill>
                  <a:srgbClr val="000000"/>
                </a:solidFill>
                <a:latin typeface="Canva Sans"/>
              </a:rPr>
              <a:t>Signed Six-Month Notices by ESPs or Consultants with no Valid CISR</a:t>
            </a:r>
          </a:p>
          <a:p>
            <a:pPr marL="647697" lvl="1" indent="-323848">
              <a:lnSpc>
                <a:spcPts val="4199"/>
              </a:lnSpc>
              <a:buFont typeface="Arial"/>
              <a:buChar char="•"/>
            </a:pPr>
            <a:r>
              <a:rPr lang="en-US" sz="2999" b="1" dirty="0">
                <a:solidFill>
                  <a:srgbClr val="000000"/>
                </a:solidFill>
                <a:latin typeface="Canva Sans"/>
              </a:rPr>
              <a:t>Invalid Rate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1396" b="6734"/>
          <a:stretch>
            <a:fillRect/>
          </a:stretch>
        </p:blipFill>
        <p:spPr>
          <a:xfrm>
            <a:off x="0" y="8839766"/>
            <a:ext cx="4833644" cy="1447234"/>
          </a:xfrm>
          <a:prstGeom prst="rect">
            <a:avLst/>
          </a:prstGeom>
        </p:spPr>
      </p:pic>
      <p:pic>
        <p:nvPicPr>
          <p:cNvPr id="3" name="Picture 3"/>
          <p:cNvPicPr>
            <a:picLocks noChangeAspect="1"/>
          </p:cNvPicPr>
          <p:nvPr/>
        </p:nvPicPr>
        <p:blipFill>
          <a:blip r:embed="rId3"/>
          <a:srcRect l="1619" r="1619"/>
          <a:stretch>
            <a:fillRect/>
          </a:stretch>
        </p:blipFill>
        <p:spPr>
          <a:xfrm>
            <a:off x="10302136" y="9563383"/>
            <a:ext cx="7985864" cy="723617"/>
          </a:xfrm>
          <a:prstGeom prst="rect">
            <a:avLst/>
          </a:prstGeom>
        </p:spPr>
      </p:pic>
      <p:sp>
        <p:nvSpPr>
          <p:cNvPr id="4" name="TextBox 4"/>
          <p:cNvSpPr txBox="1"/>
          <p:nvPr/>
        </p:nvSpPr>
        <p:spPr>
          <a:xfrm>
            <a:off x="3393371" y="182683"/>
            <a:ext cx="9983578" cy="712469"/>
          </a:xfrm>
          <a:prstGeom prst="rect">
            <a:avLst/>
          </a:prstGeom>
        </p:spPr>
        <p:txBody>
          <a:bodyPr lIns="0" tIns="0" rIns="0" bIns="0" rtlCol="0" anchor="t">
            <a:spAutoFit/>
          </a:bodyPr>
          <a:lstStyle/>
          <a:p>
            <a:pPr algn="ctr">
              <a:lnSpc>
                <a:spcPts val="5880"/>
              </a:lnSpc>
            </a:pPr>
            <a:r>
              <a:rPr lang="en-US" sz="4200">
                <a:solidFill>
                  <a:srgbClr val="000000"/>
                </a:solidFill>
                <a:latin typeface="Canva Sans Bold"/>
              </a:rPr>
              <a:t>2024 Direct Access Waitlist#</a:t>
            </a:r>
          </a:p>
        </p:txBody>
      </p:sp>
      <p:sp>
        <p:nvSpPr>
          <p:cNvPr id="5" name="TextBox 5"/>
          <p:cNvSpPr txBox="1"/>
          <p:nvPr/>
        </p:nvSpPr>
        <p:spPr>
          <a:xfrm>
            <a:off x="2416822" y="1517813"/>
            <a:ext cx="11878246" cy="2847126"/>
          </a:xfrm>
          <a:prstGeom prst="rect">
            <a:avLst/>
          </a:prstGeom>
        </p:spPr>
        <p:txBody>
          <a:bodyPr lIns="0" tIns="0" rIns="0" bIns="0" rtlCol="0" anchor="t">
            <a:spAutoFit/>
          </a:bodyPr>
          <a:lstStyle/>
          <a:p>
            <a:pPr>
              <a:lnSpc>
                <a:spcPts val="4481"/>
              </a:lnSpc>
            </a:pPr>
            <a:r>
              <a:rPr lang="en-US" sz="3201" b="1" dirty="0">
                <a:solidFill>
                  <a:srgbClr val="000000"/>
                </a:solidFill>
                <a:latin typeface="Canva Sans"/>
              </a:rPr>
              <a:t>After completing the review period and correcting all deficiencies, SCE will use a randomizer tool to select a random number for each eligible Six-Month Notice submission.</a:t>
            </a:r>
          </a:p>
          <a:p>
            <a:pPr>
              <a:lnSpc>
                <a:spcPts val="4481"/>
              </a:lnSpc>
            </a:pPr>
            <a:endParaRPr lang="en-US" sz="3201" dirty="0">
              <a:solidFill>
                <a:srgbClr val="000000"/>
              </a:solidFill>
              <a:latin typeface="Canva Sans"/>
            </a:endParaRPr>
          </a:p>
        </p:txBody>
      </p:sp>
      <p:sp>
        <p:nvSpPr>
          <p:cNvPr id="6" name="TextBox 6"/>
          <p:cNvSpPr txBox="1"/>
          <p:nvPr/>
        </p:nvSpPr>
        <p:spPr>
          <a:xfrm>
            <a:off x="2416822" y="4565825"/>
            <a:ext cx="11878246" cy="2712474"/>
          </a:xfrm>
          <a:prstGeom prst="rect">
            <a:avLst/>
          </a:prstGeom>
        </p:spPr>
        <p:txBody>
          <a:bodyPr lIns="0" tIns="0" rIns="0" bIns="0" rtlCol="0" anchor="t">
            <a:spAutoFit/>
          </a:bodyPr>
          <a:lstStyle/>
          <a:p>
            <a:pPr>
              <a:lnSpc>
                <a:spcPts val="4481"/>
              </a:lnSpc>
            </a:pPr>
            <a:r>
              <a:rPr lang="en-US" sz="3201" b="1" dirty="0">
                <a:solidFill>
                  <a:srgbClr val="000000"/>
                </a:solidFill>
                <a:latin typeface="Canva Sans"/>
              </a:rPr>
              <a:t>Submitters of Six-Month Notices will be notified by SCE electronically by August 14, 2023, of their 2024 DA Wait List number.</a:t>
            </a:r>
          </a:p>
          <a:p>
            <a:pPr>
              <a:lnSpc>
                <a:spcPts val="3921"/>
              </a:lnSpc>
            </a:pPr>
            <a:endParaRPr lang="en-US" sz="3201" dirty="0">
              <a:solidFill>
                <a:srgbClr val="000000"/>
              </a:solidFill>
              <a:latin typeface="Canva Sans"/>
            </a:endParaRPr>
          </a:p>
          <a:p>
            <a:pPr>
              <a:lnSpc>
                <a:spcPts val="3921"/>
              </a:lnSpc>
            </a:pPr>
            <a:endParaRPr lang="en-US" sz="3201" dirty="0">
              <a:solidFill>
                <a:srgbClr val="000000"/>
              </a:solidFill>
              <a:latin typeface="Canva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619" r="1619"/>
          <a:stretch>
            <a:fillRect/>
          </a:stretch>
        </p:blipFill>
        <p:spPr>
          <a:xfrm>
            <a:off x="10302136" y="9563383"/>
            <a:ext cx="7985864" cy="723617"/>
          </a:xfrm>
          <a:prstGeom prst="rect">
            <a:avLst/>
          </a:prstGeom>
        </p:spPr>
      </p:pic>
      <p:sp>
        <p:nvSpPr>
          <p:cNvPr id="3" name="TextBox 3"/>
          <p:cNvSpPr txBox="1"/>
          <p:nvPr/>
        </p:nvSpPr>
        <p:spPr>
          <a:xfrm>
            <a:off x="3505200" y="0"/>
            <a:ext cx="9983578" cy="712469"/>
          </a:xfrm>
          <a:prstGeom prst="rect">
            <a:avLst/>
          </a:prstGeom>
        </p:spPr>
        <p:txBody>
          <a:bodyPr lIns="0" tIns="0" rIns="0" bIns="0" rtlCol="0" anchor="t">
            <a:spAutoFit/>
          </a:bodyPr>
          <a:lstStyle/>
          <a:p>
            <a:pPr algn="ctr">
              <a:lnSpc>
                <a:spcPts val="5880"/>
              </a:lnSpc>
            </a:pPr>
            <a:r>
              <a:rPr lang="en-US" sz="3600" dirty="0">
                <a:solidFill>
                  <a:srgbClr val="000000"/>
                </a:solidFill>
                <a:latin typeface="Canva Sans Bold"/>
              </a:rPr>
              <a:t>SCE Forms and Support</a:t>
            </a:r>
          </a:p>
        </p:txBody>
      </p:sp>
      <p:sp>
        <p:nvSpPr>
          <p:cNvPr id="4" name="TextBox 4"/>
          <p:cNvSpPr txBox="1"/>
          <p:nvPr/>
        </p:nvSpPr>
        <p:spPr>
          <a:xfrm>
            <a:off x="381000" y="356234"/>
            <a:ext cx="17089647" cy="8362867"/>
          </a:xfrm>
          <a:prstGeom prst="rect">
            <a:avLst/>
          </a:prstGeom>
        </p:spPr>
        <p:txBody>
          <a:bodyPr wrap="square" lIns="0" tIns="0" rIns="0" bIns="0" rtlCol="0" anchor="t">
            <a:spAutoFit/>
          </a:bodyPr>
          <a:lstStyle/>
          <a:p>
            <a:pPr>
              <a:lnSpc>
                <a:spcPts val="4060"/>
              </a:lnSpc>
              <a:spcBef>
                <a:spcPct val="0"/>
              </a:spcBef>
            </a:pPr>
            <a:endParaRPr lang="en-US" sz="3600" dirty="0">
              <a:solidFill>
                <a:srgbClr val="000000"/>
              </a:solidFill>
              <a:latin typeface="Canva Sans Bold"/>
            </a:endParaRPr>
          </a:p>
          <a:p>
            <a:pPr marL="626112" lvl="1" indent="-313056">
              <a:lnSpc>
                <a:spcPts val="4060"/>
              </a:lnSpc>
              <a:buFont typeface="Arial"/>
              <a:buChar char="•"/>
            </a:pPr>
            <a:r>
              <a:rPr lang="en-US" sz="2400" dirty="0">
                <a:solidFill>
                  <a:srgbClr val="000000"/>
                </a:solidFill>
                <a:latin typeface="Canva Sans Bold"/>
              </a:rPr>
              <a:t>Form 14-793, Six-Month Advance Notice to Transfer to Direct Access</a:t>
            </a:r>
          </a:p>
          <a:p>
            <a:pPr marL="1227456" lvl="2" indent="-457200">
              <a:lnSpc>
                <a:spcPts val="4060"/>
              </a:lnSpc>
              <a:buFont typeface="Wingdings" panose="05000000000000000000" pitchFamily="2" charset="2"/>
              <a:buChar char="q"/>
            </a:pPr>
            <a:r>
              <a:rPr kumimoji="0" lang="en-US" altLang="en-US" sz="2800" b="1" i="0" u="sng" strike="noStrike" cap="none" normalizeH="0" baseline="0" dirty="0">
                <a:ln>
                  <a:noFill/>
                </a:ln>
                <a:solidFill>
                  <a:srgbClr val="417300"/>
                </a:solidFill>
                <a:effectLst/>
                <a:latin typeface="Arial" panose="020B0604020202020204" pitchFamily="34" charset="0"/>
                <a:hlinkClick r:id="rId3"/>
              </a:rPr>
              <a:t>Form 14-793,</a:t>
            </a:r>
            <a:r>
              <a:rPr kumimoji="0" lang="en-US" altLang="en-US" sz="2800" b="0" i="0" u="none" strike="noStrike" cap="none" normalizeH="0" baseline="0" dirty="0">
                <a:ln>
                  <a:noFill/>
                </a:ln>
                <a:solidFill>
                  <a:schemeClr val="tx1"/>
                </a:solidFill>
                <a:effectLst/>
                <a:latin typeface="Arial" panose="020B0604020202020204" pitchFamily="34" charset="0"/>
              </a:rPr>
              <a:t> Six-Month Advance Notice to Transfer to Direct Access</a:t>
            </a:r>
          </a:p>
          <a:p>
            <a:pPr marL="770256" lvl="2">
              <a:lnSpc>
                <a:spcPts val="4060"/>
              </a:lnSpc>
            </a:pPr>
            <a:endParaRPr lang="en-US" sz="2400" dirty="0">
              <a:solidFill>
                <a:srgbClr val="000000"/>
              </a:solidFill>
              <a:latin typeface="Canva Sans Bold"/>
            </a:endParaRPr>
          </a:p>
          <a:p>
            <a:pPr marL="626112" lvl="1" indent="-313056">
              <a:lnSpc>
                <a:spcPts val="4060"/>
              </a:lnSpc>
              <a:spcBef>
                <a:spcPct val="0"/>
              </a:spcBef>
              <a:buFont typeface="Arial"/>
              <a:buChar char="•"/>
            </a:pPr>
            <a:r>
              <a:rPr lang="en-US" sz="2400" dirty="0">
                <a:solidFill>
                  <a:srgbClr val="000000"/>
                </a:solidFill>
                <a:latin typeface="Canva Sans Bold"/>
              </a:rPr>
              <a:t>Sample of 14-793 completed</a:t>
            </a:r>
          </a:p>
          <a:p>
            <a:pPr marL="1292016" lvl="2" indent="-457200">
              <a:lnSpc>
                <a:spcPts val="4060"/>
              </a:lnSpc>
              <a:spcBef>
                <a:spcPct val="0"/>
              </a:spcBef>
              <a:buFont typeface="Wingdings" panose="05000000000000000000" pitchFamily="2" charset="2"/>
              <a:buChar char="q"/>
            </a:pPr>
            <a:r>
              <a:rPr kumimoji="0" lang="en-US" altLang="en-US" sz="2800" b="1" i="0" u="sng" strike="noStrike" cap="none" normalizeH="0" baseline="0" dirty="0">
                <a:ln>
                  <a:noFill/>
                </a:ln>
                <a:solidFill>
                  <a:srgbClr val="417300"/>
                </a:solidFill>
                <a:effectLst/>
                <a:latin typeface="Arial" panose="020B0604020202020204" pitchFamily="34" charset="0"/>
                <a:hlinkClick r:id="rId4"/>
              </a:rPr>
              <a:t>Sample of 14-793 completed</a:t>
            </a:r>
            <a:endParaRPr kumimoji="0" lang="en-US" altLang="en-US" sz="2800" b="1" i="0" u="sng" strike="noStrike" cap="none" normalizeH="0" baseline="0" dirty="0">
              <a:ln>
                <a:noFill/>
              </a:ln>
              <a:solidFill>
                <a:srgbClr val="417300"/>
              </a:solidFill>
              <a:effectLst/>
              <a:latin typeface="Arial" panose="020B0604020202020204" pitchFamily="34" charset="0"/>
            </a:endParaRPr>
          </a:p>
          <a:p>
            <a:pPr marL="834816" lvl="2">
              <a:lnSpc>
                <a:spcPts val="4060"/>
              </a:lnSpc>
              <a:spcBef>
                <a:spcPct val="0"/>
              </a:spcBef>
            </a:pPr>
            <a:endParaRPr lang="en-US" sz="2400" dirty="0">
              <a:solidFill>
                <a:srgbClr val="000000"/>
              </a:solidFill>
              <a:latin typeface="Canva Sans Bold"/>
            </a:endParaRPr>
          </a:p>
          <a:p>
            <a:pPr marL="626112" lvl="1" indent="-313056">
              <a:lnSpc>
                <a:spcPts val="4060"/>
              </a:lnSpc>
              <a:buFont typeface="Arial"/>
              <a:buChar char="•"/>
            </a:pPr>
            <a:r>
              <a:rPr lang="en-US" sz="2400" dirty="0">
                <a:solidFill>
                  <a:srgbClr val="000000"/>
                </a:solidFill>
                <a:latin typeface="Canva Sans Bold"/>
              </a:rPr>
              <a:t>Multiple Submission Spreadsheet </a:t>
            </a:r>
          </a:p>
          <a:p>
            <a:pPr marL="1292016" lvl="2" indent="-457200">
              <a:lnSpc>
                <a:spcPts val="4060"/>
              </a:lnSpc>
              <a:buFont typeface="Wingdings" panose="05000000000000000000" pitchFamily="2" charset="2"/>
              <a:buChar char="q"/>
            </a:pPr>
            <a:r>
              <a:rPr lang="en-US" sz="2400" dirty="0">
                <a:solidFill>
                  <a:srgbClr val="000000"/>
                </a:solidFill>
                <a:latin typeface="Canva Sans Bold"/>
              </a:rPr>
              <a:t> </a:t>
            </a:r>
            <a:r>
              <a:rPr kumimoji="0" lang="en-US" altLang="en-US" sz="2800" b="1" i="0" u="sng" strike="noStrike" cap="none" normalizeH="0" baseline="0" dirty="0">
                <a:ln>
                  <a:noFill/>
                </a:ln>
                <a:solidFill>
                  <a:srgbClr val="417300"/>
                </a:solidFill>
                <a:effectLst/>
                <a:latin typeface="Arial" panose="020B0604020202020204" pitchFamily="34" charset="0"/>
                <a:hlinkClick r:id="rId5"/>
              </a:rPr>
              <a:t>Multiple Submission Spreadsheet </a:t>
            </a:r>
            <a:endParaRPr kumimoji="0" lang="en-US" altLang="en-US" sz="2800" b="1" i="0" u="sng" strike="noStrike" cap="none" normalizeH="0" baseline="0" dirty="0">
              <a:ln>
                <a:noFill/>
              </a:ln>
              <a:solidFill>
                <a:srgbClr val="417300"/>
              </a:solidFill>
              <a:effectLst/>
              <a:latin typeface="Arial" panose="020B0604020202020204" pitchFamily="34" charset="0"/>
            </a:endParaRPr>
          </a:p>
          <a:p>
            <a:pPr marL="834816" lvl="2">
              <a:lnSpc>
                <a:spcPts val="4060"/>
              </a:lnSpc>
            </a:pPr>
            <a:endParaRPr lang="en-US" sz="2400" dirty="0">
              <a:solidFill>
                <a:srgbClr val="000000"/>
              </a:solidFill>
              <a:latin typeface="Canva Sans Bold"/>
            </a:endParaRPr>
          </a:p>
          <a:p>
            <a:pPr marL="626112" lvl="1" indent="-313056">
              <a:lnSpc>
                <a:spcPts val="4060"/>
              </a:lnSpc>
              <a:buFont typeface="Arial"/>
              <a:buChar char="•"/>
            </a:pPr>
            <a:r>
              <a:rPr lang="en-US" sz="2400" dirty="0">
                <a:solidFill>
                  <a:srgbClr val="000000"/>
                </a:solidFill>
                <a:latin typeface="Canva Sans Bold"/>
              </a:rPr>
              <a:t>Sample Excel for Multiple Submission Spreadsheets</a:t>
            </a:r>
          </a:p>
          <a:p>
            <a:pPr marL="1292016" lvl="2" indent="-457200">
              <a:lnSpc>
                <a:spcPts val="4060"/>
              </a:lnSpc>
              <a:buFont typeface="Wingdings" panose="05000000000000000000" pitchFamily="2" charset="2"/>
              <a:buChar char="q"/>
            </a:pPr>
            <a:r>
              <a:rPr kumimoji="0" lang="en-US" altLang="en-US" sz="2800" b="1" i="0" u="sng" strike="noStrike" cap="none" normalizeH="0" baseline="0" dirty="0">
                <a:ln>
                  <a:noFill/>
                </a:ln>
                <a:solidFill>
                  <a:srgbClr val="417300"/>
                </a:solidFill>
                <a:effectLst/>
                <a:latin typeface="Arial" panose="020B0604020202020204" pitchFamily="34" charset="0"/>
                <a:hlinkClick r:id="rId6"/>
              </a:rPr>
              <a:t>Multiple Submission Spreadsheets</a:t>
            </a:r>
            <a:endParaRPr lang="en-US" altLang="en-US" sz="2800" b="1" u="sng" dirty="0">
              <a:solidFill>
                <a:srgbClr val="417300"/>
              </a:solidFill>
              <a:latin typeface="Arial" panose="020B0604020202020204" pitchFamily="34" charset="0"/>
            </a:endParaRPr>
          </a:p>
          <a:p>
            <a:pPr marL="834816" lvl="2">
              <a:lnSpc>
                <a:spcPts val="4060"/>
              </a:lnSpc>
            </a:pPr>
            <a:endParaRPr lang="en-US" sz="2400" dirty="0">
              <a:solidFill>
                <a:srgbClr val="000000"/>
              </a:solidFill>
              <a:latin typeface="Canva Sans Bold"/>
            </a:endParaRPr>
          </a:p>
          <a:p>
            <a:pPr marL="626112" lvl="1" indent="-313056">
              <a:lnSpc>
                <a:spcPts val="4060"/>
              </a:lnSpc>
              <a:buFont typeface="Arial"/>
              <a:buChar char="•"/>
            </a:pPr>
            <a:r>
              <a:rPr lang="en-US" sz="2400" dirty="0">
                <a:solidFill>
                  <a:srgbClr val="000000"/>
                </a:solidFill>
                <a:latin typeface="Canva Sans Bold"/>
              </a:rPr>
              <a:t>Form 14-796, Authorization to Receive Customer Information or Act on a Customer's Behalf Form</a:t>
            </a:r>
          </a:p>
          <a:p>
            <a:pPr marL="1227456" lvl="2" indent="-457200">
              <a:lnSpc>
                <a:spcPts val="4060"/>
              </a:lnSpc>
              <a:buFont typeface="Wingdings" panose="05000000000000000000" pitchFamily="2" charset="2"/>
              <a:buChar char="q"/>
            </a:pPr>
            <a:r>
              <a:rPr kumimoji="0" lang="en-US" altLang="en-US" sz="2800" b="1" i="0" u="sng" strike="noStrike" cap="none" normalizeH="0" baseline="0" dirty="0">
                <a:ln>
                  <a:noFill/>
                </a:ln>
                <a:solidFill>
                  <a:srgbClr val="417300"/>
                </a:solidFill>
                <a:effectLst/>
                <a:latin typeface="Arial" panose="020B0604020202020204" pitchFamily="34" charset="0"/>
                <a:hlinkClick r:id="rId7"/>
              </a:rPr>
              <a:t>Form 14-796, Authorization to Receive Customer Information or Act on a Customer's Behalf Form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64234" y="-380505"/>
            <a:ext cx="2741457" cy="2065483"/>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337461" y="633219"/>
            <a:ext cx="968052" cy="968052"/>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5065223" y="982710"/>
            <a:ext cx="1031208" cy="103120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4034964" y="0"/>
            <a:ext cx="4253036" cy="2221255"/>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Isosceles Triangle 22">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964516" y="9173251"/>
            <a:ext cx="2241769" cy="111374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406120" y="9679714"/>
            <a:ext cx="1222354" cy="607286"/>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p:cNvPicPr>
            <a:picLocks noChangeAspect="1"/>
          </p:cNvPicPr>
          <p:nvPr/>
        </p:nvPicPr>
        <p:blipFill>
          <a:blip r:embed="rId2"/>
          <a:srcRect l="1619" r="1619"/>
          <a:stretch>
            <a:fillRect/>
          </a:stretch>
        </p:blipFill>
        <p:spPr>
          <a:xfrm>
            <a:off x="11517525" y="9585161"/>
            <a:ext cx="6803798" cy="616507"/>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432835" y="965200"/>
            <a:ext cx="6232406" cy="1586431"/>
          </a:xfrm>
          <a:prstGeom prst="rect">
            <a:avLst/>
          </a:prstGeom>
        </p:spPr>
      </p:pic>
      <p:sp>
        <p:nvSpPr>
          <p:cNvPr id="5" name="TextBox 4">
            <a:extLst>
              <a:ext uri="{FF2B5EF4-FFF2-40B4-BE49-F238E27FC236}">
                <a16:creationId xmlns:a16="http://schemas.microsoft.com/office/drawing/2014/main" id="{AF289CB6-B876-480C-BF74-44793DFA3025}"/>
              </a:ext>
            </a:extLst>
          </p:cNvPr>
          <p:cNvSpPr txBox="1"/>
          <p:nvPr/>
        </p:nvSpPr>
        <p:spPr>
          <a:xfrm>
            <a:off x="1163474" y="5981700"/>
            <a:ext cx="3246045" cy="824841"/>
          </a:xfrm>
          <a:prstGeom prst="rect">
            <a:avLst/>
          </a:prstGeom>
          <a:noFill/>
        </p:spPr>
        <p:txBody>
          <a:bodyPr wrap="square">
            <a:spAutoFit/>
          </a:bodyPr>
          <a:lstStyle/>
          <a:p>
            <a:pPr algn="ctr" defTabSz="777240">
              <a:spcAft>
                <a:spcPts val="600"/>
              </a:spcAft>
            </a:pPr>
            <a:r>
              <a:rPr lang="en-US" sz="2380" b="1" kern="1200" dirty="0">
                <a:solidFill>
                  <a:srgbClr val="0066FF"/>
                </a:solidFill>
                <a:latin typeface="+mn-lt"/>
                <a:ea typeface="+mn-ea"/>
                <a:cs typeface="+mn-cs"/>
                <a:hlinkClick r:id="rId5">
                  <a:extLst>
                    <a:ext uri="{A12FA001-AC4F-418D-AE19-62706E023703}">
                      <ahyp:hlinkClr xmlns:ahyp="http://schemas.microsoft.com/office/drawing/2018/hyperlinkcolor" val="tx"/>
                    </a:ext>
                  </a:extLst>
                </a:hlinkClick>
              </a:rPr>
              <a:t>Partial Reopening of Direct Access</a:t>
            </a:r>
            <a:endParaRPr lang="en-US" sz="2800" b="1" dirty="0">
              <a:solidFill>
                <a:srgbClr val="0066FF"/>
              </a:solidFill>
            </a:endParaRPr>
          </a:p>
        </p:txBody>
      </p:sp>
      <p:pic>
        <p:nvPicPr>
          <p:cNvPr id="6" name="Graphic 5" descr="Internet outline">
            <a:extLst>
              <a:ext uri="{FF2B5EF4-FFF2-40B4-BE49-F238E27FC236}">
                <a16:creationId xmlns:a16="http://schemas.microsoft.com/office/drawing/2014/main" id="{86124CCC-35F6-4BF1-A278-77596556FCE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36970" y="3043495"/>
            <a:ext cx="3269236" cy="3269236"/>
          </a:xfrm>
          <a:prstGeom prst="rect">
            <a:avLst/>
          </a:prstGeom>
        </p:spPr>
      </p:pic>
      <p:sp>
        <p:nvSpPr>
          <p:cNvPr id="8" name="TextBox 7">
            <a:extLst>
              <a:ext uri="{FF2B5EF4-FFF2-40B4-BE49-F238E27FC236}">
                <a16:creationId xmlns:a16="http://schemas.microsoft.com/office/drawing/2014/main" id="{A037B11C-AEA5-4D5B-8676-1F25CE9CB9B4}"/>
              </a:ext>
            </a:extLst>
          </p:cNvPr>
          <p:cNvSpPr txBox="1"/>
          <p:nvPr/>
        </p:nvSpPr>
        <p:spPr>
          <a:xfrm>
            <a:off x="1295400" y="7130017"/>
            <a:ext cx="3246045" cy="720197"/>
          </a:xfrm>
          <a:prstGeom prst="rect">
            <a:avLst/>
          </a:prstGeom>
          <a:noFill/>
        </p:spPr>
        <p:txBody>
          <a:bodyPr wrap="square">
            <a:spAutoFit/>
          </a:bodyPr>
          <a:lstStyle/>
          <a:p>
            <a:pPr algn="ctr" defTabSz="777240">
              <a:spcAft>
                <a:spcPts val="600"/>
              </a:spcAft>
            </a:pPr>
            <a:r>
              <a:rPr lang="en-US" sz="2040" b="1" kern="1200" dirty="0">
                <a:solidFill>
                  <a:srgbClr val="0066FF"/>
                </a:solidFill>
                <a:latin typeface="+mn-lt"/>
                <a:ea typeface="+mn-ea"/>
                <a:cs typeface="+mn-cs"/>
              </a:rPr>
              <a:t>Visit for additional Direct Access Program details</a:t>
            </a:r>
            <a:endParaRPr lang="en-US" sz="2400" b="1" dirty="0">
              <a:solidFill>
                <a:srgbClr val="0066FF"/>
              </a:solidFill>
            </a:endParaRPr>
          </a:p>
        </p:txBody>
      </p:sp>
      <p:pic>
        <p:nvPicPr>
          <p:cNvPr id="16" name="Graphic 15" descr="Email outline">
            <a:extLst>
              <a:ext uri="{FF2B5EF4-FFF2-40B4-BE49-F238E27FC236}">
                <a16:creationId xmlns:a16="http://schemas.microsoft.com/office/drawing/2014/main" id="{B1643F49-649A-42F4-8033-A595B739259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281784" y="3490766"/>
            <a:ext cx="2573011" cy="2573011"/>
          </a:xfrm>
          <a:prstGeom prst="rect">
            <a:avLst/>
          </a:prstGeom>
        </p:spPr>
      </p:pic>
      <p:sp>
        <p:nvSpPr>
          <p:cNvPr id="18" name="TextBox 17">
            <a:extLst>
              <a:ext uri="{FF2B5EF4-FFF2-40B4-BE49-F238E27FC236}">
                <a16:creationId xmlns:a16="http://schemas.microsoft.com/office/drawing/2014/main" id="{900F39C4-9EFC-4635-86C8-85A5AC3DD8C9}"/>
              </a:ext>
            </a:extLst>
          </p:cNvPr>
          <p:cNvSpPr txBox="1"/>
          <p:nvPr/>
        </p:nvSpPr>
        <p:spPr>
          <a:xfrm>
            <a:off x="5048919" y="6214995"/>
            <a:ext cx="7596120" cy="523220"/>
          </a:xfrm>
          <a:prstGeom prst="rect">
            <a:avLst/>
          </a:prstGeom>
          <a:noFill/>
        </p:spPr>
        <p:txBody>
          <a:bodyPr wrap="square">
            <a:spAutoFit/>
          </a:bodyPr>
          <a:lstStyle/>
          <a:p>
            <a:pPr algn="ctr"/>
            <a:r>
              <a:rPr lang="en-US" sz="2800" b="1" dirty="0">
                <a:solidFill>
                  <a:srgbClr val="0066FF"/>
                </a:solidFill>
                <a:hlinkClick r:id="rId10">
                  <a:extLst>
                    <a:ext uri="{A12FA001-AC4F-418D-AE19-62706E023703}">
                      <ahyp:hlinkClr xmlns:ahyp="http://schemas.microsoft.com/office/drawing/2018/hyperlinkcolor" val="tx"/>
                    </a:ext>
                  </a:extLst>
                </a:hlinkClick>
              </a:rPr>
              <a:t>DANotices@SCE.com</a:t>
            </a:r>
            <a:endParaRPr lang="en-US" sz="2800" b="1" dirty="0">
              <a:solidFill>
                <a:srgbClr val="0066FF"/>
              </a:solidFill>
            </a:endParaRPr>
          </a:p>
        </p:txBody>
      </p:sp>
      <p:sp>
        <p:nvSpPr>
          <p:cNvPr id="20" name="TextBox 19">
            <a:extLst>
              <a:ext uri="{FF2B5EF4-FFF2-40B4-BE49-F238E27FC236}">
                <a16:creationId xmlns:a16="http://schemas.microsoft.com/office/drawing/2014/main" id="{B300D73A-6A12-4625-AAAD-D4845EF9988F}"/>
              </a:ext>
            </a:extLst>
          </p:cNvPr>
          <p:cNvSpPr txBox="1"/>
          <p:nvPr/>
        </p:nvSpPr>
        <p:spPr>
          <a:xfrm>
            <a:off x="6172200" y="6935159"/>
            <a:ext cx="5421510" cy="830997"/>
          </a:xfrm>
          <a:prstGeom prst="rect">
            <a:avLst/>
          </a:prstGeom>
          <a:noFill/>
        </p:spPr>
        <p:txBody>
          <a:bodyPr wrap="square">
            <a:spAutoFit/>
          </a:bodyPr>
          <a:lstStyle/>
          <a:p>
            <a:pPr algn="ctr"/>
            <a:r>
              <a:rPr lang="en-US" sz="2400" b="1" dirty="0">
                <a:solidFill>
                  <a:srgbClr val="0066FF"/>
                </a:solidFill>
              </a:rPr>
              <a:t>Send us an email with any questions regarding DA Participation</a:t>
            </a:r>
          </a:p>
        </p:txBody>
      </p:sp>
      <p:pic>
        <p:nvPicPr>
          <p:cNvPr id="22" name="Graphic 21" descr="Speaker phone outline">
            <a:extLst>
              <a:ext uri="{FF2B5EF4-FFF2-40B4-BE49-F238E27FC236}">
                <a16:creationId xmlns:a16="http://schemas.microsoft.com/office/drawing/2014/main" id="{2F5C831E-BBA9-4D39-8F28-91AF55FD2CC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3284246" y="3649417"/>
            <a:ext cx="2573011" cy="2573011"/>
          </a:xfrm>
          <a:prstGeom prst="rect">
            <a:avLst/>
          </a:prstGeom>
        </p:spPr>
      </p:pic>
      <p:sp>
        <p:nvSpPr>
          <p:cNvPr id="26" name="TextBox 25">
            <a:extLst>
              <a:ext uri="{FF2B5EF4-FFF2-40B4-BE49-F238E27FC236}">
                <a16:creationId xmlns:a16="http://schemas.microsoft.com/office/drawing/2014/main" id="{0EB92B41-29A6-414B-9202-CCE73B953783}"/>
              </a:ext>
            </a:extLst>
          </p:cNvPr>
          <p:cNvSpPr txBox="1"/>
          <p:nvPr/>
        </p:nvSpPr>
        <p:spPr>
          <a:xfrm>
            <a:off x="13317569" y="6153440"/>
            <a:ext cx="2808376" cy="584775"/>
          </a:xfrm>
          <a:prstGeom prst="rect">
            <a:avLst/>
          </a:prstGeom>
          <a:noFill/>
        </p:spPr>
        <p:txBody>
          <a:bodyPr wrap="square">
            <a:spAutoFit/>
          </a:bodyPr>
          <a:lstStyle/>
          <a:p>
            <a:r>
              <a:rPr lang="en-US" sz="3200" b="1" dirty="0">
                <a:solidFill>
                  <a:srgbClr val="0066FF"/>
                </a:solidFill>
              </a:rPr>
              <a:t>626-815-5609</a:t>
            </a:r>
          </a:p>
        </p:txBody>
      </p:sp>
      <p:sp>
        <p:nvSpPr>
          <p:cNvPr id="27" name="TextBox 26">
            <a:extLst>
              <a:ext uri="{FF2B5EF4-FFF2-40B4-BE49-F238E27FC236}">
                <a16:creationId xmlns:a16="http://schemas.microsoft.com/office/drawing/2014/main" id="{489760D2-5B84-4448-8C3F-66C3C17EF2C8}"/>
              </a:ext>
            </a:extLst>
          </p:cNvPr>
          <p:cNvSpPr txBox="1"/>
          <p:nvPr/>
        </p:nvSpPr>
        <p:spPr>
          <a:xfrm>
            <a:off x="12033166" y="6897162"/>
            <a:ext cx="5751398" cy="523220"/>
          </a:xfrm>
          <a:prstGeom prst="rect">
            <a:avLst/>
          </a:prstGeom>
          <a:noFill/>
        </p:spPr>
        <p:txBody>
          <a:bodyPr wrap="square">
            <a:spAutoFit/>
          </a:bodyPr>
          <a:lstStyle/>
          <a:p>
            <a:pPr algn="ctr"/>
            <a:r>
              <a:rPr lang="en-US" sz="2800" b="1" dirty="0">
                <a:solidFill>
                  <a:srgbClr val="0066FF"/>
                </a:solidFill>
              </a:rPr>
              <a:t>Contact us directly for support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886418" y="1463474"/>
            <a:ext cx="6653133" cy="3617641"/>
          </a:xfrm>
          <a:prstGeom prst="rect">
            <a:avLst/>
          </a:prstGeom>
        </p:spPr>
      </p:pic>
      <p:pic>
        <p:nvPicPr>
          <p:cNvPr id="3" name="Picture 3"/>
          <p:cNvPicPr>
            <a:picLocks noChangeAspect="1"/>
          </p:cNvPicPr>
          <p:nvPr/>
        </p:nvPicPr>
        <p:blipFill>
          <a:blip r:embed="rId4"/>
          <a:srcRect t="11396" b="6734"/>
          <a:stretch>
            <a:fillRect/>
          </a:stretch>
        </p:blipFill>
        <p:spPr>
          <a:xfrm>
            <a:off x="0" y="8839766"/>
            <a:ext cx="4833644" cy="1447234"/>
          </a:xfrm>
          <a:prstGeom prst="rect">
            <a:avLst/>
          </a:prstGeom>
        </p:spPr>
      </p:pic>
      <p:pic>
        <p:nvPicPr>
          <p:cNvPr id="4" name="Picture 4"/>
          <p:cNvPicPr>
            <a:picLocks noChangeAspect="1"/>
          </p:cNvPicPr>
          <p:nvPr/>
        </p:nvPicPr>
        <p:blipFill>
          <a:blip r:embed="rId5"/>
          <a:srcRect/>
          <a:stretch>
            <a:fillRect/>
          </a:stretch>
        </p:blipFill>
        <p:spPr>
          <a:xfrm>
            <a:off x="10302136" y="9586818"/>
            <a:ext cx="7985864" cy="70018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4197" y="1219715"/>
            <a:ext cx="5784159" cy="5776929"/>
          </a:xfrm>
          <a:prstGeom prst="rect">
            <a:avLst/>
          </a:prstGeom>
        </p:spPr>
      </p:pic>
      <p:sp>
        <p:nvSpPr>
          <p:cNvPr id="6" name="TextBox 6"/>
          <p:cNvSpPr txBox="1"/>
          <p:nvPr/>
        </p:nvSpPr>
        <p:spPr>
          <a:xfrm>
            <a:off x="8448415" y="1406324"/>
            <a:ext cx="7947569" cy="3542888"/>
          </a:xfrm>
          <a:prstGeom prst="rect">
            <a:avLst/>
          </a:prstGeom>
        </p:spPr>
        <p:txBody>
          <a:bodyPr lIns="0" tIns="0" rIns="0" bIns="0" rtlCol="0" anchor="t">
            <a:spAutoFit/>
          </a:bodyPr>
          <a:lstStyle/>
          <a:p>
            <a:pPr>
              <a:lnSpc>
                <a:spcPts val="4002"/>
              </a:lnSpc>
            </a:pPr>
            <a:r>
              <a:rPr lang="en-US" sz="2859">
                <a:solidFill>
                  <a:srgbClr val="000000"/>
                </a:solidFill>
                <a:latin typeface="Canva Sans"/>
              </a:rPr>
              <a:t>A direct access cap offer will be sent to customers on the 2024 waiting list (created for the June 2023 lottery) in August. There will be fifteen (15) business days for the customer to accept or decline the DA transfer. </a:t>
            </a:r>
          </a:p>
          <a:p>
            <a:pPr>
              <a:lnSpc>
                <a:spcPts val="4002"/>
              </a:lnSpc>
            </a:pPr>
            <a:endParaRPr lang="en-US" sz="2859">
              <a:solidFill>
                <a:srgbClr val="000000"/>
              </a:solidFill>
              <a:latin typeface="Canva Sans"/>
            </a:endParaRPr>
          </a:p>
        </p:txBody>
      </p:sp>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464490" y="1805522"/>
            <a:ext cx="1215845" cy="1369966"/>
          </a:xfrm>
          <a:prstGeom prst="rect">
            <a:avLst/>
          </a:prstGeom>
        </p:spPr>
      </p:pic>
      <p:sp>
        <p:nvSpPr>
          <p:cNvPr id="8" name="TextBox 8"/>
          <p:cNvSpPr txBox="1"/>
          <p:nvPr/>
        </p:nvSpPr>
        <p:spPr>
          <a:xfrm>
            <a:off x="4169709" y="141605"/>
            <a:ext cx="8339418" cy="887095"/>
          </a:xfrm>
          <a:prstGeom prst="rect">
            <a:avLst/>
          </a:prstGeom>
        </p:spPr>
        <p:txBody>
          <a:bodyPr lIns="0" tIns="0" rIns="0" bIns="0" rtlCol="0" anchor="t">
            <a:spAutoFit/>
          </a:bodyPr>
          <a:lstStyle/>
          <a:p>
            <a:pPr algn="ctr">
              <a:lnSpc>
                <a:spcPts val="7279"/>
              </a:lnSpc>
            </a:pPr>
            <a:r>
              <a:rPr lang="en-US" sz="5199">
                <a:solidFill>
                  <a:srgbClr val="000000"/>
                </a:solidFill>
                <a:latin typeface="Canva Sans Bold"/>
              </a:rPr>
              <a:t>Submission Reminders</a:t>
            </a:r>
          </a:p>
        </p:txBody>
      </p:sp>
      <p:sp>
        <p:nvSpPr>
          <p:cNvPr id="9" name="TextBox 9"/>
          <p:cNvSpPr txBox="1"/>
          <p:nvPr/>
        </p:nvSpPr>
        <p:spPr>
          <a:xfrm>
            <a:off x="8448415" y="4892062"/>
            <a:ext cx="9052831" cy="1206732"/>
          </a:xfrm>
          <a:prstGeom prst="rect">
            <a:avLst/>
          </a:prstGeom>
        </p:spPr>
        <p:txBody>
          <a:bodyPr lIns="0" tIns="0" rIns="0" bIns="0" rtlCol="0" anchor="t">
            <a:spAutoFit/>
          </a:bodyPr>
          <a:lstStyle/>
          <a:p>
            <a:pPr>
              <a:lnSpc>
                <a:spcPts val="4887"/>
              </a:lnSpc>
            </a:pPr>
            <a:r>
              <a:rPr lang="en-US" sz="3490">
                <a:solidFill>
                  <a:srgbClr val="000000"/>
                </a:solidFill>
                <a:latin typeface="Canva Sans"/>
              </a:rPr>
              <a:t>Lottery starts on Monday 6/12/23 at 9:00 am and ends on Friday 6/16/23 at 5:00 pm </a:t>
            </a:r>
          </a:p>
        </p:txBody>
      </p:sp>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584870" y="4623322"/>
            <a:ext cx="1215845" cy="1369966"/>
          </a:xfrm>
          <a:prstGeom prst="rect">
            <a:avLst/>
          </a:prstGeom>
        </p:spPr>
      </p:pic>
      <p:sp>
        <p:nvSpPr>
          <p:cNvPr id="11" name="TextBox 11"/>
          <p:cNvSpPr txBox="1"/>
          <p:nvPr/>
        </p:nvSpPr>
        <p:spPr>
          <a:xfrm>
            <a:off x="8448415" y="6515424"/>
            <a:ext cx="9294777" cy="1579936"/>
          </a:xfrm>
          <a:prstGeom prst="rect">
            <a:avLst/>
          </a:prstGeom>
        </p:spPr>
        <p:txBody>
          <a:bodyPr lIns="0" tIns="0" rIns="0" bIns="0" rtlCol="0" anchor="t">
            <a:spAutoFit/>
          </a:bodyPr>
          <a:lstStyle/>
          <a:p>
            <a:pPr>
              <a:lnSpc>
                <a:spcPts val="4266"/>
              </a:lnSpc>
            </a:pPr>
            <a:r>
              <a:rPr lang="en-US" sz="3047">
                <a:solidFill>
                  <a:srgbClr val="000000"/>
                </a:solidFill>
                <a:latin typeface="Canva Sans"/>
              </a:rPr>
              <a:t>For Multiple Submission Click On </a:t>
            </a:r>
            <a:r>
              <a:rPr lang="en-US" sz="3047">
                <a:solidFill>
                  <a:srgbClr val="000000"/>
                </a:solidFill>
                <a:latin typeface="Canva Sans"/>
                <a:hlinkClick r:id="rId10" tooltip="https://view.officeapps.live.com/op/view.aspx?src=https%3A%2F%2Fwww.sce.com%2Fsites%2Fdefault%2Ffiles%2Fcustom-files%2FWeb%2520files%2FMultiple%2520Submission%2520Spreadsheet.xlsx&amp;wdOrigin=BROWSELINK"/>
              </a:rPr>
              <a:t>Multiple Submission Spreadsheet.xlsx</a:t>
            </a:r>
          </a:p>
          <a:p>
            <a:pPr>
              <a:lnSpc>
                <a:spcPts val="4266"/>
              </a:lnSpc>
            </a:pPr>
            <a:endParaRPr lang="en-US" sz="3047">
              <a:solidFill>
                <a:srgbClr val="000000"/>
              </a:solidFill>
              <a:latin typeface="Canva Sans"/>
              <a:hlinkClick r:id="rId10" tooltip="https://view.officeapps.live.com/op/view.aspx?src=https%3A%2F%2Fwww.sce.com%2Fsites%2Fdefault%2Ffiles%2Fcustom-files%2FWeb%2520files%2FMultiple%2520Submission%2520Spreadsheet.xlsx&amp;wdOrigin=BROWSELINK"/>
            </a:endParaRPr>
          </a:p>
        </p:txBody>
      </p:sp>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584870" y="6556748"/>
            <a:ext cx="1215845" cy="136996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886418" y="1463474"/>
            <a:ext cx="6653133" cy="3617641"/>
          </a:xfrm>
          <a:prstGeom prst="rect">
            <a:avLst/>
          </a:prstGeom>
        </p:spPr>
      </p:pic>
      <p:pic>
        <p:nvPicPr>
          <p:cNvPr id="3" name="Picture 3"/>
          <p:cNvPicPr>
            <a:picLocks noChangeAspect="1"/>
          </p:cNvPicPr>
          <p:nvPr/>
        </p:nvPicPr>
        <p:blipFill>
          <a:blip r:embed="rId4"/>
          <a:srcRect t="11396" b="6734"/>
          <a:stretch>
            <a:fillRect/>
          </a:stretch>
        </p:blipFill>
        <p:spPr>
          <a:xfrm>
            <a:off x="0" y="8839766"/>
            <a:ext cx="4833644" cy="1447234"/>
          </a:xfrm>
          <a:prstGeom prst="rect">
            <a:avLst/>
          </a:prstGeom>
        </p:spPr>
      </p:pic>
      <p:pic>
        <p:nvPicPr>
          <p:cNvPr id="4" name="Picture 4"/>
          <p:cNvPicPr>
            <a:picLocks noChangeAspect="1"/>
          </p:cNvPicPr>
          <p:nvPr/>
        </p:nvPicPr>
        <p:blipFill>
          <a:blip r:embed="rId5"/>
          <a:srcRect/>
          <a:stretch>
            <a:fillRect/>
          </a:stretch>
        </p:blipFill>
        <p:spPr>
          <a:xfrm>
            <a:off x="10302136" y="9586818"/>
            <a:ext cx="7985864" cy="70018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298788" y="5412700"/>
            <a:ext cx="1861395" cy="159403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436613" y="1634572"/>
            <a:ext cx="1733096" cy="1777534"/>
          </a:xfrm>
          <a:prstGeom prst="rect">
            <a:avLst/>
          </a:prstGeom>
        </p:spPr>
      </p:pic>
      <p:sp>
        <p:nvSpPr>
          <p:cNvPr id="7" name="TextBox 7"/>
          <p:cNvSpPr txBox="1"/>
          <p:nvPr/>
        </p:nvSpPr>
        <p:spPr>
          <a:xfrm>
            <a:off x="4169709" y="141605"/>
            <a:ext cx="8339418" cy="887095"/>
          </a:xfrm>
          <a:prstGeom prst="rect">
            <a:avLst/>
          </a:prstGeom>
        </p:spPr>
        <p:txBody>
          <a:bodyPr lIns="0" tIns="0" rIns="0" bIns="0" rtlCol="0" anchor="t">
            <a:spAutoFit/>
          </a:bodyPr>
          <a:lstStyle/>
          <a:p>
            <a:pPr algn="ctr">
              <a:lnSpc>
                <a:spcPts val="7279"/>
              </a:lnSpc>
            </a:pPr>
            <a:r>
              <a:rPr lang="en-US" sz="5199">
                <a:solidFill>
                  <a:srgbClr val="000000"/>
                </a:solidFill>
                <a:latin typeface="Canva Sans Bold"/>
              </a:rPr>
              <a:t>How to Participate</a:t>
            </a:r>
          </a:p>
        </p:txBody>
      </p:sp>
      <p:sp>
        <p:nvSpPr>
          <p:cNvPr id="8" name="TextBox 8"/>
          <p:cNvSpPr txBox="1"/>
          <p:nvPr/>
        </p:nvSpPr>
        <p:spPr>
          <a:xfrm>
            <a:off x="4666422" y="2000351"/>
            <a:ext cx="9306444" cy="574196"/>
          </a:xfrm>
          <a:prstGeom prst="rect">
            <a:avLst/>
          </a:prstGeom>
        </p:spPr>
        <p:txBody>
          <a:bodyPr lIns="0" tIns="0" rIns="0" bIns="0" rtlCol="0" anchor="t">
            <a:spAutoFit/>
          </a:bodyPr>
          <a:lstStyle/>
          <a:p>
            <a:pPr>
              <a:lnSpc>
                <a:spcPts val="4759"/>
              </a:lnSpc>
            </a:pPr>
            <a:r>
              <a:rPr lang="en-US" sz="3399" u="sng" dirty="0">
                <a:solidFill>
                  <a:srgbClr val="000000"/>
                </a:solidFill>
                <a:latin typeface="Canva Sans"/>
                <a:hlinkClick r:id="rId10" action="ppaction://hlinksldjump"/>
              </a:rPr>
              <a:t> CISR Form 14-796 must be completed </a:t>
            </a:r>
          </a:p>
        </p:txBody>
      </p:sp>
      <p:sp>
        <p:nvSpPr>
          <p:cNvPr id="9" name="TextBox 9"/>
          <p:cNvSpPr txBox="1"/>
          <p:nvPr/>
        </p:nvSpPr>
        <p:spPr>
          <a:xfrm>
            <a:off x="4699552" y="3673848"/>
            <a:ext cx="12632687" cy="1180465"/>
          </a:xfrm>
          <a:prstGeom prst="rect">
            <a:avLst/>
          </a:prstGeom>
        </p:spPr>
        <p:txBody>
          <a:bodyPr lIns="0" tIns="0" rIns="0" bIns="0" rtlCol="0" anchor="t">
            <a:spAutoFit/>
          </a:bodyPr>
          <a:lstStyle/>
          <a:p>
            <a:pPr>
              <a:lnSpc>
                <a:spcPts val="4759"/>
              </a:lnSpc>
            </a:pPr>
            <a:r>
              <a:rPr lang="en-US" sz="3399" dirty="0">
                <a:solidFill>
                  <a:srgbClr val="000000"/>
                </a:solidFill>
                <a:latin typeface="Canva Sans"/>
              </a:rPr>
              <a:t>6-Month Advance Notice to Transfer Account to DA Form 14-793 must be completed </a:t>
            </a:r>
          </a:p>
        </p:txBody>
      </p:sp>
      <p:sp>
        <p:nvSpPr>
          <p:cNvPr id="10" name="TextBox 10"/>
          <p:cNvSpPr txBox="1"/>
          <p:nvPr/>
        </p:nvSpPr>
        <p:spPr>
          <a:xfrm>
            <a:off x="4699552" y="5851505"/>
            <a:ext cx="12126040" cy="738506"/>
          </a:xfrm>
          <a:prstGeom prst="rect">
            <a:avLst/>
          </a:prstGeom>
        </p:spPr>
        <p:txBody>
          <a:bodyPr lIns="0" tIns="0" rIns="0" bIns="0" rtlCol="0" anchor="t">
            <a:spAutoFit/>
          </a:bodyPr>
          <a:lstStyle/>
          <a:p>
            <a:pPr>
              <a:lnSpc>
                <a:spcPts val="6019"/>
              </a:lnSpc>
            </a:pPr>
            <a:r>
              <a:rPr lang="en-US" sz="4299">
                <a:solidFill>
                  <a:srgbClr val="000000"/>
                </a:solidFill>
                <a:latin typeface="Canva Sans"/>
              </a:rPr>
              <a:t>Email danotices@sce.com 6/12/23-6/16/23</a:t>
            </a:r>
          </a:p>
        </p:txBody>
      </p:sp>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436613" y="3509754"/>
            <a:ext cx="1733096" cy="177753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1396" b="6734"/>
          <a:stretch>
            <a:fillRect/>
          </a:stretch>
        </p:blipFill>
        <p:spPr>
          <a:xfrm>
            <a:off x="0" y="8839766"/>
            <a:ext cx="4833644" cy="1447234"/>
          </a:xfrm>
          <a:prstGeom prst="rect">
            <a:avLst/>
          </a:prstGeom>
        </p:spPr>
      </p:pic>
      <p:pic>
        <p:nvPicPr>
          <p:cNvPr id="3" name="Picture 3"/>
          <p:cNvPicPr>
            <a:picLocks noChangeAspect="1"/>
          </p:cNvPicPr>
          <p:nvPr/>
        </p:nvPicPr>
        <p:blipFill>
          <a:blip r:embed="rId3"/>
          <a:srcRect/>
          <a:stretch>
            <a:fillRect/>
          </a:stretch>
        </p:blipFill>
        <p:spPr>
          <a:xfrm>
            <a:off x="10302136" y="9586818"/>
            <a:ext cx="7985864" cy="700182"/>
          </a:xfrm>
          <a:prstGeom prst="rect">
            <a:avLst/>
          </a:prstGeom>
        </p:spPr>
      </p:pic>
      <p:pic>
        <p:nvPicPr>
          <p:cNvPr id="4" name="Picture 4"/>
          <p:cNvPicPr>
            <a:picLocks noChangeAspect="1"/>
          </p:cNvPicPr>
          <p:nvPr/>
        </p:nvPicPr>
        <p:blipFill>
          <a:blip r:embed="rId4"/>
          <a:srcRect/>
          <a:stretch>
            <a:fillRect/>
          </a:stretch>
        </p:blipFill>
        <p:spPr>
          <a:xfrm>
            <a:off x="502892" y="1220089"/>
            <a:ext cx="8916304" cy="3861026"/>
          </a:xfrm>
          <a:prstGeom prst="rect">
            <a:avLst/>
          </a:prstGeom>
        </p:spPr>
      </p:pic>
      <p:pic>
        <p:nvPicPr>
          <p:cNvPr id="5" name="Picture 5"/>
          <p:cNvPicPr>
            <a:picLocks noChangeAspect="1"/>
          </p:cNvPicPr>
          <p:nvPr/>
        </p:nvPicPr>
        <p:blipFill>
          <a:blip r:embed="rId5"/>
          <a:srcRect/>
          <a:stretch>
            <a:fillRect/>
          </a:stretch>
        </p:blipFill>
        <p:spPr>
          <a:xfrm>
            <a:off x="295505" y="5143500"/>
            <a:ext cx="12598663" cy="3365396"/>
          </a:xfrm>
          <a:prstGeom prst="rect">
            <a:avLst/>
          </a:prstGeom>
        </p:spPr>
      </p:pic>
      <p:sp>
        <p:nvSpPr>
          <p:cNvPr id="6" name="TextBox 6"/>
          <p:cNvSpPr txBox="1"/>
          <p:nvPr/>
        </p:nvSpPr>
        <p:spPr>
          <a:xfrm>
            <a:off x="5182746" y="141605"/>
            <a:ext cx="7521178" cy="847796"/>
          </a:xfrm>
          <a:prstGeom prst="rect">
            <a:avLst/>
          </a:prstGeom>
        </p:spPr>
        <p:txBody>
          <a:bodyPr lIns="0" tIns="0" rIns="0" bIns="0" rtlCol="0" anchor="t">
            <a:spAutoFit/>
          </a:bodyPr>
          <a:lstStyle/>
          <a:p>
            <a:pPr algn="ctr">
              <a:lnSpc>
                <a:spcPts val="7279"/>
              </a:lnSpc>
            </a:pPr>
            <a:r>
              <a:rPr lang="en-US" sz="4000" dirty="0">
                <a:solidFill>
                  <a:srgbClr val="000000"/>
                </a:solidFill>
                <a:latin typeface="Canva Sans Bold"/>
              </a:rPr>
              <a:t>Completing CISRS: Tips</a:t>
            </a:r>
          </a:p>
        </p:txBody>
      </p:sp>
      <p:sp>
        <p:nvSpPr>
          <p:cNvPr id="7" name="TextBox 7"/>
          <p:cNvSpPr txBox="1"/>
          <p:nvPr/>
        </p:nvSpPr>
        <p:spPr>
          <a:xfrm>
            <a:off x="9736418" y="1162939"/>
            <a:ext cx="8243189" cy="4160883"/>
          </a:xfrm>
          <a:prstGeom prst="rect">
            <a:avLst/>
          </a:prstGeom>
        </p:spPr>
        <p:txBody>
          <a:bodyPr lIns="0" tIns="0" rIns="0" bIns="0" rtlCol="0" anchor="t">
            <a:spAutoFit/>
          </a:bodyPr>
          <a:lstStyle/>
          <a:p>
            <a:pPr>
              <a:lnSpc>
                <a:spcPts val="3777"/>
              </a:lnSpc>
            </a:pPr>
            <a:r>
              <a:rPr lang="en-US" sz="2697" b="1" dirty="0">
                <a:solidFill>
                  <a:srgbClr val="0066FF"/>
                </a:solidFill>
                <a:latin typeface="Canva Sans"/>
              </a:rPr>
              <a:t>If you submit a CISR, and select 1, 5, &amp; 7, you will receive a file with interval usage and billing history before August 2023. The following year's load offering will not require another CISR, so you can request updated interval usage and billing.</a:t>
            </a:r>
          </a:p>
          <a:p>
            <a:pPr>
              <a:lnSpc>
                <a:spcPts val="3357"/>
              </a:lnSpc>
            </a:pPr>
            <a:endParaRPr lang="en-US" sz="2697" dirty="0">
              <a:solidFill>
                <a:srgbClr val="000000"/>
              </a:solidFill>
              <a:latin typeface="Canva Sans"/>
            </a:endParaRPr>
          </a:p>
          <a:p>
            <a:pPr>
              <a:lnSpc>
                <a:spcPts val="3357"/>
              </a:lnSpc>
            </a:pPr>
            <a:endParaRPr lang="en-US" sz="2697" dirty="0">
              <a:solidFill>
                <a:srgbClr val="000000"/>
              </a:solidFill>
              <a:latin typeface="Canva Sans"/>
            </a:endParaRPr>
          </a:p>
          <a:p>
            <a:pPr>
              <a:lnSpc>
                <a:spcPts val="3357"/>
              </a:lnSpc>
            </a:pPr>
            <a:endParaRPr lang="en-US" sz="2697" dirty="0">
              <a:solidFill>
                <a:srgbClr val="000000"/>
              </a:solidFill>
              <a:latin typeface="Canva Sans"/>
            </a:endParaRPr>
          </a:p>
          <a:p>
            <a:pPr algn="just">
              <a:lnSpc>
                <a:spcPts val="3357"/>
              </a:lnSpc>
            </a:pPr>
            <a:endParaRPr lang="en-US" sz="2697" dirty="0">
              <a:solidFill>
                <a:srgbClr val="000000"/>
              </a:solidFill>
              <a:latin typeface="Canva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1396" b="6734"/>
          <a:stretch>
            <a:fillRect/>
          </a:stretch>
        </p:blipFill>
        <p:spPr>
          <a:xfrm>
            <a:off x="0" y="8839766"/>
            <a:ext cx="4833644" cy="1447234"/>
          </a:xfrm>
          <a:prstGeom prst="rect">
            <a:avLst/>
          </a:prstGeom>
        </p:spPr>
      </p:pic>
      <p:pic>
        <p:nvPicPr>
          <p:cNvPr id="3" name="Picture 3"/>
          <p:cNvPicPr>
            <a:picLocks noChangeAspect="1"/>
          </p:cNvPicPr>
          <p:nvPr/>
        </p:nvPicPr>
        <p:blipFill>
          <a:blip r:embed="rId3"/>
          <a:srcRect l="1619" r="1619"/>
          <a:stretch>
            <a:fillRect/>
          </a:stretch>
        </p:blipFill>
        <p:spPr>
          <a:xfrm>
            <a:off x="10302136" y="9563383"/>
            <a:ext cx="7985864" cy="723617"/>
          </a:xfrm>
          <a:prstGeom prst="rect">
            <a:avLst/>
          </a:prstGeom>
        </p:spPr>
      </p:pic>
      <p:pic>
        <p:nvPicPr>
          <p:cNvPr id="4" name="Picture 4"/>
          <p:cNvPicPr>
            <a:picLocks noChangeAspect="1"/>
          </p:cNvPicPr>
          <p:nvPr/>
        </p:nvPicPr>
        <p:blipFill>
          <a:blip r:embed="rId4"/>
          <a:srcRect/>
          <a:stretch>
            <a:fillRect/>
          </a:stretch>
        </p:blipFill>
        <p:spPr>
          <a:xfrm>
            <a:off x="154197" y="1646302"/>
            <a:ext cx="12931569" cy="6069216"/>
          </a:xfrm>
          <a:prstGeom prst="rect">
            <a:avLst/>
          </a:prstGeom>
        </p:spPr>
      </p:pic>
      <p:sp>
        <p:nvSpPr>
          <p:cNvPr id="5" name="TextBox 5"/>
          <p:cNvSpPr txBox="1"/>
          <p:nvPr/>
        </p:nvSpPr>
        <p:spPr>
          <a:xfrm>
            <a:off x="5316394" y="141605"/>
            <a:ext cx="7253883" cy="887095"/>
          </a:xfrm>
          <a:prstGeom prst="rect">
            <a:avLst/>
          </a:prstGeom>
        </p:spPr>
        <p:txBody>
          <a:bodyPr lIns="0" tIns="0" rIns="0" bIns="0" rtlCol="0" anchor="t">
            <a:spAutoFit/>
          </a:bodyPr>
          <a:lstStyle/>
          <a:p>
            <a:pPr algn="ctr">
              <a:lnSpc>
                <a:spcPts val="7279"/>
              </a:lnSpc>
            </a:pPr>
            <a:r>
              <a:rPr lang="en-US" sz="5199">
                <a:solidFill>
                  <a:srgbClr val="000000"/>
                </a:solidFill>
                <a:latin typeface="Canva Sans Bold"/>
              </a:rPr>
              <a:t>6-Month Notice: Tip#1</a:t>
            </a:r>
          </a:p>
        </p:txBody>
      </p:sp>
      <p:sp>
        <p:nvSpPr>
          <p:cNvPr id="6" name="TextBox 6"/>
          <p:cNvSpPr txBox="1"/>
          <p:nvPr/>
        </p:nvSpPr>
        <p:spPr>
          <a:xfrm>
            <a:off x="13217934" y="1598677"/>
            <a:ext cx="4904412" cy="5293693"/>
          </a:xfrm>
          <a:prstGeom prst="rect">
            <a:avLst/>
          </a:prstGeom>
        </p:spPr>
        <p:txBody>
          <a:bodyPr lIns="0" tIns="0" rIns="0" bIns="0" rtlCol="0" anchor="t">
            <a:spAutoFit/>
          </a:bodyPr>
          <a:lstStyle/>
          <a:p>
            <a:pPr>
              <a:lnSpc>
                <a:spcPts val="3684"/>
              </a:lnSpc>
            </a:pPr>
            <a:r>
              <a:rPr lang="en-US" sz="2631" b="1" dirty="0">
                <a:solidFill>
                  <a:srgbClr val="000000"/>
                </a:solidFill>
                <a:latin typeface="Canva Sans Bold"/>
              </a:rPr>
              <a:t>The SCE Form 14-793 must be signed and dated.</a:t>
            </a:r>
          </a:p>
          <a:p>
            <a:pPr>
              <a:lnSpc>
                <a:spcPts val="3684"/>
              </a:lnSpc>
            </a:pPr>
            <a:endParaRPr lang="en-US" sz="2631" b="1" dirty="0">
              <a:solidFill>
                <a:srgbClr val="000000"/>
              </a:solidFill>
              <a:latin typeface="Canva Sans Bold"/>
            </a:endParaRPr>
          </a:p>
          <a:p>
            <a:pPr>
              <a:lnSpc>
                <a:spcPts val="3684"/>
              </a:lnSpc>
            </a:pPr>
            <a:r>
              <a:rPr lang="en-US" sz="2631" b="1" dirty="0">
                <a:solidFill>
                  <a:srgbClr val="000000"/>
                </a:solidFill>
                <a:latin typeface="Canva Sans Bold"/>
              </a:rPr>
              <a:t>Please Note: All 6-Month Notices that are signed by an ESP or a consultant must have a CISR on file.</a:t>
            </a:r>
          </a:p>
          <a:p>
            <a:pPr>
              <a:lnSpc>
                <a:spcPts val="3684"/>
              </a:lnSpc>
            </a:pPr>
            <a:endParaRPr lang="en-US" sz="2631" dirty="0">
              <a:solidFill>
                <a:srgbClr val="000000"/>
              </a:solidFill>
              <a:latin typeface="Canva Sans Bold"/>
            </a:endParaRPr>
          </a:p>
          <a:p>
            <a:pPr>
              <a:lnSpc>
                <a:spcPts val="3684"/>
              </a:lnSpc>
            </a:pPr>
            <a:endParaRPr lang="en-US" sz="2631" dirty="0">
              <a:solidFill>
                <a:srgbClr val="000000"/>
              </a:solidFill>
              <a:latin typeface="Canva Sans Bold"/>
            </a:endParaRPr>
          </a:p>
          <a:p>
            <a:pPr>
              <a:lnSpc>
                <a:spcPts val="3684"/>
              </a:lnSpc>
            </a:pPr>
            <a:endParaRPr lang="en-US" sz="2631" dirty="0">
              <a:solidFill>
                <a:srgbClr val="000000"/>
              </a:solidFill>
              <a:latin typeface="Canva Sans Bold"/>
            </a:endParaRPr>
          </a:p>
          <a:p>
            <a:pPr>
              <a:lnSpc>
                <a:spcPts val="4804"/>
              </a:lnSpc>
            </a:pPr>
            <a:endParaRPr lang="en-US" sz="2631" dirty="0">
              <a:solidFill>
                <a:srgbClr val="000000"/>
              </a:solidFill>
              <a:latin typeface="Canva Sans 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1396" b="6734"/>
          <a:stretch>
            <a:fillRect/>
          </a:stretch>
        </p:blipFill>
        <p:spPr>
          <a:xfrm>
            <a:off x="0" y="8839766"/>
            <a:ext cx="4833644" cy="1447234"/>
          </a:xfrm>
          <a:prstGeom prst="rect">
            <a:avLst/>
          </a:prstGeom>
        </p:spPr>
      </p:pic>
      <p:pic>
        <p:nvPicPr>
          <p:cNvPr id="3" name="Picture 3"/>
          <p:cNvPicPr>
            <a:picLocks noChangeAspect="1"/>
          </p:cNvPicPr>
          <p:nvPr/>
        </p:nvPicPr>
        <p:blipFill>
          <a:blip r:embed="rId3"/>
          <a:srcRect l="1619" r="1619"/>
          <a:stretch>
            <a:fillRect/>
          </a:stretch>
        </p:blipFill>
        <p:spPr>
          <a:xfrm>
            <a:off x="10302136" y="9563383"/>
            <a:ext cx="7985864" cy="723617"/>
          </a:xfrm>
          <a:prstGeom prst="rect">
            <a:avLst/>
          </a:prstGeom>
        </p:spPr>
      </p:pic>
      <p:pic>
        <p:nvPicPr>
          <p:cNvPr id="4" name="Picture 4"/>
          <p:cNvPicPr>
            <a:picLocks noChangeAspect="1"/>
          </p:cNvPicPr>
          <p:nvPr/>
        </p:nvPicPr>
        <p:blipFill>
          <a:blip r:embed="rId4"/>
          <a:srcRect/>
          <a:stretch>
            <a:fillRect/>
          </a:stretch>
        </p:blipFill>
        <p:spPr>
          <a:xfrm>
            <a:off x="-304800" y="876300"/>
            <a:ext cx="13480543" cy="6927368"/>
          </a:xfrm>
          <a:prstGeom prst="rect">
            <a:avLst/>
          </a:prstGeom>
        </p:spPr>
      </p:pic>
      <p:sp>
        <p:nvSpPr>
          <p:cNvPr id="5" name="TextBox 5"/>
          <p:cNvSpPr txBox="1"/>
          <p:nvPr/>
        </p:nvSpPr>
        <p:spPr>
          <a:xfrm>
            <a:off x="5306393" y="141605"/>
            <a:ext cx="7273886" cy="887095"/>
          </a:xfrm>
          <a:prstGeom prst="rect">
            <a:avLst/>
          </a:prstGeom>
        </p:spPr>
        <p:txBody>
          <a:bodyPr lIns="0" tIns="0" rIns="0" bIns="0" rtlCol="0" anchor="t">
            <a:spAutoFit/>
          </a:bodyPr>
          <a:lstStyle/>
          <a:p>
            <a:pPr algn="ctr">
              <a:lnSpc>
                <a:spcPts val="7279"/>
              </a:lnSpc>
            </a:pPr>
            <a:r>
              <a:rPr lang="en-US" sz="5199">
                <a:solidFill>
                  <a:srgbClr val="000000"/>
                </a:solidFill>
                <a:latin typeface="Canva Sans Bold"/>
              </a:rPr>
              <a:t>6-Month Notice: Tip#2</a:t>
            </a:r>
          </a:p>
        </p:txBody>
      </p:sp>
      <p:sp>
        <p:nvSpPr>
          <p:cNvPr id="7" name="TextBox 6">
            <a:extLst>
              <a:ext uri="{FF2B5EF4-FFF2-40B4-BE49-F238E27FC236}">
                <a16:creationId xmlns:a16="http://schemas.microsoft.com/office/drawing/2014/main" id="{82AFBE27-AE3C-40B2-871B-159430DDB4ED}"/>
              </a:ext>
            </a:extLst>
          </p:cNvPr>
          <p:cNvSpPr txBox="1"/>
          <p:nvPr/>
        </p:nvSpPr>
        <p:spPr>
          <a:xfrm>
            <a:off x="13202247" y="1866900"/>
            <a:ext cx="4648200" cy="3539430"/>
          </a:xfrm>
          <a:prstGeom prst="rect">
            <a:avLst/>
          </a:prstGeom>
          <a:noFill/>
        </p:spPr>
        <p:txBody>
          <a:bodyPr wrap="square" rtlCol="0">
            <a:spAutoFit/>
          </a:bodyPr>
          <a:lstStyle/>
          <a:p>
            <a:r>
              <a:rPr lang="en-US" sz="2800" b="1" dirty="0"/>
              <a:t>Fill out the fillable form so that SCE can accurately record your submission. </a:t>
            </a:r>
          </a:p>
          <a:p>
            <a:endParaRPr lang="en-US" sz="2800" b="1" dirty="0"/>
          </a:p>
          <a:p>
            <a:r>
              <a:rPr lang="en-US" sz="2800" b="1" dirty="0"/>
              <a:t>Please Note: No CISR is required when the customer signs the Six-Month Advance Notice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1396" b="6734"/>
          <a:stretch>
            <a:fillRect/>
          </a:stretch>
        </p:blipFill>
        <p:spPr>
          <a:xfrm>
            <a:off x="0" y="8839766"/>
            <a:ext cx="4833644" cy="1447234"/>
          </a:xfrm>
          <a:prstGeom prst="rect">
            <a:avLst/>
          </a:prstGeom>
        </p:spPr>
      </p:pic>
      <p:pic>
        <p:nvPicPr>
          <p:cNvPr id="3" name="Picture 3"/>
          <p:cNvPicPr>
            <a:picLocks noChangeAspect="1"/>
          </p:cNvPicPr>
          <p:nvPr/>
        </p:nvPicPr>
        <p:blipFill>
          <a:blip r:embed="rId3"/>
          <a:srcRect l="1619" r="1619"/>
          <a:stretch>
            <a:fillRect/>
          </a:stretch>
        </p:blipFill>
        <p:spPr>
          <a:xfrm>
            <a:off x="10302136" y="9563383"/>
            <a:ext cx="7985864" cy="723617"/>
          </a:xfrm>
          <a:prstGeom prst="rect">
            <a:avLst/>
          </a:prstGeom>
        </p:spPr>
      </p:pic>
      <p:pic>
        <p:nvPicPr>
          <p:cNvPr id="4" name="Picture 4"/>
          <p:cNvPicPr>
            <a:picLocks noChangeAspect="1"/>
          </p:cNvPicPr>
          <p:nvPr/>
        </p:nvPicPr>
        <p:blipFill>
          <a:blip r:embed="rId4"/>
          <a:srcRect/>
          <a:stretch>
            <a:fillRect/>
          </a:stretch>
        </p:blipFill>
        <p:spPr>
          <a:xfrm>
            <a:off x="712027" y="3304713"/>
            <a:ext cx="16863947" cy="4733148"/>
          </a:xfrm>
          <a:prstGeom prst="rect">
            <a:avLst/>
          </a:prstGeom>
        </p:spPr>
      </p:pic>
      <p:sp>
        <p:nvSpPr>
          <p:cNvPr id="5" name="TextBox 5"/>
          <p:cNvSpPr txBox="1"/>
          <p:nvPr/>
        </p:nvSpPr>
        <p:spPr>
          <a:xfrm>
            <a:off x="5295261" y="141605"/>
            <a:ext cx="7296150" cy="887095"/>
          </a:xfrm>
          <a:prstGeom prst="rect">
            <a:avLst/>
          </a:prstGeom>
        </p:spPr>
        <p:txBody>
          <a:bodyPr lIns="0" tIns="0" rIns="0" bIns="0" rtlCol="0" anchor="t">
            <a:spAutoFit/>
          </a:bodyPr>
          <a:lstStyle/>
          <a:p>
            <a:pPr algn="ctr">
              <a:lnSpc>
                <a:spcPts val="7279"/>
              </a:lnSpc>
            </a:pPr>
            <a:r>
              <a:rPr lang="en-US" sz="5199">
                <a:solidFill>
                  <a:srgbClr val="000000"/>
                </a:solidFill>
                <a:latin typeface="Canva Sans Bold"/>
              </a:rPr>
              <a:t>6-Month Notice: Tip#3</a:t>
            </a:r>
          </a:p>
        </p:txBody>
      </p:sp>
      <p:sp>
        <p:nvSpPr>
          <p:cNvPr id="6" name="TextBox 6"/>
          <p:cNvSpPr txBox="1"/>
          <p:nvPr/>
        </p:nvSpPr>
        <p:spPr>
          <a:xfrm>
            <a:off x="4833644" y="1243099"/>
            <a:ext cx="7566048" cy="1780540"/>
          </a:xfrm>
          <a:prstGeom prst="rect">
            <a:avLst/>
          </a:prstGeom>
        </p:spPr>
        <p:txBody>
          <a:bodyPr lIns="0" tIns="0" rIns="0" bIns="0" rtlCol="0" anchor="t">
            <a:spAutoFit/>
          </a:bodyPr>
          <a:lstStyle/>
          <a:p>
            <a:pPr algn="ctr">
              <a:lnSpc>
                <a:spcPts val="4759"/>
              </a:lnSpc>
            </a:pPr>
            <a:r>
              <a:rPr lang="en-US" sz="3399">
                <a:solidFill>
                  <a:srgbClr val="000000"/>
                </a:solidFill>
                <a:latin typeface="Canva Sans Bold"/>
              </a:rPr>
              <a:t>When you have multiple accounts, use the Multiple Submission Spreadsheet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1396" b="6734"/>
          <a:stretch>
            <a:fillRect/>
          </a:stretch>
        </p:blipFill>
        <p:spPr>
          <a:xfrm>
            <a:off x="0" y="8839766"/>
            <a:ext cx="4833644" cy="1447234"/>
          </a:xfrm>
          <a:prstGeom prst="rect">
            <a:avLst/>
          </a:prstGeom>
        </p:spPr>
      </p:pic>
      <p:pic>
        <p:nvPicPr>
          <p:cNvPr id="3" name="Picture 3"/>
          <p:cNvPicPr>
            <a:picLocks noChangeAspect="1"/>
          </p:cNvPicPr>
          <p:nvPr/>
        </p:nvPicPr>
        <p:blipFill>
          <a:blip r:embed="rId3"/>
          <a:srcRect l="1619" r="1619"/>
          <a:stretch>
            <a:fillRect/>
          </a:stretch>
        </p:blipFill>
        <p:spPr>
          <a:xfrm>
            <a:off x="10302136" y="9563383"/>
            <a:ext cx="7985864" cy="723617"/>
          </a:xfrm>
          <a:prstGeom prst="rect">
            <a:avLst/>
          </a:prstGeom>
        </p:spPr>
      </p:pic>
      <p:pic>
        <p:nvPicPr>
          <p:cNvPr id="4" name="Picture 4"/>
          <p:cNvPicPr>
            <a:picLocks noChangeAspect="1"/>
          </p:cNvPicPr>
          <p:nvPr/>
        </p:nvPicPr>
        <p:blipFill>
          <a:blip r:embed="rId4"/>
          <a:srcRect/>
          <a:stretch>
            <a:fillRect/>
          </a:stretch>
        </p:blipFill>
        <p:spPr>
          <a:xfrm>
            <a:off x="1028700" y="3845717"/>
            <a:ext cx="16659328" cy="3864964"/>
          </a:xfrm>
          <a:prstGeom prst="rect">
            <a:avLst/>
          </a:prstGeom>
        </p:spPr>
      </p:pic>
      <p:sp>
        <p:nvSpPr>
          <p:cNvPr id="5" name="TextBox 5"/>
          <p:cNvSpPr txBox="1"/>
          <p:nvPr/>
        </p:nvSpPr>
        <p:spPr>
          <a:xfrm>
            <a:off x="4502249" y="141605"/>
            <a:ext cx="8331470" cy="887095"/>
          </a:xfrm>
          <a:prstGeom prst="rect">
            <a:avLst/>
          </a:prstGeom>
        </p:spPr>
        <p:txBody>
          <a:bodyPr lIns="0" tIns="0" rIns="0" bIns="0" rtlCol="0" anchor="t">
            <a:spAutoFit/>
          </a:bodyPr>
          <a:lstStyle/>
          <a:p>
            <a:pPr algn="ctr">
              <a:lnSpc>
                <a:spcPts val="7279"/>
              </a:lnSpc>
            </a:pPr>
            <a:r>
              <a:rPr lang="en-US" sz="5199">
                <a:solidFill>
                  <a:srgbClr val="000000"/>
                </a:solidFill>
                <a:latin typeface="Canva Sans Bold"/>
              </a:rPr>
              <a:t>6-Month Notice: Tip#4</a:t>
            </a:r>
          </a:p>
        </p:txBody>
      </p:sp>
      <p:sp>
        <p:nvSpPr>
          <p:cNvPr id="6" name="TextBox 6"/>
          <p:cNvSpPr txBox="1"/>
          <p:nvPr/>
        </p:nvSpPr>
        <p:spPr>
          <a:xfrm>
            <a:off x="1676400" y="1424861"/>
            <a:ext cx="13030200" cy="2420856"/>
          </a:xfrm>
          <a:prstGeom prst="rect">
            <a:avLst/>
          </a:prstGeom>
        </p:spPr>
        <p:txBody>
          <a:bodyPr wrap="square" lIns="0" tIns="0" rIns="0" bIns="0" rtlCol="0" anchor="t">
            <a:spAutoFit/>
          </a:bodyPr>
          <a:lstStyle/>
          <a:p>
            <a:pPr algn="ctr">
              <a:lnSpc>
                <a:spcPts val="4759"/>
              </a:lnSpc>
            </a:pPr>
            <a:r>
              <a:rPr lang="en-US" sz="3399" b="1" dirty="0">
                <a:solidFill>
                  <a:srgbClr val="000000"/>
                </a:solidFill>
                <a:latin typeface="Canva Sans"/>
              </a:rPr>
              <a:t>When using the Six-Month Notice Spreadsheet, you must provide the service account with the leading prefix 80 on the customer’s bill</a:t>
            </a:r>
          </a:p>
          <a:p>
            <a:pPr algn="ctr">
              <a:lnSpc>
                <a:spcPts val="4759"/>
              </a:lnSpc>
            </a:pPr>
            <a:endParaRPr lang="en-US" sz="3399" b="1" dirty="0">
              <a:solidFill>
                <a:srgbClr val="000000"/>
              </a:solidFill>
              <a:latin typeface="Canva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1396" b="6734"/>
          <a:stretch>
            <a:fillRect/>
          </a:stretch>
        </p:blipFill>
        <p:spPr>
          <a:xfrm>
            <a:off x="0" y="8839766"/>
            <a:ext cx="4833644" cy="1447234"/>
          </a:xfrm>
          <a:prstGeom prst="rect">
            <a:avLst/>
          </a:prstGeom>
        </p:spPr>
      </p:pic>
      <p:pic>
        <p:nvPicPr>
          <p:cNvPr id="3" name="Picture 3"/>
          <p:cNvPicPr>
            <a:picLocks noChangeAspect="1"/>
          </p:cNvPicPr>
          <p:nvPr/>
        </p:nvPicPr>
        <p:blipFill>
          <a:blip r:embed="rId3"/>
          <a:srcRect l="1619" r="1619"/>
          <a:stretch>
            <a:fillRect/>
          </a:stretch>
        </p:blipFill>
        <p:spPr>
          <a:xfrm>
            <a:off x="10302136" y="9563383"/>
            <a:ext cx="7985864" cy="723617"/>
          </a:xfrm>
          <a:prstGeom prst="rect">
            <a:avLst/>
          </a:prstGeom>
        </p:spPr>
      </p:pic>
      <p:pic>
        <p:nvPicPr>
          <p:cNvPr id="4" name="Picture 4"/>
          <p:cNvPicPr>
            <a:picLocks noChangeAspect="1"/>
          </p:cNvPicPr>
          <p:nvPr/>
        </p:nvPicPr>
        <p:blipFill>
          <a:blip r:embed="rId4"/>
          <a:srcRect b="1464"/>
          <a:stretch>
            <a:fillRect/>
          </a:stretch>
        </p:blipFill>
        <p:spPr>
          <a:xfrm>
            <a:off x="76200" y="3266555"/>
            <a:ext cx="17605909" cy="2965086"/>
          </a:xfrm>
          <a:prstGeom prst="rect">
            <a:avLst/>
          </a:prstGeom>
        </p:spPr>
      </p:pic>
      <p:sp>
        <p:nvSpPr>
          <p:cNvPr id="5" name="TextBox 5"/>
          <p:cNvSpPr txBox="1"/>
          <p:nvPr/>
        </p:nvSpPr>
        <p:spPr>
          <a:xfrm>
            <a:off x="4502249" y="141605"/>
            <a:ext cx="8331470" cy="847796"/>
          </a:xfrm>
          <a:prstGeom prst="rect">
            <a:avLst/>
          </a:prstGeom>
        </p:spPr>
        <p:txBody>
          <a:bodyPr lIns="0" tIns="0" rIns="0" bIns="0" rtlCol="0" anchor="t">
            <a:spAutoFit/>
          </a:bodyPr>
          <a:lstStyle/>
          <a:p>
            <a:pPr algn="ctr">
              <a:lnSpc>
                <a:spcPts val="7279"/>
              </a:lnSpc>
            </a:pPr>
            <a:r>
              <a:rPr lang="en-US" sz="4400" dirty="0">
                <a:solidFill>
                  <a:srgbClr val="000000"/>
                </a:solidFill>
                <a:latin typeface="Canva Sans Bold"/>
              </a:rPr>
              <a:t>6-Month Notice: Tip#5</a:t>
            </a:r>
          </a:p>
        </p:txBody>
      </p:sp>
      <p:sp>
        <p:nvSpPr>
          <p:cNvPr id="6" name="TextBox 6"/>
          <p:cNvSpPr txBox="1"/>
          <p:nvPr/>
        </p:nvSpPr>
        <p:spPr>
          <a:xfrm>
            <a:off x="2036730" y="1638300"/>
            <a:ext cx="13262508" cy="3273076"/>
          </a:xfrm>
          <a:prstGeom prst="rect">
            <a:avLst/>
          </a:prstGeom>
        </p:spPr>
        <p:txBody>
          <a:bodyPr wrap="square" lIns="0" tIns="0" rIns="0" bIns="0" rtlCol="0" anchor="t">
            <a:spAutoFit/>
          </a:bodyPr>
          <a:lstStyle/>
          <a:p>
            <a:pPr algn="ctr">
              <a:lnSpc>
                <a:spcPts val="4327"/>
              </a:lnSpc>
            </a:pPr>
            <a:r>
              <a:rPr lang="en-US" sz="3091" b="1" dirty="0">
                <a:solidFill>
                  <a:srgbClr val="000000"/>
                </a:solidFill>
                <a:latin typeface="Canva Sans"/>
              </a:rPr>
              <a:t>Please note that SCE is looking for the name on your monthly bill. Submissions with incorrect names will be sent back for corrections.</a:t>
            </a:r>
          </a:p>
          <a:p>
            <a:pPr algn="ctr">
              <a:lnSpc>
                <a:spcPts val="4327"/>
              </a:lnSpc>
            </a:pPr>
            <a:endParaRPr lang="en-US" sz="3091" dirty="0">
              <a:solidFill>
                <a:srgbClr val="000000"/>
              </a:solidFill>
              <a:latin typeface="Canva Sans"/>
            </a:endParaRPr>
          </a:p>
          <a:p>
            <a:pPr algn="ctr">
              <a:lnSpc>
                <a:spcPts val="4327"/>
              </a:lnSpc>
            </a:pPr>
            <a:endParaRPr lang="en-US" sz="3091" dirty="0">
              <a:solidFill>
                <a:srgbClr val="000000"/>
              </a:solidFill>
              <a:latin typeface="Canva Sans"/>
            </a:endParaRPr>
          </a:p>
          <a:p>
            <a:pPr algn="ctr">
              <a:lnSpc>
                <a:spcPts val="4327"/>
              </a:lnSpc>
            </a:pPr>
            <a:endParaRPr lang="en-US" sz="3091" dirty="0">
              <a:solidFill>
                <a:srgbClr val="000000"/>
              </a:solidFill>
              <a:latin typeface="Canva Sans"/>
            </a:endParaRPr>
          </a:p>
          <a:p>
            <a:pPr algn="ctr">
              <a:lnSpc>
                <a:spcPts val="4327"/>
              </a:lnSpc>
            </a:pPr>
            <a:endParaRPr lang="en-US" sz="3091" dirty="0">
              <a:solidFill>
                <a:srgbClr val="000000"/>
              </a:solidFill>
              <a:latin typeface="Canva San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db7eb01-6c01-4190-a63c-ff326075b194">
      <Terms xmlns="http://schemas.microsoft.com/office/infopath/2007/PartnerControls"/>
    </lcf76f155ced4ddcb4097134ff3c332f>
    <TaxCatchAll xmlns="e45da448-bf9c-43e8-8676-7e88d583ded9"/>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3BAE305376CFC4597DAB1607ADE62E6" ma:contentTypeVersion="15" ma:contentTypeDescription="Create a new document." ma:contentTypeScope="" ma:versionID="bbe2fc43b9a9522e3a42e522ae709223">
  <xsd:schema xmlns:xsd="http://www.w3.org/2001/XMLSchema" xmlns:xs="http://www.w3.org/2001/XMLSchema" xmlns:p="http://schemas.microsoft.com/office/2006/metadata/properties" xmlns:ns2="5db7eb01-6c01-4190-a63c-ff326075b194" xmlns:ns3="3a483528-d669-4350-a9ef-cffa573badd9" xmlns:ns4="e45da448-bf9c-43e8-8676-7e88d583ded9" targetNamespace="http://schemas.microsoft.com/office/2006/metadata/properties" ma:root="true" ma:fieldsID="b8caa8ecf3e36e2f93039b0a6db6061e" ns2:_="" ns3:_="" ns4:_="">
    <xsd:import namespace="5db7eb01-6c01-4190-a63c-ff326075b194"/>
    <xsd:import namespace="3a483528-d669-4350-a9ef-cffa573badd9"/>
    <xsd:import namespace="e45da448-bf9c-43e8-8676-7e88d583ded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lcf76f155ced4ddcb4097134ff3c332f" minOccurs="0"/>
                <xsd:element ref="ns4:TaxCatchAll"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b7eb01-6c01-4190-a63c-ff326075b1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1da7e81d-6ea8-45c5-b51f-f6fb8dd5843f"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dexed="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483528-d669-4350-a9ef-cffa573badd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5da448-bf9c-43e8-8676-7e88d583ded9"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def7315c-4c9f-4640-8bec-893b5193ecf8}" ma:internalName="TaxCatchAll" ma:showField="CatchAllData" ma:web="3a483528-d669-4350-a9ef-cffa573bad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8A6D93-0863-4284-9D72-3EB23C1500BF}">
  <ds:schemaRefs>
    <ds:schemaRef ds:uri="3a483528-d669-4350-a9ef-cffa573badd9"/>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e45da448-bf9c-43e8-8676-7e88d583ded9"/>
    <ds:schemaRef ds:uri="http://purl.org/dc/terms/"/>
    <ds:schemaRef ds:uri="http://schemas.microsoft.com/office/infopath/2007/PartnerControls"/>
    <ds:schemaRef ds:uri="5db7eb01-6c01-4190-a63c-ff326075b194"/>
    <ds:schemaRef ds:uri="http://www.w3.org/XML/1998/namespace"/>
    <ds:schemaRef ds:uri="http://purl.org/dc/dcmitype/"/>
  </ds:schemaRefs>
</ds:datastoreItem>
</file>

<file path=customXml/itemProps2.xml><?xml version="1.0" encoding="utf-8"?>
<ds:datastoreItem xmlns:ds="http://schemas.openxmlformats.org/officeDocument/2006/customXml" ds:itemID="{ECAA6EFE-925F-4C1E-9EFF-69F7D650C422}">
  <ds:schemaRefs>
    <ds:schemaRef ds:uri="http://schemas.microsoft.com/sharepoint/v3/contenttype/forms"/>
  </ds:schemaRefs>
</ds:datastoreItem>
</file>

<file path=customXml/itemProps3.xml><?xml version="1.0" encoding="utf-8"?>
<ds:datastoreItem xmlns:ds="http://schemas.openxmlformats.org/officeDocument/2006/customXml" ds:itemID="{8CF7B990-C285-4948-802C-6D40A88CBC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b7eb01-6c01-4190-a63c-ff326075b194"/>
    <ds:schemaRef ds:uri="3a483528-d669-4350-a9ef-cffa573badd9"/>
    <ds:schemaRef ds:uri="e45da448-bf9c-43e8-8676-7e88d583de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47</TotalTime>
  <Words>694</Words>
  <Application>Microsoft Office PowerPoint</Application>
  <PresentationFormat>Custom</PresentationFormat>
  <Paragraphs>75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DA Lottery Process</dc:title>
  <cp:lastModifiedBy>Omari Hines</cp:lastModifiedBy>
  <cp:revision>5</cp:revision>
  <dcterms:created xsi:type="dcterms:W3CDTF">2006-08-16T00:00:00Z</dcterms:created>
  <dcterms:modified xsi:type="dcterms:W3CDTF">2023-06-06T06:23:32Z</dcterms:modified>
  <dc:identifier>DAFfG6bl1Gs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0x010100E3BAE305376CFC4597DAB1607ADE62E6</vt:lpwstr>
  </property>
</Properties>
</file>