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3"/>
  </p:notesMasterIdLst>
  <p:sldIdLst>
    <p:sldId id="302" r:id="rId6"/>
    <p:sldId id="263" r:id="rId7"/>
    <p:sldId id="1186" r:id="rId8"/>
    <p:sldId id="1188" r:id="rId9"/>
    <p:sldId id="1187" r:id="rId10"/>
    <p:sldId id="1189" r:id="rId11"/>
    <p:sldId id="119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A00403"/>
    <a:srgbClr val="C9A6BD"/>
    <a:srgbClr val="666666"/>
    <a:srgbClr val="7F7F7F"/>
    <a:srgbClr val="741B47"/>
    <a:srgbClr val="C27BA0"/>
    <a:srgbClr val="993366"/>
    <a:srgbClr val="CC99FF"/>
    <a:srgbClr val="F7F4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94688"/>
  </p:normalViewPr>
  <p:slideViewPr>
    <p:cSldViewPr snapToGrid="0" snapToObjects="1">
      <p:cViewPr varScale="1">
        <p:scale>
          <a:sx n="62" d="100"/>
          <a:sy n="62" d="100"/>
        </p:scale>
        <p:origin x="350" y="29"/>
      </p:cViewPr>
      <p:guideLst>
        <p:guide orient="horz" pos="2160"/>
        <p:guide pos="3840"/>
      </p:guideLst>
    </p:cSldViewPr>
  </p:slideViewPr>
  <p:notesTextViewPr>
    <p:cViewPr>
      <p:scale>
        <a:sx n="1" d="1"/>
        <a:sy n="1" d="1"/>
      </p:scale>
      <p:origin x="0" y="0"/>
    </p:cViewPr>
  </p:notesTextViewPr>
  <p:sorterViewPr>
    <p:cViewPr>
      <p:scale>
        <a:sx n="125" d="100"/>
        <a:sy n="125" d="100"/>
      </p:scale>
      <p:origin x="0" y="-1373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Rolinski" userId="aba9e016-2012-4950-ab43-f49c49ff61ab" providerId="ADAL" clId="{819F84BD-33BD-46F9-8B18-C91EA0C405AB}"/>
    <pc:docChg chg="delSld">
      <pc:chgData name="Tom Rolinski" userId="aba9e016-2012-4950-ab43-f49c49ff61ab" providerId="ADAL" clId="{819F84BD-33BD-46F9-8B18-C91EA0C405AB}" dt="2022-09-23T19:12:45.117" v="0" actId="47"/>
      <pc:docMkLst>
        <pc:docMk/>
      </pc:docMkLst>
      <pc:sldChg chg="del">
        <pc:chgData name="Tom Rolinski" userId="aba9e016-2012-4950-ab43-f49c49ff61ab" providerId="ADAL" clId="{819F84BD-33BD-46F9-8B18-C91EA0C405AB}" dt="2022-09-23T19:12:45.117" v="0" actId="47"/>
        <pc:sldMkLst>
          <pc:docMk/>
          <pc:sldMk cId="3458952188" sldId="1191"/>
        </pc:sldMkLst>
      </pc:sldChg>
    </pc:docChg>
  </pc:docChgLst>
  <pc:docChgLst>
    <pc:chgData name="Johnny Parker" userId="0004d3fb-bd5b-44d8-b8ef-adc90f0792c6" providerId="ADAL" clId="{8B1501E3-5CB9-40DA-84BD-2E379E670C27}"/>
    <pc:docChg chg="custSel modSld">
      <pc:chgData name="Johnny Parker" userId="0004d3fb-bd5b-44d8-b8ef-adc90f0792c6" providerId="ADAL" clId="{8B1501E3-5CB9-40DA-84BD-2E379E670C27}" dt="2022-09-28T15:57:46.860" v="0" actId="478"/>
      <pc:docMkLst>
        <pc:docMk/>
      </pc:docMkLst>
      <pc:sldChg chg="delSp mod">
        <pc:chgData name="Johnny Parker" userId="0004d3fb-bd5b-44d8-b8ef-adc90f0792c6" providerId="ADAL" clId="{8B1501E3-5CB9-40DA-84BD-2E379E670C27}" dt="2022-09-28T15:57:46.860" v="0" actId="478"/>
        <pc:sldMkLst>
          <pc:docMk/>
          <pc:sldMk cId="1564920773" sldId="302"/>
        </pc:sldMkLst>
        <pc:spChg chg="del">
          <ac:chgData name="Johnny Parker" userId="0004d3fb-bd5b-44d8-b8ef-adc90f0792c6" providerId="ADAL" clId="{8B1501E3-5CB9-40DA-84BD-2E379E670C27}" dt="2022-09-28T15:57:46.860" v="0" actId="478"/>
          <ac:spMkLst>
            <pc:docMk/>
            <pc:sldMk cId="1564920773" sldId="302"/>
            <ac:spMk id="13" creationId="{5EE98805-DC7F-49B7-80EA-82BB8B09848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ill Sans Nova" panose="020B0602020104020203"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ill Sans Nova" panose="020B0602020104020203" pitchFamily="34" charset="0"/>
              </a:defRPr>
            </a:lvl1pPr>
          </a:lstStyle>
          <a:p>
            <a:fld id="{172D1B11-3769-164C-8262-5250E01FFF9C}" type="datetimeFigureOut">
              <a:rPr lang="en-US" smtClean="0"/>
              <a:pPr/>
              <a:t>9/28/2022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ill Sans Nova" panose="020B060202010402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ill Sans Nova" panose="020B0602020104020203" pitchFamily="34" charset="0"/>
              </a:defRPr>
            </a:lvl1pPr>
          </a:lstStyle>
          <a:p>
            <a:fld id="{4F195FCD-18CD-5148-A973-36B97B48BA88}" type="slidenum">
              <a:rPr lang="en-US" smtClean="0"/>
              <a:pPr/>
              <a:t>‹#›</a:t>
            </a:fld>
            <a:endParaRPr lang="en-US" dirty="0"/>
          </a:p>
        </p:txBody>
      </p:sp>
    </p:spTree>
    <p:extLst>
      <p:ext uri="{BB962C8B-B14F-4D97-AF65-F5344CB8AC3E}">
        <p14:creationId xmlns:p14="http://schemas.microsoft.com/office/powerpoint/2010/main" val="1434669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Gill Sans Nova" panose="020B0602020104020203" pitchFamily="34" charset="0"/>
        <a:ea typeface="+mn-ea"/>
        <a:cs typeface="+mn-cs"/>
      </a:defRPr>
    </a:lvl1pPr>
    <a:lvl2pPr marL="457200" algn="l" defTabSz="914400" rtl="0" eaLnBrk="1" latinLnBrk="0" hangingPunct="1">
      <a:defRPr sz="1200" kern="1200">
        <a:solidFill>
          <a:schemeClr val="tx1"/>
        </a:solidFill>
        <a:latin typeface="Gill Sans Nova" panose="020B0602020104020203" pitchFamily="34" charset="0"/>
        <a:ea typeface="+mn-ea"/>
        <a:cs typeface="+mn-cs"/>
      </a:defRPr>
    </a:lvl2pPr>
    <a:lvl3pPr marL="914400" algn="l" defTabSz="914400" rtl="0" eaLnBrk="1" latinLnBrk="0" hangingPunct="1">
      <a:defRPr sz="1200" kern="1200">
        <a:solidFill>
          <a:schemeClr val="tx1"/>
        </a:solidFill>
        <a:latin typeface="Gill Sans Nova" panose="020B0602020104020203" pitchFamily="34" charset="0"/>
        <a:ea typeface="+mn-ea"/>
        <a:cs typeface="+mn-cs"/>
      </a:defRPr>
    </a:lvl3pPr>
    <a:lvl4pPr marL="1371600" algn="l" defTabSz="914400" rtl="0" eaLnBrk="1" latinLnBrk="0" hangingPunct="1">
      <a:defRPr sz="1200" kern="1200">
        <a:solidFill>
          <a:schemeClr val="tx1"/>
        </a:solidFill>
        <a:latin typeface="Gill Sans Nova" panose="020B0602020104020203" pitchFamily="34" charset="0"/>
        <a:ea typeface="+mn-ea"/>
        <a:cs typeface="+mn-cs"/>
      </a:defRPr>
    </a:lvl4pPr>
    <a:lvl5pPr marL="1828800" algn="l" defTabSz="914400" rtl="0" eaLnBrk="1" latinLnBrk="0" hangingPunct="1">
      <a:defRPr sz="1200" kern="1200">
        <a:solidFill>
          <a:schemeClr val="tx1"/>
        </a:solidFill>
        <a:latin typeface="Gill Sans Nova" panose="020B06020201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1</a:t>
            </a:fld>
            <a:endParaRPr lang="en-US" dirty="0"/>
          </a:p>
        </p:txBody>
      </p:sp>
    </p:spTree>
    <p:extLst>
      <p:ext uri="{BB962C8B-B14F-4D97-AF65-F5344CB8AC3E}">
        <p14:creationId xmlns:p14="http://schemas.microsoft.com/office/powerpoint/2010/main" val="861956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2</a:t>
            </a:fld>
            <a:endParaRPr lang="en-US" dirty="0"/>
          </a:p>
        </p:txBody>
      </p:sp>
    </p:spTree>
    <p:extLst>
      <p:ext uri="{BB962C8B-B14F-4D97-AF65-F5344CB8AC3E}">
        <p14:creationId xmlns:p14="http://schemas.microsoft.com/office/powerpoint/2010/main" val="515890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3</a:t>
            </a:fld>
            <a:endParaRPr lang="en-US" dirty="0"/>
          </a:p>
        </p:txBody>
      </p:sp>
    </p:spTree>
    <p:extLst>
      <p:ext uri="{BB962C8B-B14F-4D97-AF65-F5344CB8AC3E}">
        <p14:creationId xmlns:p14="http://schemas.microsoft.com/office/powerpoint/2010/main" val="59030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4</a:t>
            </a:fld>
            <a:endParaRPr lang="en-US" dirty="0"/>
          </a:p>
        </p:txBody>
      </p:sp>
    </p:spTree>
    <p:extLst>
      <p:ext uri="{BB962C8B-B14F-4D97-AF65-F5344CB8AC3E}">
        <p14:creationId xmlns:p14="http://schemas.microsoft.com/office/powerpoint/2010/main" val="4061620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5</a:t>
            </a:fld>
            <a:endParaRPr lang="en-US" dirty="0"/>
          </a:p>
        </p:txBody>
      </p:sp>
    </p:spTree>
    <p:extLst>
      <p:ext uri="{BB962C8B-B14F-4D97-AF65-F5344CB8AC3E}">
        <p14:creationId xmlns:p14="http://schemas.microsoft.com/office/powerpoint/2010/main" val="3484003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6</a:t>
            </a:fld>
            <a:endParaRPr lang="en-US" dirty="0"/>
          </a:p>
        </p:txBody>
      </p:sp>
    </p:spTree>
    <p:extLst>
      <p:ext uri="{BB962C8B-B14F-4D97-AF65-F5344CB8AC3E}">
        <p14:creationId xmlns:p14="http://schemas.microsoft.com/office/powerpoint/2010/main" val="2531996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195FCD-18CD-5148-A973-36B97B48BA88}" type="slidenum">
              <a:rPr lang="en-US" smtClean="0"/>
              <a:t>7</a:t>
            </a:fld>
            <a:endParaRPr lang="en-US" dirty="0"/>
          </a:p>
        </p:txBody>
      </p:sp>
    </p:spTree>
    <p:extLst>
      <p:ext uri="{BB962C8B-B14F-4D97-AF65-F5344CB8AC3E}">
        <p14:creationId xmlns:p14="http://schemas.microsoft.com/office/powerpoint/2010/main" val="904647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254E2-4774-7D43-94B3-20D661FA74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D5253B-F118-5C4A-9725-6BE592310F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2D718B-717B-B246-B7F9-CDA7A8EBB90E}"/>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5" name="Footer Placeholder 4">
            <a:extLst>
              <a:ext uri="{FF2B5EF4-FFF2-40B4-BE49-F238E27FC236}">
                <a16:creationId xmlns:a16="http://schemas.microsoft.com/office/drawing/2014/main" id="{41C04A1D-E7D4-0945-B687-1FB2F870630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08A5385-BBDF-4A4C-983F-3B3E01599624}"/>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3706787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78F8D-93FB-DE44-84E5-F93E90CE6A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0794BF2-4E11-BD45-AB52-9EB894ADA8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734474-5BF8-E54D-9CC0-A49F41B58B90}"/>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5" name="Footer Placeholder 4">
            <a:extLst>
              <a:ext uri="{FF2B5EF4-FFF2-40B4-BE49-F238E27FC236}">
                <a16:creationId xmlns:a16="http://schemas.microsoft.com/office/drawing/2014/main" id="{4A546E79-DB0A-EB49-8A9E-6B08217CC37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60D8B1D-6C95-7C44-9044-62D9C67152A5}"/>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791634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4C431A-2DFA-DD4C-8E63-D45FE97087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6C7EF0-014A-564D-9A60-8B6E38123D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0605C6-781C-164A-8032-2C9055B3AD93}"/>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5" name="Footer Placeholder 4">
            <a:extLst>
              <a:ext uri="{FF2B5EF4-FFF2-40B4-BE49-F238E27FC236}">
                <a16:creationId xmlns:a16="http://schemas.microsoft.com/office/drawing/2014/main" id="{FD624EF5-CC57-D146-8382-0F49A89A50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93D8B50-8BD8-8340-9A45-3110180F85B3}"/>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1711844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9F7DE-BFD4-9D46-B455-B0C7942760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238D93-4C22-0E48-B4BE-B05BFCF38B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171F8B-3559-EB44-9B2A-5D21DFEB47D0}"/>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5" name="Footer Placeholder 4">
            <a:extLst>
              <a:ext uri="{FF2B5EF4-FFF2-40B4-BE49-F238E27FC236}">
                <a16:creationId xmlns:a16="http://schemas.microsoft.com/office/drawing/2014/main" id="{031599A6-0414-9F4A-BEC4-719E4EF7FB7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185B764-81CB-0B43-9806-D5A99165A62C}"/>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153006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087-ACB1-F449-B812-920819E5DA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700351-E3F0-F14F-8677-AE997052CD8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9ADE72-F0A9-BC48-AAE1-0E93C38A1423}"/>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5" name="Footer Placeholder 4">
            <a:extLst>
              <a:ext uri="{FF2B5EF4-FFF2-40B4-BE49-F238E27FC236}">
                <a16:creationId xmlns:a16="http://schemas.microsoft.com/office/drawing/2014/main" id="{343ED5A4-BF15-B347-A153-BE52156681C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3F23C98-814E-A54A-9361-B8F2559A41E2}"/>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2833456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BFF31-BF10-7341-BB3B-6372CF9AEC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344B57-C3B8-B643-8BCC-B4D601E061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80E8F8-67DE-CD4C-87B2-5370432387C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63F61D-37AD-4540-A389-CFC75BAD3D98}"/>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6" name="Footer Placeholder 5">
            <a:extLst>
              <a:ext uri="{FF2B5EF4-FFF2-40B4-BE49-F238E27FC236}">
                <a16:creationId xmlns:a16="http://schemas.microsoft.com/office/drawing/2014/main" id="{6B2BC0F1-36D9-6D45-A6B9-03FDEE95EB7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6F8CEC-A387-5D4D-8970-36E25C260C57}"/>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4291356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7BDB-2E5C-FE47-AE62-82F8A933D9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018912-3AD8-824F-9E2E-F54C7E22C8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32FBA8-F60B-B747-9A3A-D14BE5B9EEF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075D0D-DB9C-704E-A36A-AD8FE1C658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7A6005-50A9-9B46-B266-A99EFBDA7F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CEDE20-44A7-BA43-8B9B-AF6A4611850A}"/>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8" name="Footer Placeholder 7">
            <a:extLst>
              <a:ext uri="{FF2B5EF4-FFF2-40B4-BE49-F238E27FC236}">
                <a16:creationId xmlns:a16="http://schemas.microsoft.com/office/drawing/2014/main" id="{FFC340C5-AC0F-5242-848B-A9FD6EAAC9A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4DFBDCF-D1B6-6B4F-8B9D-5C56B3383F54}"/>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75257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BE2E0-30ED-1B41-93D0-6A935B64C0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6EE8F5D-DEB8-BB4D-B4BF-CACD3388CAA2}"/>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4" name="Footer Placeholder 3">
            <a:extLst>
              <a:ext uri="{FF2B5EF4-FFF2-40B4-BE49-F238E27FC236}">
                <a16:creationId xmlns:a16="http://schemas.microsoft.com/office/drawing/2014/main" id="{D1E6E15A-C735-384E-8E69-1ED955326FB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BC0E77E-FCF5-6749-A4D0-9CC89E8FC5EA}"/>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1049696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3937F8-0367-D54E-8C8F-41401F549F35}"/>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3" name="Footer Placeholder 2">
            <a:extLst>
              <a:ext uri="{FF2B5EF4-FFF2-40B4-BE49-F238E27FC236}">
                <a16:creationId xmlns:a16="http://schemas.microsoft.com/office/drawing/2014/main" id="{B8D43AFF-6236-084B-86A2-C34FBF417DF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E6FFB73-83D3-7D48-8E1E-5FFEEF4FB2B8}"/>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766910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0E6A2-E897-484D-82AF-D963E6FEA2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79C985F-0E2C-B84A-81D3-510E58645E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974835-F84D-134E-8339-F6F73EF262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AFDFAB-394E-BF43-846E-23B0DD3CD328}"/>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6" name="Footer Placeholder 5">
            <a:extLst>
              <a:ext uri="{FF2B5EF4-FFF2-40B4-BE49-F238E27FC236}">
                <a16:creationId xmlns:a16="http://schemas.microsoft.com/office/drawing/2014/main" id="{AF6EFF52-3BB3-B043-BF6A-52FCCB10BCE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93B5110-DFFE-4F49-BA0C-08820E8A3727}"/>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773360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BB201-5F39-B344-A885-45E6C33CFA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7C3F07-BCD5-594B-BB16-5AFAA9DB7C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491477B-FDAF-274C-9366-2B03DBCE5E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02A6AA-EF76-3C4C-BADA-BF82DB50D887}"/>
              </a:ext>
            </a:extLst>
          </p:cNvPr>
          <p:cNvSpPr>
            <a:spLocks noGrp="1"/>
          </p:cNvSpPr>
          <p:nvPr>
            <p:ph type="dt" sz="half" idx="10"/>
          </p:nvPr>
        </p:nvSpPr>
        <p:spPr/>
        <p:txBody>
          <a:bodyPr/>
          <a:lstStyle/>
          <a:p>
            <a:fld id="{5804891E-CB04-A34D-AE8A-344871044D8C}" type="datetimeFigureOut">
              <a:rPr lang="en-US" smtClean="0"/>
              <a:t>9/28/2022</a:t>
            </a:fld>
            <a:endParaRPr lang="en-US" dirty="0"/>
          </a:p>
        </p:txBody>
      </p:sp>
      <p:sp>
        <p:nvSpPr>
          <p:cNvPr id="6" name="Footer Placeholder 5">
            <a:extLst>
              <a:ext uri="{FF2B5EF4-FFF2-40B4-BE49-F238E27FC236}">
                <a16:creationId xmlns:a16="http://schemas.microsoft.com/office/drawing/2014/main" id="{E0559D70-71D7-4740-ACAC-26B7FD19E0D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B2D845-003D-4740-A4FD-49C23E9CF4F6}"/>
              </a:ext>
            </a:extLst>
          </p:cNvPr>
          <p:cNvSpPr>
            <a:spLocks noGrp="1"/>
          </p:cNvSpPr>
          <p:nvPr>
            <p:ph type="sldNum" sz="quarter" idx="12"/>
          </p:nvPr>
        </p:nvSpPr>
        <p:spPr/>
        <p:txBody>
          <a:bodyPr/>
          <a:lstStyle/>
          <a:p>
            <a:fld id="{28237941-8121-4740-BAFE-C6311C21AB2B}" type="slidenum">
              <a:rPr lang="en-US" smtClean="0"/>
              <a:t>‹#›</a:t>
            </a:fld>
            <a:endParaRPr lang="en-US" dirty="0"/>
          </a:p>
        </p:txBody>
      </p:sp>
    </p:spTree>
    <p:extLst>
      <p:ext uri="{BB962C8B-B14F-4D97-AF65-F5344CB8AC3E}">
        <p14:creationId xmlns:p14="http://schemas.microsoft.com/office/powerpoint/2010/main" val="1410479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5E0036-0EDA-7948-8CC7-013E9F40AB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46110C-09A1-EE46-9CE7-92E81A5B35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1E14974-6919-D04D-918B-29B6DBFF72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Gill Sans Nova" panose="020B0602020104020203" pitchFamily="34" charset="0"/>
              </a:defRPr>
            </a:lvl1pPr>
          </a:lstStyle>
          <a:p>
            <a:fld id="{5804891E-CB04-A34D-AE8A-344871044D8C}" type="datetimeFigureOut">
              <a:rPr lang="en-US" smtClean="0"/>
              <a:pPr/>
              <a:t>9/28/2022</a:t>
            </a:fld>
            <a:endParaRPr lang="en-US" dirty="0"/>
          </a:p>
        </p:txBody>
      </p:sp>
      <p:sp>
        <p:nvSpPr>
          <p:cNvPr id="5" name="Footer Placeholder 4">
            <a:extLst>
              <a:ext uri="{FF2B5EF4-FFF2-40B4-BE49-F238E27FC236}">
                <a16:creationId xmlns:a16="http://schemas.microsoft.com/office/drawing/2014/main" id="{72AC7CD5-99A2-4747-B4B8-14A558335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Gill Sans Nova" panose="020B0602020104020203" pitchFamily="34" charset="0"/>
              </a:defRPr>
            </a:lvl1pPr>
          </a:lstStyle>
          <a:p>
            <a:endParaRPr lang="en-US" dirty="0"/>
          </a:p>
        </p:txBody>
      </p:sp>
      <p:sp>
        <p:nvSpPr>
          <p:cNvPr id="6" name="Slide Number Placeholder 5">
            <a:extLst>
              <a:ext uri="{FF2B5EF4-FFF2-40B4-BE49-F238E27FC236}">
                <a16:creationId xmlns:a16="http://schemas.microsoft.com/office/drawing/2014/main" id="{4007F365-DB0E-5244-8EB6-25C237CBD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Gill Sans Nova" panose="020B0602020104020203" pitchFamily="34" charset="0"/>
              </a:defRPr>
            </a:lvl1pPr>
          </a:lstStyle>
          <a:p>
            <a:fld id="{28237941-8121-4740-BAFE-C6311C21AB2B}" type="slidenum">
              <a:rPr lang="en-US" smtClean="0"/>
              <a:pPr/>
              <a:t>‹#›</a:t>
            </a:fld>
            <a:endParaRPr lang="en-US" dirty="0"/>
          </a:p>
        </p:txBody>
      </p:sp>
    </p:spTree>
    <p:extLst>
      <p:ext uri="{BB962C8B-B14F-4D97-AF65-F5344CB8AC3E}">
        <p14:creationId xmlns:p14="http://schemas.microsoft.com/office/powerpoint/2010/main" val="4043079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Nova" panose="020B06020201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Nova" panose="020B06020201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Nova" panose="020B06020201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Nova" panose="020B06020201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Nova" panose="020B06020201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99D56B8-5F38-3242-9EF5-36350BFDEB39}"/>
              </a:ext>
            </a:extLst>
          </p:cNvPr>
          <p:cNvSpPr txBox="1"/>
          <p:nvPr/>
        </p:nvSpPr>
        <p:spPr>
          <a:xfrm>
            <a:off x="837385" y="5215912"/>
            <a:ext cx="4174001" cy="261610"/>
          </a:xfrm>
          <a:prstGeom prst="rect">
            <a:avLst/>
          </a:prstGeom>
          <a:noFill/>
        </p:spPr>
        <p:txBody>
          <a:bodyPr wrap="square" rtlCol="0">
            <a:spAutoFit/>
          </a:bodyPr>
          <a:lstStyle/>
          <a:p>
            <a:r>
              <a:rPr lang="en-US" sz="1100" dirty="0">
                <a:solidFill>
                  <a:schemeClr val="bg1"/>
                </a:solidFill>
                <a:latin typeface="Gill Sans Nova" panose="020B0602020104020203" pitchFamily="34" charset="0"/>
                <a:ea typeface="Trebuchet MS" charset="0"/>
                <a:cs typeface="Trebuchet MS" charset="0"/>
              </a:rPr>
              <a:t>www.technosylva.com</a:t>
            </a:r>
          </a:p>
        </p:txBody>
      </p:sp>
      <p:sp>
        <p:nvSpPr>
          <p:cNvPr id="8" name="Rectangle 7">
            <a:extLst>
              <a:ext uri="{FF2B5EF4-FFF2-40B4-BE49-F238E27FC236}">
                <a16:creationId xmlns:a16="http://schemas.microsoft.com/office/drawing/2014/main" id="{FC4CB7BF-EEE6-F94A-9CA1-BAC318C9D18D}"/>
              </a:ext>
            </a:extLst>
          </p:cNvPr>
          <p:cNvSpPr/>
          <p:nvPr/>
        </p:nvSpPr>
        <p:spPr>
          <a:xfrm>
            <a:off x="930278" y="5117887"/>
            <a:ext cx="457200" cy="36576"/>
          </a:xfrm>
          <a:prstGeom prst="rect">
            <a:avLst/>
          </a:prstGeom>
          <a:solidFill>
            <a:srgbClr val="1F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1F1F1F"/>
              </a:solidFill>
              <a:latin typeface="Gill Sans Nova" panose="020B0602020104020203" pitchFamily="34" charset="0"/>
            </a:endParaRPr>
          </a:p>
        </p:txBody>
      </p:sp>
      <p:pic>
        <p:nvPicPr>
          <p:cNvPr id="9" name="Picture 8">
            <a:extLst>
              <a:ext uri="{FF2B5EF4-FFF2-40B4-BE49-F238E27FC236}">
                <a16:creationId xmlns:a16="http://schemas.microsoft.com/office/drawing/2014/main" id="{24891696-57AE-2848-9882-BEFBCD71AD0D}"/>
              </a:ext>
            </a:extLst>
          </p:cNvPr>
          <p:cNvPicPr>
            <a:picLocks noChangeAspect="1"/>
          </p:cNvPicPr>
          <p:nvPr/>
        </p:nvPicPr>
        <p:blipFill>
          <a:blip r:embed="rId4"/>
          <a:srcRect/>
          <a:stretch/>
        </p:blipFill>
        <p:spPr>
          <a:xfrm>
            <a:off x="974890" y="1323027"/>
            <a:ext cx="484174" cy="466241"/>
          </a:xfrm>
          <a:prstGeom prst="rect">
            <a:avLst/>
          </a:prstGeom>
        </p:spPr>
      </p:pic>
      <p:sp>
        <p:nvSpPr>
          <p:cNvPr id="10" name="TextBox 9">
            <a:extLst>
              <a:ext uri="{FF2B5EF4-FFF2-40B4-BE49-F238E27FC236}">
                <a16:creationId xmlns:a16="http://schemas.microsoft.com/office/drawing/2014/main" id="{79982341-D7D9-034B-8798-DE9219D9D473}"/>
              </a:ext>
            </a:extLst>
          </p:cNvPr>
          <p:cNvSpPr txBox="1"/>
          <p:nvPr/>
        </p:nvSpPr>
        <p:spPr>
          <a:xfrm>
            <a:off x="837385" y="5477522"/>
            <a:ext cx="4174001" cy="261610"/>
          </a:xfrm>
          <a:prstGeom prst="rect">
            <a:avLst/>
          </a:prstGeom>
          <a:noFill/>
        </p:spPr>
        <p:txBody>
          <a:bodyPr wrap="square" rtlCol="0">
            <a:spAutoFit/>
          </a:bodyPr>
          <a:lstStyle/>
          <a:p>
            <a:r>
              <a:rPr lang="en-US" sz="1100" dirty="0">
                <a:solidFill>
                  <a:schemeClr val="bg1"/>
                </a:solidFill>
                <a:latin typeface="Gill Sans Nova" panose="020B0602020104020203" pitchFamily="34" charset="0"/>
                <a:ea typeface="Trebuchet MS" charset="0"/>
                <a:cs typeface="Trebuchet MS" charset="0"/>
              </a:rPr>
              <a:t>www.wildfireanalyst.com</a:t>
            </a:r>
          </a:p>
        </p:txBody>
      </p:sp>
      <p:sp>
        <p:nvSpPr>
          <p:cNvPr id="11" name="TextBox 10">
            <a:extLst>
              <a:ext uri="{FF2B5EF4-FFF2-40B4-BE49-F238E27FC236}">
                <a16:creationId xmlns:a16="http://schemas.microsoft.com/office/drawing/2014/main" id="{A61ADA20-7A3E-2E46-AB33-2E3466FC26BF}"/>
              </a:ext>
            </a:extLst>
          </p:cNvPr>
          <p:cNvSpPr txBox="1"/>
          <p:nvPr/>
        </p:nvSpPr>
        <p:spPr>
          <a:xfrm>
            <a:off x="837384" y="4725472"/>
            <a:ext cx="4174001" cy="261610"/>
          </a:xfrm>
          <a:prstGeom prst="rect">
            <a:avLst/>
          </a:prstGeom>
          <a:noFill/>
        </p:spPr>
        <p:txBody>
          <a:bodyPr wrap="square" rtlCol="0">
            <a:spAutoFit/>
          </a:bodyPr>
          <a:lstStyle/>
          <a:p>
            <a:r>
              <a:rPr lang="en-US" sz="1100" dirty="0">
                <a:solidFill>
                  <a:schemeClr val="bg1"/>
                </a:solidFill>
                <a:latin typeface="Gill Sans Nova" panose="020B0602020104020203" pitchFamily="34" charset="0"/>
                <a:ea typeface="Trebuchet MS" charset="0"/>
                <a:cs typeface="Trebuchet MS" charset="0"/>
              </a:rPr>
              <a:t>Updated: September 2</a:t>
            </a:r>
            <a:r>
              <a:rPr lang="en-US" sz="1100" baseline="30000" dirty="0">
                <a:solidFill>
                  <a:schemeClr val="bg1"/>
                </a:solidFill>
                <a:latin typeface="Gill Sans Nova" panose="020B0602020104020203" pitchFamily="34" charset="0"/>
                <a:ea typeface="Trebuchet MS" charset="0"/>
                <a:cs typeface="Trebuchet MS" charset="0"/>
              </a:rPr>
              <a:t>nd</a:t>
            </a:r>
            <a:r>
              <a:rPr lang="en-US" sz="1100" dirty="0">
                <a:solidFill>
                  <a:schemeClr val="bg1"/>
                </a:solidFill>
                <a:latin typeface="Gill Sans Nova" panose="020B0602020104020203" pitchFamily="34" charset="0"/>
                <a:ea typeface="Trebuchet MS" charset="0"/>
                <a:cs typeface="Trebuchet MS" charset="0"/>
              </a:rPr>
              <a:t>, 2021</a:t>
            </a:r>
          </a:p>
        </p:txBody>
      </p:sp>
      <p:sp>
        <p:nvSpPr>
          <p:cNvPr id="12" name="TextBox 3">
            <a:extLst>
              <a:ext uri="{FF2B5EF4-FFF2-40B4-BE49-F238E27FC236}">
                <a16:creationId xmlns:a16="http://schemas.microsoft.com/office/drawing/2014/main" id="{5EE98805-DC7F-49B7-80EA-82BB8B09848A}"/>
              </a:ext>
            </a:extLst>
          </p:cNvPr>
          <p:cNvSpPr txBox="1"/>
          <p:nvPr/>
        </p:nvSpPr>
        <p:spPr>
          <a:xfrm>
            <a:off x="837384" y="2063259"/>
            <a:ext cx="8541231" cy="646331"/>
          </a:xfrm>
          <a:prstGeom prst="rect">
            <a:avLst/>
          </a:prstGeom>
          <a:noFill/>
        </p:spPr>
        <p:txBody>
          <a:bodyPr wrap="square" rtlCol="0">
            <a:spAutoFit/>
          </a:bodyPr>
          <a:lstStyle/>
          <a:p>
            <a:r>
              <a:rPr lang="en-US" sz="3600" b="1" dirty="0">
                <a:solidFill>
                  <a:schemeClr val="bg1"/>
                </a:solidFill>
                <a:latin typeface="Gill Sans Nova" panose="020B0602020104020203" pitchFamily="34" charset="0"/>
                <a:ea typeface="Trebuchet MS" charset="0"/>
                <a:cs typeface="Trebuchet MS" charset="0"/>
              </a:rPr>
              <a:t>SCE PSPS threshold analysis</a:t>
            </a:r>
          </a:p>
        </p:txBody>
      </p:sp>
    </p:spTree>
    <p:extLst>
      <p:ext uri="{BB962C8B-B14F-4D97-AF65-F5344CB8AC3E}">
        <p14:creationId xmlns:p14="http://schemas.microsoft.com/office/powerpoint/2010/main" val="156492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white, photo, black, man&#10;&#10;Description automatically generated">
            <a:extLst>
              <a:ext uri="{FF2B5EF4-FFF2-40B4-BE49-F238E27FC236}">
                <a16:creationId xmlns:a16="http://schemas.microsoft.com/office/drawing/2014/main" id="{4AFFFDB7-8D45-AB47-9D62-87EE4F528137}"/>
              </a:ext>
            </a:extLst>
          </p:cNvPr>
          <p:cNvPicPr>
            <a:picLocks noChangeAspect="1"/>
          </p:cNvPicPr>
          <p:nvPr/>
        </p:nvPicPr>
        <p:blipFill>
          <a:blip r:embed="rId3"/>
          <a:stretch>
            <a:fillRect/>
          </a:stretch>
        </p:blipFill>
        <p:spPr>
          <a:xfrm>
            <a:off x="882652" y="0"/>
            <a:ext cx="11309348" cy="6361508"/>
          </a:xfrm>
          <a:prstGeom prst="rect">
            <a:avLst/>
          </a:prstGeom>
        </p:spPr>
      </p:pic>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4"/>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5"/>
          <a:srcRect/>
          <a:stretch/>
        </p:blipFill>
        <p:spPr>
          <a:xfrm>
            <a:off x="199238" y="204091"/>
            <a:ext cx="484174" cy="466241"/>
          </a:xfrm>
          <a:prstGeom prst="rect">
            <a:avLst/>
          </a:prstGeom>
        </p:spPr>
      </p:pic>
      <p:sp>
        <p:nvSpPr>
          <p:cNvPr id="19" name="TextBox 18">
            <a:extLst>
              <a:ext uri="{FF2B5EF4-FFF2-40B4-BE49-F238E27FC236}">
                <a16:creationId xmlns:a16="http://schemas.microsoft.com/office/drawing/2014/main" id="{396F235D-2686-3D4E-955D-0C2474F842AC}"/>
              </a:ext>
            </a:extLst>
          </p:cNvPr>
          <p:cNvSpPr txBox="1"/>
          <p:nvPr/>
        </p:nvSpPr>
        <p:spPr>
          <a:xfrm>
            <a:off x="1439922" y="820536"/>
            <a:ext cx="4656078"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Table of Contents</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2" name="TextBox 15">
            <a:extLst>
              <a:ext uri="{FF2B5EF4-FFF2-40B4-BE49-F238E27FC236}">
                <a16:creationId xmlns:a16="http://schemas.microsoft.com/office/drawing/2014/main" id="{F2C7A95A-29FB-47FF-BC46-23B42359EC14}"/>
              </a:ext>
            </a:extLst>
          </p:cNvPr>
          <p:cNvSpPr txBox="1"/>
          <p:nvPr/>
        </p:nvSpPr>
        <p:spPr>
          <a:xfrm>
            <a:off x="1545245" y="1665647"/>
            <a:ext cx="7753396" cy="3170099"/>
          </a:xfrm>
          <a:prstGeom prst="rect">
            <a:avLst/>
          </a:prstGeom>
          <a:noFill/>
        </p:spPr>
        <p:txBody>
          <a:bodyPr wrap="square" rtlCol="0">
            <a:spAutoFit/>
          </a:bodyPr>
          <a:lstStyle/>
          <a:p>
            <a:pPr>
              <a:lnSpc>
                <a:spcPct val="125000"/>
              </a:lnSpc>
              <a:buClr>
                <a:schemeClr val="tx1">
                  <a:lumMod val="85000"/>
                  <a:lumOff val="15000"/>
                </a:schemeClr>
              </a:buClr>
            </a:pPr>
            <a:r>
              <a:rPr lang="en-US" sz="2000" b="1" dirty="0">
                <a:solidFill>
                  <a:srgbClr val="1F1F1F"/>
                </a:solidFill>
                <a:latin typeface="Gill Sans Nova" panose="020B0602020104020203" pitchFamily="34" charset="0"/>
                <a:ea typeface="Trebuchet MS" charset="0"/>
                <a:cs typeface="Trebuchet MS" charset="0"/>
              </a:rPr>
              <a:t>STEP 1</a:t>
            </a:r>
          </a:p>
          <a:p>
            <a:pPr marL="171450" indent="-171450">
              <a:lnSpc>
                <a:spcPct val="125000"/>
              </a:lnSpc>
              <a:buClr>
                <a:schemeClr val="tx1">
                  <a:lumMod val="85000"/>
                  <a:lumOff val="15000"/>
                </a:schemeClr>
              </a:buClr>
              <a:buFont typeface="Arial" charset="0"/>
              <a:buChar char="•"/>
            </a:pPr>
            <a:r>
              <a:rPr lang="en-US" sz="2000" b="1" dirty="0">
                <a:solidFill>
                  <a:srgbClr val="1F1F1F"/>
                </a:solidFill>
                <a:latin typeface="Gill Sans Nova" panose="020B0602020104020203" pitchFamily="34" charset="0"/>
                <a:ea typeface="Trebuchet MS" charset="0"/>
                <a:cs typeface="Trebuchet MS" charset="0"/>
              </a:rPr>
              <a:t>PSPS Days – All Circuits in PSPS Days </a:t>
            </a:r>
          </a:p>
          <a:p>
            <a:pPr marL="628650" lvl="1" indent="-171450">
              <a:lnSpc>
                <a:spcPct val="125000"/>
              </a:lnSpc>
              <a:buClr>
                <a:schemeClr val="tx1">
                  <a:lumMod val="85000"/>
                  <a:lumOff val="15000"/>
                </a:schemeClr>
              </a:buClr>
              <a:buFont typeface="Arial" charset="0"/>
              <a:buChar char="•"/>
            </a:pPr>
            <a:r>
              <a:rPr lang="en-US" sz="2000" b="1" dirty="0">
                <a:solidFill>
                  <a:schemeClr val="tx1">
                    <a:lumMod val="85000"/>
                    <a:lumOff val="15000"/>
                  </a:schemeClr>
                </a:solidFill>
                <a:latin typeface="Gill Sans Nova" panose="020B0602020104020203" pitchFamily="34" charset="0"/>
                <a:ea typeface="Trebuchet MS" charset="0"/>
                <a:cs typeface="Trebuchet MS" charset="0"/>
              </a:rPr>
              <a:t>All circuits</a:t>
            </a:r>
          </a:p>
          <a:p>
            <a:pPr marL="628650" lvl="1" indent="-171450">
              <a:lnSpc>
                <a:spcPct val="125000"/>
              </a:lnSpc>
              <a:buClr>
                <a:schemeClr val="tx1">
                  <a:lumMod val="85000"/>
                  <a:lumOff val="15000"/>
                </a:schemeClr>
              </a:buClr>
              <a:buFont typeface="Arial" charset="0"/>
              <a:buChar char="•"/>
            </a:pPr>
            <a:r>
              <a:rPr lang="en-US" sz="2000" b="1" dirty="0">
                <a:solidFill>
                  <a:schemeClr val="tx1">
                    <a:lumMod val="85000"/>
                    <a:lumOff val="15000"/>
                  </a:schemeClr>
                </a:solidFill>
                <a:latin typeface="Gill Sans Nova" panose="020B0602020104020203" pitchFamily="34" charset="0"/>
                <a:ea typeface="Trebuchet MS" charset="0"/>
                <a:cs typeface="Trebuchet MS" charset="0"/>
              </a:rPr>
              <a:t>De-energized circuits in PSPS events</a:t>
            </a:r>
          </a:p>
          <a:p>
            <a:pPr>
              <a:lnSpc>
                <a:spcPct val="125000"/>
              </a:lnSpc>
              <a:buClr>
                <a:schemeClr val="tx1">
                  <a:lumMod val="85000"/>
                  <a:lumOff val="15000"/>
                </a:schemeClr>
              </a:buClr>
            </a:pPr>
            <a:endParaRPr lang="en-US" sz="2000" b="1" dirty="0">
              <a:solidFill>
                <a:schemeClr val="tx1">
                  <a:lumMod val="85000"/>
                  <a:lumOff val="15000"/>
                </a:schemeClr>
              </a:solidFill>
              <a:latin typeface="Gill Sans Nova" panose="020B0602020104020203" pitchFamily="34" charset="0"/>
              <a:ea typeface="Trebuchet MS" charset="0"/>
              <a:cs typeface="Trebuchet MS" charset="0"/>
            </a:endParaRPr>
          </a:p>
          <a:p>
            <a:pPr>
              <a:lnSpc>
                <a:spcPct val="125000"/>
              </a:lnSpc>
              <a:buClr>
                <a:schemeClr val="tx1">
                  <a:lumMod val="85000"/>
                  <a:lumOff val="15000"/>
                </a:schemeClr>
              </a:buClr>
            </a:pPr>
            <a:r>
              <a:rPr lang="en-US" sz="2000" b="1" dirty="0">
                <a:solidFill>
                  <a:schemeClr val="tx1">
                    <a:lumMod val="85000"/>
                    <a:lumOff val="15000"/>
                  </a:schemeClr>
                </a:solidFill>
                <a:latin typeface="Gill Sans Nova" panose="020B0602020104020203" pitchFamily="34" charset="0"/>
                <a:ea typeface="Trebuchet MS" charset="0"/>
                <a:cs typeface="Trebuchet MS" charset="0"/>
              </a:rPr>
              <a:t>STEP2</a:t>
            </a:r>
          </a:p>
          <a:p>
            <a:pPr marL="342900" indent="-342900">
              <a:lnSpc>
                <a:spcPct val="125000"/>
              </a:lnSpc>
              <a:buClr>
                <a:schemeClr val="tx1">
                  <a:lumMod val="85000"/>
                  <a:lumOff val="15000"/>
                </a:schemeClr>
              </a:buClr>
              <a:buFont typeface="Arial" panose="020B0604020202020204" pitchFamily="34" charset="0"/>
              <a:buChar char="•"/>
            </a:pPr>
            <a:r>
              <a:rPr lang="en-US" sz="2000" b="1" dirty="0">
                <a:solidFill>
                  <a:srgbClr val="1F1F1F"/>
                </a:solidFill>
                <a:latin typeface="Gill Sans Nova" panose="020B0602020104020203" pitchFamily="34" charset="0"/>
                <a:ea typeface="Trebuchet MS" charset="0"/>
                <a:cs typeface="Trebuchet MS" charset="0"/>
              </a:rPr>
              <a:t>Non-PSPS Days – circuits, thresholds. Fire season </a:t>
            </a:r>
          </a:p>
          <a:p>
            <a:pPr>
              <a:lnSpc>
                <a:spcPct val="125000"/>
              </a:lnSpc>
              <a:buClr>
                <a:schemeClr val="tx1">
                  <a:lumMod val="85000"/>
                  <a:lumOff val="15000"/>
                </a:schemeClr>
              </a:buClr>
            </a:pPr>
            <a:endParaRPr lang="en-US" sz="2000" b="1" dirty="0">
              <a:solidFill>
                <a:schemeClr val="tx1">
                  <a:lumMod val="85000"/>
                  <a:lumOff val="15000"/>
                </a:schemeClr>
              </a:solidFill>
              <a:latin typeface="Gill Sans Nova" panose="020B0602020104020203" pitchFamily="34" charset="0"/>
              <a:ea typeface="Trebuchet MS" charset="0"/>
              <a:cs typeface="Trebuchet MS" charset="0"/>
            </a:endParaRPr>
          </a:p>
        </p:txBody>
      </p:sp>
      <p:sp>
        <p:nvSpPr>
          <p:cNvPr id="15" name="Rectangle 10">
            <a:extLst>
              <a:ext uri="{FF2B5EF4-FFF2-40B4-BE49-F238E27FC236}">
                <a16:creationId xmlns:a16="http://schemas.microsoft.com/office/drawing/2014/main" id="{DD801515-849F-495E-B403-1E5BA7D08B25}"/>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7" name="Straight Connector 11">
            <a:extLst>
              <a:ext uri="{FF2B5EF4-FFF2-40B4-BE49-F238E27FC236}">
                <a16:creationId xmlns:a16="http://schemas.microsoft.com/office/drawing/2014/main" id="{E78E2158-04E3-4081-894A-53A44F58B9BB}"/>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8" name="TextBox 14">
            <a:extLst>
              <a:ext uri="{FF2B5EF4-FFF2-40B4-BE49-F238E27FC236}">
                <a16:creationId xmlns:a16="http://schemas.microsoft.com/office/drawing/2014/main" id="{18A5548D-CE1E-4ED4-BB5F-D79DC3A548F4}"/>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20" name="Picture 16">
            <a:extLst>
              <a:ext uri="{FF2B5EF4-FFF2-40B4-BE49-F238E27FC236}">
                <a16:creationId xmlns:a16="http://schemas.microsoft.com/office/drawing/2014/main" id="{467AF2FF-6F6A-460E-90A2-4E6CA6BB95BD}"/>
              </a:ext>
            </a:extLst>
          </p:cNvPr>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22" name="TextBox 17">
            <a:extLst>
              <a:ext uri="{FF2B5EF4-FFF2-40B4-BE49-F238E27FC236}">
                <a16:creationId xmlns:a16="http://schemas.microsoft.com/office/drawing/2014/main" id="{9779A0AC-DEA1-4A5B-93EA-3D7C4A8423AF}"/>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sp>
        <p:nvSpPr>
          <p:cNvPr id="23" name="TextBox 12">
            <a:extLst>
              <a:ext uri="{FF2B5EF4-FFF2-40B4-BE49-F238E27FC236}">
                <a16:creationId xmlns:a16="http://schemas.microsoft.com/office/drawing/2014/main" id="{F7906815-32AC-40C4-B295-612F7A7FB0FF}"/>
              </a:ext>
            </a:extLst>
          </p:cNvPr>
          <p:cNvSpPr txBox="1"/>
          <p:nvPr/>
        </p:nvSpPr>
        <p:spPr>
          <a:xfrm rot="16200000">
            <a:off x="-2181188" y="3419932"/>
            <a:ext cx="5258614"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 Table of Contents</a:t>
            </a:r>
          </a:p>
        </p:txBody>
      </p:sp>
    </p:spTree>
    <p:extLst>
      <p:ext uri="{BB962C8B-B14F-4D97-AF65-F5344CB8AC3E}">
        <p14:creationId xmlns:p14="http://schemas.microsoft.com/office/powerpoint/2010/main" val="3506082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white, photo, black, man&#10;&#10;Description automatically generated">
            <a:extLst>
              <a:ext uri="{FF2B5EF4-FFF2-40B4-BE49-F238E27FC236}">
                <a16:creationId xmlns:a16="http://schemas.microsoft.com/office/drawing/2014/main" id="{4AFFFDB7-8D45-AB47-9D62-87EE4F528137}"/>
              </a:ext>
            </a:extLst>
          </p:cNvPr>
          <p:cNvPicPr>
            <a:picLocks noChangeAspect="1"/>
          </p:cNvPicPr>
          <p:nvPr/>
        </p:nvPicPr>
        <p:blipFill>
          <a:blip r:embed="rId3"/>
          <a:stretch>
            <a:fillRect/>
          </a:stretch>
        </p:blipFill>
        <p:spPr>
          <a:xfrm>
            <a:off x="882652" y="173932"/>
            <a:ext cx="11309348" cy="6361508"/>
          </a:xfrm>
          <a:prstGeom prst="rect">
            <a:avLst/>
          </a:prstGeom>
        </p:spPr>
      </p:pic>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4"/>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5"/>
          <a:srcRect/>
          <a:stretch/>
        </p:blipFill>
        <p:spPr>
          <a:xfrm>
            <a:off x="199238" y="204091"/>
            <a:ext cx="484174" cy="466241"/>
          </a:xfrm>
          <a:prstGeom prst="rect">
            <a:avLst/>
          </a:prstGeom>
        </p:spPr>
      </p:pic>
      <p:sp>
        <p:nvSpPr>
          <p:cNvPr id="11" name="Rectangle 10">
            <a:extLst>
              <a:ext uri="{FF2B5EF4-FFF2-40B4-BE49-F238E27FC236}">
                <a16:creationId xmlns:a16="http://schemas.microsoft.com/office/drawing/2014/main" id="{84459D58-4670-3844-9FB3-5ECA48C5107C}"/>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3" name="TextBox 12">
            <a:extLst>
              <a:ext uri="{FF2B5EF4-FFF2-40B4-BE49-F238E27FC236}">
                <a16:creationId xmlns:a16="http://schemas.microsoft.com/office/drawing/2014/main" id="{550AA0BB-8C38-FD4F-887B-D9466299B4D9}"/>
              </a:ext>
            </a:extLst>
          </p:cNvPr>
          <p:cNvSpPr txBox="1"/>
          <p:nvPr/>
        </p:nvSpPr>
        <p:spPr>
          <a:xfrm rot="16200000">
            <a:off x="-2485541" y="3724285"/>
            <a:ext cx="5867320"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PSPS days </a:t>
            </a:r>
          </a:p>
        </p:txBody>
      </p:sp>
      <p:sp>
        <p:nvSpPr>
          <p:cNvPr id="16" name="TextBox 15">
            <a:extLst>
              <a:ext uri="{FF2B5EF4-FFF2-40B4-BE49-F238E27FC236}">
                <a16:creationId xmlns:a16="http://schemas.microsoft.com/office/drawing/2014/main" id="{0281480D-123A-7046-AB3D-931EED9C007E}"/>
              </a:ext>
            </a:extLst>
          </p:cNvPr>
          <p:cNvSpPr txBox="1"/>
          <p:nvPr/>
        </p:nvSpPr>
        <p:spPr>
          <a:xfrm>
            <a:off x="1545245" y="1587499"/>
            <a:ext cx="7558244" cy="2862322"/>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We extracted all circuit records for PSPS days (n = 220,688)</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Remove de-energized records (those records in PSPS days from de-energized circuits)</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Each circuit has fire risk metrics every 3 hours</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 We filtered data using the thresholds previously calculated</a:t>
            </a:r>
          </a:p>
          <a:p>
            <a:pPr marL="1085850" lvl="2"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(Buildings OR Fatalities) and FBI (for each percentile threshold)</a:t>
            </a:r>
          </a:p>
          <a:p>
            <a:pPr lvl="2">
              <a:lnSpc>
                <a:spcPct val="125000"/>
              </a:lnSpc>
              <a:buClr>
                <a:schemeClr val="tx1">
                  <a:lumMod val="85000"/>
                  <a:lumOff val="15000"/>
                </a:schemeClr>
              </a:buClr>
            </a:pPr>
            <a:endParaRPr lang="en-US" dirty="0">
              <a:solidFill>
                <a:schemeClr val="tx1">
                  <a:lumMod val="85000"/>
                  <a:lumOff val="15000"/>
                </a:schemeClr>
              </a:solidFill>
              <a:latin typeface="Gill Sans Nova" panose="020B0602020104020203" pitchFamily="34" charset="0"/>
              <a:ea typeface="Trebuchet MS" charset="0"/>
              <a:cs typeface="Trebuchet MS" charset="0"/>
            </a:endParaRPr>
          </a:p>
          <a:p>
            <a:pPr lvl="2">
              <a:lnSpc>
                <a:spcPct val="125000"/>
              </a:lnSpc>
              <a:buClr>
                <a:schemeClr val="tx1">
                  <a:lumMod val="85000"/>
                  <a:lumOff val="15000"/>
                </a:schemeClr>
              </a:buClr>
            </a:pPr>
            <a:r>
              <a:rPr lang="en-US" b="1" dirty="0">
                <a:solidFill>
                  <a:schemeClr val="tx1">
                    <a:lumMod val="85000"/>
                    <a:lumOff val="15000"/>
                  </a:schemeClr>
                </a:solidFill>
                <a:latin typeface="Gill Sans Nova" panose="020B0602020104020203" pitchFamily="34" charset="0"/>
                <a:ea typeface="Trebuchet MS" charset="0"/>
                <a:cs typeface="Trebuchet MS" charset="0"/>
              </a:rPr>
              <a:t>Circuits that met the threshold criteria </a:t>
            </a:r>
          </a:p>
        </p:txBody>
      </p:sp>
      <p:sp>
        <p:nvSpPr>
          <p:cNvPr id="19" name="TextBox 18">
            <a:extLst>
              <a:ext uri="{FF2B5EF4-FFF2-40B4-BE49-F238E27FC236}">
                <a16:creationId xmlns:a16="http://schemas.microsoft.com/office/drawing/2014/main" id="{396F235D-2686-3D4E-955D-0C2474F842AC}"/>
              </a:ext>
            </a:extLst>
          </p:cNvPr>
          <p:cNvSpPr txBox="1"/>
          <p:nvPr/>
        </p:nvSpPr>
        <p:spPr>
          <a:xfrm>
            <a:off x="1439921" y="820536"/>
            <a:ext cx="8658820"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PSPS Days – All Circuits in PSPS Days </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2" name="Straight Connector 11">
            <a:extLst>
              <a:ext uri="{FF2B5EF4-FFF2-40B4-BE49-F238E27FC236}">
                <a16:creationId xmlns:a16="http://schemas.microsoft.com/office/drawing/2014/main" id="{35A9FB21-F22D-AE4D-AF69-FB5E09301B7D}"/>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C83440-E893-E443-B8C2-2B20BA9B5650}"/>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17" name="Picture 16">
            <a:extLst>
              <a:ext uri="{FF2B5EF4-FFF2-40B4-BE49-F238E27FC236}">
                <a16:creationId xmlns:a16="http://schemas.microsoft.com/office/drawing/2014/main" id="{59BCFEAD-DB61-4548-9D42-AFB4491D9CF7}"/>
              </a:ext>
            </a:extLst>
          </p:cNvPr>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18" name="TextBox 17">
            <a:extLst>
              <a:ext uri="{FF2B5EF4-FFF2-40B4-BE49-F238E27FC236}">
                <a16:creationId xmlns:a16="http://schemas.microsoft.com/office/drawing/2014/main" id="{7DBFB375-A641-CE48-8D14-FD9107F0F170}"/>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graphicFrame>
        <p:nvGraphicFramePr>
          <p:cNvPr id="2" name="Tabla 1"/>
          <p:cNvGraphicFramePr>
            <a:graphicFrameLocks noGrp="1"/>
          </p:cNvGraphicFramePr>
          <p:nvPr>
            <p:extLst>
              <p:ext uri="{D42A27DB-BD31-4B8C-83A1-F6EECF244321}">
                <p14:modId xmlns:p14="http://schemas.microsoft.com/office/powerpoint/2010/main" val="2653570702"/>
              </p:ext>
            </p:extLst>
          </p:nvPr>
        </p:nvGraphicFramePr>
        <p:xfrm>
          <a:off x="7712891" y="5027639"/>
          <a:ext cx="3666309" cy="1185186"/>
        </p:xfrm>
        <a:graphic>
          <a:graphicData uri="http://schemas.openxmlformats.org/drawingml/2006/table">
            <a:tbl>
              <a:tblPr firstRow="1" bandRow="1">
                <a:tableStyleId>{5C22544A-7EE6-4342-B048-85BDC9FD1C3A}</a:tableStyleId>
              </a:tblPr>
              <a:tblGrid>
                <a:gridCol w="957988">
                  <a:extLst>
                    <a:ext uri="{9D8B030D-6E8A-4147-A177-3AD203B41FA5}">
                      <a16:colId xmlns:a16="http://schemas.microsoft.com/office/drawing/2014/main" val="20000"/>
                    </a:ext>
                  </a:extLst>
                </a:gridCol>
                <a:gridCol w="911056">
                  <a:extLst>
                    <a:ext uri="{9D8B030D-6E8A-4147-A177-3AD203B41FA5}">
                      <a16:colId xmlns:a16="http://schemas.microsoft.com/office/drawing/2014/main" val="20001"/>
                    </a:ext>
                  </a:extLst>
                </a:gridCol>
                <a:gridCol w="1035290">
                  <a:extLst>
                    <a:ext uri="{9D8B030D-6E8A-4147-A177-3AD203B41FA5}">
                      <a16:colId xmlns:a16="http://schemas.microsoft.com/office/drawing/2014/main" val="20002"/>
                    </a:ext>
                  </a:extLst>
                </a:gridCol>
                <a:gridCol w="761975">
                  <a:extLst>
                    <a:ext uri="{9D8B030D-6E8A-4147-A177-3AD203B41FA5}">
                      <a16:colId xmlns:a16="http://schemas.microsoft.com/office/drawing/2014/main" val="20003"/>
                    </a:ext>
                  </a:extLst>
                </a:gridCol>
              </a:tblGrid>
              <a:tr h="362226">
                <a:tc>
                  <a:txBody>
                    <a:bodyPr/>
                    <a:lstStyle/>
                    <a:p>
                      <a:pPr algn="ctr"/>
                      <a:r>
                        <a:rPr lang="es-ES" sz="1200" dirty="0" err="1"/>
                        <a:t>Percentile</a:t>
                      </a:r>
                      <a:endParaRPr lang="es-ES" sz="1200" dirty="0"/>
                    </a:p>
                  </a:txBody>
                  <a:tcPr/>
                </a:tc>
                <a:tc>
                  <a:txBody>
                    <a:bodyPr/>
                    <a:lstStyle/>
                    <a:p>
                      <a:pPr algn="ctr"/>
                      <a:r>
                        <a:rPr lang="es-ES" sz="1200" dirty="0" err="1"/>
                        <a:t>Buildings</a:t>
                      </a:r>
                      <a:endParaRPr lang="es-ES" sz="1200" dirty="0"/>
                    </a:p>
                  </a:txBody>
                  <a:tcPr/>
                </a:tc>
                <a:tc>
                  <a:txBody>
                    <a:bodyPr/>
                    <a:lstStyle/>
                    <a:p>
                      <a:pPr algn="ctr"/>
                      <a:r>
                        <a:rPr lang="es-ES" sz="1200" dirty="0" err="1"/>
                        <a:t>Fatalities</a:t>
                      </a:r>
                      <a:endParaRPr lang="es-ES" sz="1200" dirty="0"/>
                    </a:p>
                  </a:txBody>
                  <a:tcPr/>
                </a:tc>
                <a:tc>
                  <a:txBody>
                    <a:bodyPr/>
                    <a:lstStyle/>
                    <a:p>
                      <a:pPr algn="ctr"/>
                      <a:r>
                        <a:rPr lang="es-ES" sz="1200" dirty="0"/>
                        <a:t>FBI</a:t>
                      </a:r>
                    </a:p>
                  </a:txBody>
                  <a:tcPr/>
                </a:tc>
                <a:extLst>
                  <a:ext uri="{0D108BD9-81ED-4DB2-BD59-A6C34878D82A}">
                    <a16:rowId xmlns:a16="http://schemas.microsoft.com/office/drawing/2014/main" val="10000"/>
                  </a:ext>
                </a:extLst>
              </a:tr>
              <a:tr h="255200">
                <a:tc>
                  <a:txBody>
                    <a:bodyPr/>
                    <a:lstStyle/>
                    <a:p>
                      <a:pPr algn="ctr"/>
                      <a:r>
                        <a:rPr lang="es-ES" sz="1200" dirty="0"/>
                        <a:t>50th</a:t>
                      </a:r>
                    </a:p>
                  </a:txBody>
                  <a:tcPr/>
                </a:tc>
                <a:tc>
                  <a:txBody>
                    <a:bodyPr/>
                    <a:lstStyle/>
                    <a:p>
                      <a:pPr algn="ctr"/>
                      <a:r>
                        <a:rPr lang="es-ES" sz="1200" dirty="0"/>
                        <a:t>182</a:t>
                      </a:r>
                    </a:p>
                  </a:txBody>
                  <a:tcPr/>
                </a:tc>
                <a:tc>
                  <a:txBody>
                    <a:bodyPr/>
                    <a:lstStyle/>
                    <a:p>
                      <a:pPr algn="ctr"/>
                      <a:r>
                        <a:rPr lang="es-ES" sz="1200" dirty="0"/>
                        <a:t>0.22</a:t>
                      </a:r>
                    </a:p>
                  </a:txBody>
                  <a:tcPr/>
                </a:tc>
                <a:tc>
                  <a:txBody>
                    <a:bodyPr/>
                    <a:lstStyle/>
                    <a:p>
                      <a:pPr algn="ctr"/>
                      <a:r>
                        <a:rPr lang="es-ES" sz="1200" dirty="0"/>
                        <a:t>&gt;=4</a:t>
                      </a:r>
                    </a:p>
                  </a:txBody>
                  <a:tcPr/>
                </a:tc>
                <a:extLst>
                  <a:ext uri="{0D108BD9-81ED-4DB2-BD59-A6C34878D82A}">
                    <a16:rowId xmlns:a16="http://schemas.microsoft.com/office/drawing/2014/main" val="10001"/>
                  </a:ext>
                </a:extLst>
              </a:tr>
              <a:tr h="255200">
                <a:tc>
                  <a:txBody>
                    <a:bodyPr/>
                    <a:lstStyle/>
                    <a:p>
                      <a:pPr algn="ctr"/>
                      <a:r>
                        <a:rPr lang="es-ES" sz="1200" dirty="0"/>
                        <a:t>75th</a:t>
                      </a:r>
                    </a:p>
                  </a:txBody>
                  <a:tcPr/>
                </a:tc>
                <a:tc>
                  <a:txBody>
                    <a:bodyPr/>
                    <a:lstStyle/>
                    <a:p>
                      <a:pPr algn="ctr"/>
                      <a:r>
                        <a:rPr lang="es-ES" sz="1200" dirty="0"/>
                        <a:t>455</a:t>
                      </a:r>
                    </a:p>
                  </a:txBody>
                  <a:tcPr/>
                </a:tc>
                <a:tc>
                  <a:txBody>
                    <a:bodyPr/>
                    <a:lstStyle/>
                    <a:p>
                      <a:pPr algn="ctr"/>
                      <a:r>
                        <a:rPr lang="es-ES" sz="1200" dirty="0"/>
                        <a:t>0.51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&gt;=4</a:t>
                      </a:r>
                    </a:p>
                  </a:txBody>
                  <a:tcPr/>
                </a:tc>
                <a:extLst>
                  <a:ext uri="{0D108BD9-81ED-4DB2-BD59-A6C34878D82A}">
                    <a16:rowId xmlns:a16="http://schemas.microsoft.com/office/drawing/2014/main" val="10002"/>
                  </a:ext>
                </a:extLst>
              </a:tr>
              <a:tr h="255200">
                <a:tc>
                  <a:txBody>
                    <a:bodyPr/>
                    <a:lstStyle/>
                    <a:p>
                      <a:pPr algn="ctr"/>
                      <a:r>
                        <a:rPr lang="es-ES" sz="1200" dirty="0"/>
                        <a:t>80th</a:t>
                      </a:r>
                    </a:p>
                  </a:txBody>
                  <a:tcPr/>
                </a:tc>
                <a:tc>
                  <a:txBody>
                    <a:bodyPr/>
                    <a:lstStyle/>
                    <a:p>
                      <a:pPr algn="ctr"/>
                      <a:r>
                        <a:rPr lang="es-ES" sz="1200" dirty="0"/>
                        <a:t>535</a:t>
                      </a:r>
                    </a:p>
                  </a:txBody>
                  <a:tcPr/>
                </a:tc>
                <a:tc>
                  <a:txBody>
                    <a:bodyPr/>
                    <a:lstStyle/>
                    <a:p>
                      <a:pPr algn="ctr"/>
                      <a:r>
                        <a:rPr lang="es-ES" sz="1200" dirty="0"/>
                        <a:t>0.57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&gt;=4</a:t>
                      </a:r>
                    </a:p>
                  </a:txBody>
                  <a:tcPr/>
                </a:tc>
                <a:extLst>
                  <a:ext uri="{0D108BD9-81ED-4DB2-BD59-A6C34878D82A}">
                    <a16:rowId xmlns:a16="http://schemas.microsoft.com/office/drawing/2014/main" val="10003"/>
                  </a:ext>
                </a:extLst>
              </a:tr>
            </a:tbl>
          </a:graphicData>
        </a:graphic>
      </p:graphicFrame>
      <p:graphicFrame>
        <p:nvGraphicFramePr>
          <p:cNvPr id="23" name="Tabla 22"/>
          <p:cNvGraphicFramePr>
            <a:graphicFrameLocks noGrp="1"/>
          </p:cNvGraphicFramePr>
          <p:nvPr>
            <p:extLst>
              <p:ext uri="{D42A27DB-BD31-4B8C-83A1-F6EECF244321}">
                <p14:modId xmlns:p14="http://schemas.microsoft.com/office/powerpoint/2010/main" val="3367503411"/>
              </p:ext>
            </p:extLst>
          </p:nvPr>
        </p:nvGraphicFramePr>
        <p:xfrm>
          <a:off x="2827746" y="4566905"/>
          <a:ext cx="4545816" cy="1645920"/>
        </p:xfrm>
        <a:graphic>
          <a:graphicData uri="http://schemas.openxmlformats.org/drawingml/2006/table">
            <a:tbl>
              <a:tblPr firstRow="1" bandRow="1">
                <a:tableStyleId>{21E4AEA4-8DFA-4A89-87EB-49C32662AFE0}</a:tableStyleId>
              </a:tblPr>
              <a:tblGrid>
                <a:gridCol w="1236558">
                  <a:extLst>
                    <a:ext uri="{9D8B030D-6E8A-4147-A177-3AD203B41FA5}">
                      <a16:colId xmlns:a16="http://schemas.microsoft.com/office/drawing/2014/main" val="20000"/>
                    </a:ext>
                  </a:extLst>
                </a:gridCol>
                <a:gridCol w="1680755">
                  <a:extLst>
                    <a:ext uri="{9D8B030D-6E8A-4147-A177-3AD203B41FA5}">
                      <a16:colId xmlns:a16="http://schemas.microsoft.com/office/drawing/2014/main" val="20001"/>
                    </a:ext>
                  </a:extLst>
                </a:gridCol>
                <a:gridCol w="1628503">
                  <a:extLst>
                    <a:ext uri="{9D8B030D-6E8A-4147-A177-3AD203B41FA5}">
                      <a16:colId xmlns:a16="http://schemas.microsoft.com/office/drawing/2014/main" val="20002"/>
                    </a:ext>
                  </a:extLst>
                </a:gridCol>
              </a:tblGrid>
              <a:tr h="362226">
                <a:tc>
                  <a:txBody>
                    <a:bodyPr/>
                    <a:lstStyle/>
                    <a:p>
                      <a:pPr algn="ctr"/>
                      <a:r>
                        <a:rPr lang="es-ES" sz="1200" dirty="0" err="1"/>
                        <a:t>Percentile</a:t>
                      </a:r>
                      <a:endParaRPr lang="es-ES" sz="1200" dirty="0"/>
                    </a:p>
                  </a:txBody>
                  <a:tcPr>
                    <a:solidFill>
                      <a:schemeClr val="accent2">
                        <a:lumMod val="60000"/>
                        <a:lumOff val="40000"/>
                      </a:schemeClr>
                    </a:solidFill>
                  </a:tcPr>
                </a:tc>
                <a:tc>
                  <a:txBody>
                    <a:bodyPr/>
                    <a:lstStyle/>
                    <a:p>
                      <a:pPr algn="ctr"/>
                      <a:r>
                        <a:rPr lang="es-ES" sz="1200" dirty="0" err="1"/>
                        <a:t>Number</a:t>
                      </a:r>
                      <a:r>
                        <a:rPr lang="es-ES" sz="1200" dirty="0"/>
                        <a:t> of records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txBody>
                  <a:tcP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t>Number</a:t>
                      </a:r>
                      <a:r>
                        <a:rPr lang="es-ES" sz="1200" dirty="0"/>
                        <a:t> of </a:t>
                      </a:r>
                      <a:r>
                        <a:rPr lang="es-ES" sz="1200" dirty="0" err="1"/>
                        <a:t>circuits</a:t>
                      </a:r>
                      <a:r>
                        <a:rPr lang="es-ES" sz="1200" dirty="0"/>
                        <a:t> </a:t>
                      </a:r>
                      <a:r>
                        <a:rPr lang="es-ES" sz="1200" dirty="0" err="1"/>
                        <a:t>involved</a:t>
                      </a:r>
                      <a:r>
                        <a:rPr lang="es-ES" sz="1200" dirty="0"/>
                        <a:t>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p>
                      <a:pPr algn="ctr"/>
                      <a:endParaRPr lang="es-ES" sz="1200" dirty="0"/>
                    </a:p>
                  </a:txBody>
                  <a:tcPr>
                    <a:solidFill>
                      <a:schemeClr val="accent2">
                        <a:lumMod val="60000"/>
                        <a:lumOff val="4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solidFill>
                      <a:schemeClr val="accent2">
                        <a:lumMod val="20000"/>
                        <a:lumOff val="80000"/>
                      </a:schemeClr>
                    </a:solidFill>
                  </a:tcPr>
                </a:tc>
                <a:tc>
                  <a:txBody>
                    <a:bodyPr/>
                    <a:lstStyle/>
                    <a:p>
                      <a:pPr algn="ctr"/>
                      <a:r>
                        <a:rPr lang="es-ES" sz="1200" b="1" dirty="0">
                          <a:solidFill>
                            <a:schemeClr val="bg1"/>
                          </a:solidFill>
                        </a:rPr>
                        <a:t>4,132</a:t>
                      </a:r>
                    </a:p>
                  </a:txBody>
                  <a:tcPr>
                    <a:solidFill>
                      <a:srgbClr val="FF0000"/>
                    </a:solidFill>
                  </a:tcPr>
                </a:tc>
                <a:tc>
                  <a:txBody>
                    <a:bodyPr/>
                    <a:lstStyle/>
                    <a:p>
                      <a:pPr algn="ctr"/>
                      <a:r>
                        <a:rPr lang="es-ES" sz="1200" b="1" dirty="0">
                          <a:solidFill>
                            <a:schemeClr val="bg1"/>
                          </a:solidFill>
                        </a:rPr>
                        <a:t>489 of 1,726</a:t>
                      </a:r>
                    </a:p>
                  </a:txBody>
                  <a:tcPr>
                    <a:solidFill>
                      <a:srgbClr val="FF0000"/>
                    </a:solidFill>
                  </a:tcPr>
                </a:tc>
                <a:extLst>
                  <a:ext uri="{0D108BD9-81ED-4DB2-BD59-A6C34878D82A}">
                    <a16:rowId xmlns:a16="http://schemas.microsoft.com/office/drawing/2014/main" val="10001"/>
                  </a:ext>
                </a:extLst>
              </a:tr>
              <a:tr h="255200">
                <a:tc>
                  <a:txBody>
                    <a:bodyPr/>
                    <a:lstStyle/>
                    <a:p>
                      <a:pPr algn="ctr"/>
                      <a:r>
                        <a:rPr lang="es-ES" sz="1200" dirty="0"/>
                        <a:t>75th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1,354</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240 of 1,726</a:t>
                      </a:r>
                    </a:p>
                  </a:txBody>
                  <a:tcPr>
                    <a:solidFill>
                      <a:srgbClr val="FF0000"/>
                    </a:solidFill>
                  </a:tcPr>
                </a:tc>
                <a:extLst>
                  <a:ext uri="{0D108BD9-81ED-4DB2-BD59-A6C34878D82A}">
                    <a16:rowId xmlns:a16="http://schemas.microsoft.com/office/drawing/2014/main" val="10002"/>
                  </a:ext>
                </a:extLst>
              </a:tr>
              <a:tr h="255200">
                <a:tc>
                  <a:txBody>
                    <a:bodyPr/>
                    <a:lstStyle/>
                    <a:p>
                      <a:pPr algn="ctr"/>
                      <a:r>
                        <a:rPr lang="es-ES" sz="1200" dirty="0"/>
                        <a:t>80th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1,053</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201 of 1,726</a:t>
                      </a:r>
                    </a:p>
                  </a:txBody>
                  <a:tcPr>
                    <a:solidFill>
                      <a:srgbClr val="FF0000"/>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08397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white, photo, black, man&#10;&#10;Description automatically generated">
            <a:extLst>
              <a:ext uri="{FF2B5EF4-FFF2-40B4-BE49-F238E27FC236}">
                <a16:creationId xmlns:a16="http://schemas.microsoft.com/office/drawing/2014/main" id="{4AFFFDB7-8D45-AB47-9D62-87EE4F528137}"/>
              </a:ext>
            </a:extLst>
          </p:cNvPr>
          <p:cNvPicPr>
            <a:picLocks noChangeAspect="1"/>
          </p:cNvPicPr>
          <p:nvPr/>
        </p:nvPicPr>
        <p:blipFill>
          <a:blip r:embed="rId3"/>
          <a:stretch>
            <a:fillRect/>
          </a:stretch>
        </p:blipFill>
        <p:spPr>
          <a:xfrm>
            <a:off x="882652" y="173932"/>
            <a:ext cx="11309348" cy="6361508"/>
          </a:xfrm>
          <a:prstGeom prst="rect">
            <a:avLst/>
          </a:prstGeom>
        </p:spPr>
      </p:pic>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4"/>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5"/>
          <a:srcRect/>
          <a:stretch/>
        </p:blipFill>
        <p:spPr>
          <a:xfrm>
            <a:off x="199238" y="204091"/>
            <a:ext cx="484174" cy="466241"/>
          </a:xfrm>
          <a:prstGeom prst="rect">
            <a:avLst/>
          </a:prstGeom>
        </p:spPr>
      </p:pic>
      <p:sp>
        <p:nvSpPr>
          <p:cNvPr id="11" name="Rectangle 10">
            <a:extLst>
              <a:ext uri="{FF2B5EF4-FFF2-40B4-BE49-F238E27FC236}">
                <a16:creationId xmlns:a16="http://schemas.microsoft.com/office/drawing/2014/main" id="{84459D58-4670-3844-9FB3-5ECA48C5107C}"/>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3" name="TextBox 12">
            <a:extLst>
              <a:ext uri="{FF2B5EF4-FFF2-40B4-BE49-F238E27FC236}">
                <a16:creationId xmlns:a16="http://schemas.microsoft.com/office/drawing/2014/main" id="{550AA0BB-8C38-FD4F-887B-D9466299B4D9}"/>
              </a:ext>
            </a:extLst>
          </p:cNvPr>
          <p:cNvSpPr txBox="1"/>
          <p:nvPr/>
        </p:nvSpPr>
        <p:spPr>
          <a:xfrm rot="16200000">
            <a:off x="-2485541" y="3724285"/>
            <a:ext cx="5867320"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PSPS days </a:t>
            </a:r>
          </a:p>
        </p:txBody>
      </p:sp>
      <p:sp>
        <p:nvSpPr>
          <p:cNvPr id="16" name="TextBox 15">
            <a:extLst>
              <a:ext uri="{FF2B5EF4-FFF2-40B4-BE49-F238E27FC236}">
                <a16:creationId xmlns:a16="http://schemas.microsoft.com/office/drawing/2014/main" id="{0281480D-123A-7046-AB3D-931EED9C007E}"/>
              </a:ext>
            </a:extLst>
          </p:cNvPr>
          <p:cNvSpPr txBox="1"/>
          <p:nvPr/>
        </p:nvSpPr>
        <p:spPr>
          <a:xfrm>
            <a:off x="1659545" y="3973407"/>
            <a:ext cx="7558244" cy="438582"/>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Table using FBI =&gt; 4</a:t>
            </a:r>
          </a:p>
        </p:txBody>
      </p:sp>
      <p:sp>
        <p:nvSpPr>
          <p:cNvPr id="19" name="TextBox 18">
            <a:extLst>
              <a:ext uri="{FF2B5EF4-FFF2-40B4-BE49-F238E27FC236}">
                <a16:creationId xmlns:a16="http://schemas.microsoft.com/office/drawing/2014/main" id="{396F235D-2686-3D4E-955D-0C2474F842AC}"/>
              </a:ext>
            </a:extLst>
          </p:cNvPr>
          <p:cNvSpPr txBox="1"/>
          <p:nvPr/>
        </p:nvSpPr>
        <p:spPr>
          <a:xfrm>
            <a:off x="1439921" y="820536"/>
            <a:ext cx="8658820"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PSPS Days – All Circuits in PSPS Days </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2" name="Straight Connector 11">
            <a:extLst>
              <a:ext uri="{FF2B5EF4-FFF2-40B4-BE49-F238E27FC236}">
                <a16:creationId xmlns:a16="http://schemas.microsoft.com/office/drawing/2014/main" id="{35A9FB21-F22D-AE4D-AF69-FB5E09301B7D}"/>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C83440-E893-E443-B8C2-2B20BA9B5650}"/>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17" name="Picture 16">
            <a:extLst>
              <a:ext uri="{FF2B5EF4-FFF2-40B4-BE49-F238E27FC236}">
                <a16:creationId xmlns:a16="http://schemas.microsoft.com/office/drawing/2014/main" id="{59BCFEAD-DB61-4548-9D42-AFB4491D9CF7}"/>
              </a:ext>
            </a:extLst>
          </p:cNvPr>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18" name="TextBox 17">
            <a:extLst>
              <a:ext uri="{FF2B5EF4-FFF2-40B4-BE49-F238E27FC236}">
                <a16:creationId xmlns:a16="http://schemas.microsoft.com/office/drawing/2014/main" id="{7DBFB375-A641-CE48-8D14-FD9107F0F170}"/>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sp>
        <p:nvSpPr>
          <p:cNvPr id="22" name="TextBox 15">
            <a:extLst>
              <a:ext uri="{FF2B5EF4-FFF2-40B4-BE49-F238E27FC236}">
                <a16:creationId xmlns:a16="http://schemas.microsoft.com/office/drawing/2014/main" id="{0281480D-123A-7046-AB3D-931EED9C007E}"/>
              </a:ext>
            </a:extLst>
          </p:cNvPr>
          <p:cNvSpPr txBox="1"/>
          <p:nvPr/>
        </p:nvSpPr>
        <p:spPr>
          <a:xfrm>
            <a:off x="1697645" y="1739899"/>
            <a:ext cx="7558244" cy="438582"/>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Table using FBI =&gt; 3</a:t>
            </a:r>
          </a:p>
        </p:txBody>
      </p:sp>
      <p:graphicFrame>
        <p:nvGraphicFramePr>
          <p:cNvPr id="24" name="Tabla 23"/>
          <p:cNvGraphicFramePr>
            <a:graphicFrameLocks noGrp="1"/>
          </p:cNvGraphicFramePr>
          <p:nvPr>
            <p:extLst>
              <p:ext uri="{D42A27DB-BD31-4B8C-83A1-F6EECF244321}">
                <p14:modId xmlns:p14="http://schemas.microsoft.com/office/powerpoint/2010/main" val="933846828"/>
              </p:ext>
            </p:extLst>
          </p:nvPr>
        </p:nvGraphicFramePr>
        <p:xfrm>
          <a:off x="1659545" y="4528840"/>
          <a:ext cx="7148438" cy="1463040"/>
        </p:xfrm>
        <a:graphic>
          <a:graphicData uri="http://schemas.openxmlformats.org/drawingml/2006/table">
            <a:tbl>
              <a:tblPr firstRow="1" bandRow="1">
                <a:tableStyleId>{21E4AEA4-8DFA-4A89-87EB-49C32662AFE0}</a:tableStyleId>
              </a:tblPr>
              <a:tblGrid>
                <a:gridCol w="1944526">
                  <a:extLst>
                    <a:ext uri="{9D8B030D-6E8A-4147-A177-3AD203B41FA5}">
                      <a16:colId xmlns:a16="http://schemas.microsoft.com/office/drawing/2014/main" val="20000"/>
                    </a:ext>
                  </a:extLst>
                </a:gridCol>
                <a:gridCol w="2643040">
                  <a:extLst>
                    <a:ext uri="{9D8B030D-6E8A-4147-A177-3AD203B41FA5}">
                      <a16:colId xmlns:a16="http://schemas.microsoft.com/office/drawing/2014/main" val="20001"/>
                    </a:ext>
                  </a:extLst>
                </a:gridCol>
                <a:gridCol w="2560872">
                  <a:extLst>
                    <a:ext uri="{9D8B030D-6E8A-4147-A177-3AD203B41FA5}">
                      <a16:colId xmlns:a16="http://schemas.microsoft.com/office/drawing/2014/main" val="20002"/>
                    </a:ext>
                  </a:extLst>
                </a:gridCol>
              </a:tblGrid>
              <a:tr h="362226">
                <a:tc>
                  <a:txBody>
                    <a:bodyPr/>
                    <a:lstStyle/>
                    <a:p>
                      <a:pPr algn="ctr"/>
                      <a:r>
                        <a:rPr lang="es-ES" sz="1200" dirty="0" err="1"/>
                        <a:t>Percentile</a:t>
                      </a:r>
                      <a:endParaRPr lang="es-ES" sz="1200" dirty="0"/>
                    </a:p>
                  </a:txBody>
                  <a:tcPr>
                    <a:solidFill>
                      <a:schemeClr val="accent2">
                        <a:lumMod val="60000"/>
                        <a:lumOff val="40000"/>
                      </a:schemeClr>
                    </a:solidFill>
                  </a:tcPr>
                </a:tc>
                <a:tc>
                  <a:txBody>
                    <a:bodyPr/>
                    <a:lstStyle/>
                    <a:p>
                      <a:pPr algn="ctr"/>
                      <a:r>
                        <a:rPr lang="es-ES" sz="1200" dirty="0" err="1"/>
                        <a:t>Number</a:t>
                      </a:r>
                      <a:r>
                        <a:rPr lang="es-ES" sz="1200" dirty="0"/>
                        <a:t> of records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txBody>
                  <a:tcP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t>Number</a:t>
                      </a:r>
                      <a:r>
                        <a:rPr lang="es-ES" sz="1200" dirty="0"/>
                        <a:t> of </a:t>
                      </a:r>
                      <a:r>
                        <a:rPr lang="es-ES" sz="1200" dirty="0" err="1"/>
                        <a:t>circuits</a:t>
                      </a:r>
                      <a:r>
                        <a:rPr lang="es-ES" sz="1200" dirty="0"/>
                        <a:t> </a:t>
                      </a:r>
                      <a:r>
                        <a:rPr lang="es-ES" sz="1200" dirty="0" err="1"/>
                        <a:t>involved</a:t>
                      </a:r>
                      <a:r>
                        <a:rPr lang="es-ES" sz="1200" dirty="0"/>
                        <a:t>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p>
                      <a:pPr algn="ctr"/>
                      <a:endParaRPr lang="es-ES" sz="1200" dirty="0"/>
                    </a:p>
                  </a:txBody>
                  <a:tcPr>
                    <a:solidFill>
                      <a:schemeClr val="accent2">
                        <a:lumMod val="60000"/>
                        <a:lumOff val="4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solidFill>
                      <a:schemeClr val="accent2">
                        <a:lumMod val="20000"/>
                        <a:lumOff val="80000"/>
                      </a:schemeClr>
                    </a:solidFill>
                  </a:tcPr>
                </a:tc>
                <a:tc>
                  <a:txBody>
                    <a:bodyPr/>
                    <a:lstStyle/>
                    <a:p>
                      <a:pPr algn="ctr"/>
                      <a:r>
                        <a:rPr lang="es-ES" sz="1200" b="1" dirty="0">
                          <a:solidFill>
                            <a:schemeClr val="bg1"/>
                          </a:solidFill>
                        </a:rPr>
                        <a:t>4,132</a:t>
                      </a:r>
                    </a:p>
                  </a:txBody>
                  <a:tcPr>
                    <a:solidFill>
                      <a:srgbClr val="FF0000"/>
                    </a:solidFill>
                  </a:tcPr>
                </a:tc>
                <a:tc>
                  <a:txBody>
                    <a:bodyPr/>
                    <a:lstStyle/>
                    <a:p>
                      <a:pPr algn="ctr"/>
                      <a:r>
                        <a:rPr lang="es-ES" sz="1200" b="1" dirty="0">
                          <a:solidFill>
                            <a:schemeClr val="bg1"/>
                          </a:solidFill>
                        </a:rPr>
                        <a:t>489 of 1,726</a:t>
                      </a:r>
                    </a:p>
                  </a:txBody>
                  <a:tcPr>
                    <a:solidFill>
                      <a:srgbClr val="FF0000"/>
                    </a:solidFill>
                  </a:tcPr>
                </a:tc>
                <a:extLst>
                  <a:ext uri="{0D108BD9-81ED-4DB2-BD59-A6C34878D82A}">
                    <a16:rowId xmlns:a16="http://schemas.microsoft.com/office/drawing/2014/main" val="10001"/>
                  </a:ext>
                </a:extLst>
              </a:tr>
              <a:tr h="255200">
                <a:tc>
                  <a:txBody>
                    <a:bodyPr/>
                    <a:lstStyle/>
                    <a:p>
                      <a:pPr algn="ctr"/>
                      <a:r>
                        <a:rPr lang="es-ES" sz="1200" dirty="0"/>
                        <a:t>75th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1,354</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240 of 1,726</a:t>
                      </a:r>
                    </a:p>
                  </a:txBody>
                  <a:tcPr>
                    <a:solidFill>
                      <a:srgbClr val="FF0000"/>
                    </a:solidFill>
                  </a:tcPr>
                </a:tc>
                <a:extLst>
                  <a:ext uri="{0D108BD9-81ED-4DB2-BD59-A6C34878D82A}">
                    <a16:rowId xmlns:a16="http://schemas.microsoft.com/office/drawing/2014/main" val="10002"/>
                  </a:ext>
                </a:extLst>
              </a:tr>
              <a:tr h="255200">
                <a:tc>
                  <a:txBody>
                    <a:bodyPr/>
                    <a:lstStyle/>
                    <a:p>
                      <a:pPr algn="ctr"/>
                      <a:r>
                        <a:rPr lang="es-ES" sz="1200" dirty="0"/>
                        <a:t>80th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1,053</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201 of 1,726</a:t>
                      </a:r>
                    </a:p>
                  </a:txBody>
                  <a:tcPr>
                    <a:solidFill>
                      <a:srgbClr val="FF0000"/>
                    </a:solidFill>
                  </a:tcPr>
                </a:tc>
                <a:extLst>
                  <a:ext uri="{0D108BD9-81ED-4DB2-BD59-A6C34878D82A}">
                    <a16:rowId xmlns:a16="http://schemas.microsoft.com/office/drawing/2014/main" val="10003"/>
                  </a:ext>
                </a:extLst>
              </a:tr>
            </a:tbl>
          </a:graphicData>
        </a:graphic>
      </p:graphicFrame>
      <p:graphicFrame>
        <p:nvGraphicFramePr>
          <p:cNvPr id="26" name="Tabla 25"/>
          <p:cNvGraphicFramePr>
            <a:graphicFrameLocks noGrp="1"/>
          </p:cNvGraphicFramePr>
          <p:nvPr>
            <p:extLst>
              <p:ext uri="{D42A27DB-BD31-4B8C-83A1-F6EECF244321}">
                <p14:modId xmlns:p14="http://schemas.microsoft.com/office/powerpoint/2010/main" val="223445811"/>
              </p:ext>
            </p:extLst>
          </p:nvPr>
        </p:nvGraphicFramePr>
        <p:xfrm>
          <a:off x="1659545" y="2231503"/>
          <a:ext cx="7148438" cy="1641949"/>
        </p:xfrm>
        <a:graphic>
          <a:graphicData uri="http://schemas.openxmlformats.org/drawingml/2006/table">
            <a:tbl>
              <a:tblPr firstRow="1" bandRow="1">
                <a:tableStyleId>{21E4AEA4-8DFA-4A89-87EB-49C32662AFE0}</a:tableStyleId>
              </a:tblPr>
              <a:tblGrid>
                <a:gridCol w="1944526">
                  <a:extLst>
                    <a:ext uri="{9D8B030D-6E8A-4147-A177-3AD203B41FA5}">
                      <a16:colId xmlns:a16="http://schemas.microsoft.com/office/drawing/2014/main" val="20000"/>
                    </a:ext>
                  </a:extLst>
                </a:gridCol>
                <a:gridCol w="2643040">
                  <a:extLst>
                    <a:ext uri="{9D8B030D-6E8A-4147-A177-3AD203B41FA5}">
                      <a16:colId xmlns:a16="http://schemas.microsoft.com/office/drawing/2014/main" val="20001"/>
                    </a:ext>
                  </a:extLst>
                </a:gridCol>
                <a:gridCol w="2560872">
                  <a:extLst>
                    <a:ext uri="{9D8B030D-6E8A-4147-A177-3AD203B41FA5}">
                      <a16:colId xmlns:a16="http://schemas.microsoft.com/office/drawing/2014/main" val="20002"/>
                    </a:ext>
                  </a:extLst>
                </a:gridCol>
              </a:tblGrid>
              <a:tr h="818989">
                <a:tc>
                  <a:txBody>
                    <a:bodyPr/>
                    <a:lstStyle/>
                    <a:p>
                      <a:pPr algn="ctr"/>
                      <a:r>
                        <a:rPr lang="es-ES" sz="1200" dirty="0" err="1"/>
                        <a:t>Percentile</a:t>
                      </a:r>
                      <a:endParaRPr lang="es-ES" sz="1200" dirty="0"/>
                    </a:p>
                  </a:txBody>
                  <a:tcPr>
                    <a:solidFill>
                      <a:schemeClr val="accent2">
                        <a:lumMod val="60000"/>
                        <a:lumOff val="40000"/>
                      </a:schemeClr>
                    </a:solidFill>
                  </a:tcPr>
                </a:tc>
                <a:tc>
                  <a:txBody>
                    <a:bodyPr/>
                    <a:lstStyle/>
                    <a:p>
                      <a:pPr algn="ctr"/>
                      <a:r>
                        <a:rPr lang="es-ES" sz="1200" dirty="0" err="1"/>
                        <a:t>Number</a:t>
                      </a:r>
                      <a:r>
                        <a:rPr lang="es-ES" sz="1200" dirty="0"/>
                        <a:t> of records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txBody>
                  <a:tcP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t>Number</a:t>
                      </a:r>
                      <a:r>
                        <a:rPr lang="es-ES" sz="1200" dirty="0"/>
                        <a:t> of </a:t>
                      </a:r>
                      <a:r>
                        <a:rPr lang="es-ES" sz="1200" dirty="0" err="1"/>
                        <a:t>circuits</a:t>
                      </a:r>
                      <a:r>
                        <a:rPr lang="es-ES" sz="1200" dirty="0"/>
                        <a:t> </a:t>
                      </a:r>
                      <a:r>
                        <a:rPr lang="es-ES" sz="1200" dirty="0" err="1"/>
                        <a:t>involved</a:t>
                      </a:r>
                      <a:r>
                        <a:rPr lang="es-ES" sz="1200" dirty="0"/>
                        <a:t>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p>
                      <a:pPr algn="ctr"/>
                      <a:endParaRPr lang="es-ES" sz="1200" dirty="0"/>
                    </a:p>
                  </a:txBody>
                  <a:tcPr>
                    <a:solidFill>
                      <a:schemeClr val="accent2">
                        <a:lumMod val="60000"/>
                        <a:lumOff val="4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solidFill>
                      <a:schemeClr val="accent2">
                        <a:lumMod val="20000"/>
                        <a:lumOff val="80000"/>
                      </a:schemeClr>
                    </a:solidFill>
                  </a:tcPr>
                </a:tc>
                <a:tc>
                  <a:txBody>
                    <a:bodyPr/>
                    <a:lstStyle/>
                    <a:p>
                      <a:pPr algn="ctr"/>
                      <a:r>
                        <a:rPr lang="es-ES" sz="1200" b="1" dirty="0">
                          <a:solidFill>
                            <a:schemeClr val="bg1"/>
                          </a:solidFill>
                        </a:rPr>
                        <a:t>9,597</a:t>
                      </a:r>
                    </a:p>
                  </a:txBody>
                  <a:tcPr>
                    <a:solidFill>
                      <a:srgbClr val="FF0000"/>
                    </a:solidFill>
                  </a:tcPr>
                </a:tc>
                <a:tc>
                  <a:txBody>
                    <a:bodyPr/>
                    <a:lstStyle/>
                    <a:p>
                      <a:pPr algn="ctr"/>
                      <a:r>
                        <a:rPr lang="es-ES" sz="1200" b="1" dirty="0">
                          <a:solidFill>
                            <a:schemeClr val="bg1"/>
                          </a:solidFill>
                        </a:rPr>
                        <a:t>773 of 1,726</a:t>
                      </a:r>
                    </a:p>
                  </a:txBody>
                  <a:tcPr>
                    <a:solidFill>
                      <a:srgbClr val="FF0000"/>
                    </a:solidFill>
                  </a:tcPr>
                </a:tc>
                <a:extLst>
                  <a:ext uri="{0D108BD9-81ED-4DB2-BD59-A6C34878D82A}">
                    <a16:rowId xmlns:a16="http://schemas.microsoft.com/office/drawing/2014/main" val="10001"/>
                  </a:ext>
                </a:extLst>
              </a:tr>
              <a:tr h="255200">
                <a:tc>
                  <a:txBody>
                    <a:bodyPr/>
                    <a:lstStyle/>
                    <a:p>
                      <a:pPr algn="ctr"/>
                      <a:r>
                        <a:rPr lang="es-ES" sz="1200" dirty="0"/>
                        <a:t>75th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2,185</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345 of 1,726</a:t>
                      </a:r>
                    </a:p>
                  </a:txBody>
                  <a:tcPr>
                    <a:solidFill>
                      <a:srgbClr val="FF0000"/>
                    </a:solidFill>
                  </a:tcPr>
                </a:tc>
                <a:extLst>
                  <a:ext uri="{0D108BD9-81ED-4DB2-BD59-A6C34878D82A}">
                    <a16:rowId xmlns:a16="http://schemas.microsoft.com/office/drawing/2014/main" val="10002"/>
                  </a:ext>
                </a:extLst>
              </a:tr>
              <a:tr h="255200">
                <a:tc>
                  <a:txBody>
                    <a:bodyPr/>
                    <a:lstStyle/>
                    <a:p>
                      <a:pPr algn="ctr"/>
                      <a:r>
                        <a:rPr lang="es-ES" sz="1200" dirty="0"/>
                        <a:t>80th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1,640</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281 of 1,726</a:t>
                      </a:r>
                    </a:p>
                  </a:txBody>
                  <a:tcPr>
                    <a:solidFill>
                      <a:srgbClr val="FF0000"/>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86197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white, photo, black, man&#10;&#10;Description automatically generated">
            <a:extLst>
              <a:ext uri="{FF2B5EF4-FFF2-40B4-BE49-F238E27FC236}">
                <a16:creationId xmlns:a16="http://schemas.microsoft.com/office/drawing/2014/main" id="{4AFFFDB7-8D45-AB47-9D62-87EE4F528137}"/>
              </a:ext>
            </a:extLst>
          </p:cNvPr>
          <p:cNvPicPr>
            <a:picLocks noChangeAspect="1"/>
          </p:cNvPicPr>
          <p:nvPr/>
        </p:nvPicPr>
        <p:blipFill>
          <a:blip r:embed="rId3"/>
          <a:stretch>
            <a:fillRect/>
          </a:stretch>
        </p:blipFill>
        <p:spPr>
          <a:xfrm>
            <a:off x="882652" y="173932"/>
            <a:ext cx="11309348" cy="6361508"/>
          </a:xfrm>
          <a:prstGeom prst="rect">
            <a:avLst/>
          </a:prstGeom>
        </p:spPr>
      </p:pic>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4"/>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5"/>
          <a:srcRect/>
          <a:stretch/>
        </p:blipFill>
        <p:spPr>
          <a:xfrm>
            <a:off x="199238" y="204091"/>
            <a:ext cx="484174" cy="466241"/>
          </a:xfrm>
          <a:prstGeom prst="rect">
            <a:avLst/>
          </a:prstGeom>
        </p:spPr>
      </p:pic>
      <p:sp>
        <p:nvSpPr>
          <p:cNvPr id="11" name="Rectangle 10">
            <a:extLst>
              <a:ext uri="{FF2B5EF4-FFF2-40B4-BE49-F238E27FC236}">
                <a16:creationId xmlns:a16="http://schemas.microsoft.com/office/drawing/2014/main" id="{84459D58-4670-3844-9FB3-5ECA48C5107C}"/>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3" name="TextBox 12">
            <a:extLst>
              <a:ext uri="{FF2B5EF4-FFF2-40B4-BE49-F238E27FC236}">
                <a16:creationId xmlns:a16="http://schemas.microsoft.com/office/drawing/2014/main" id="{550AA0BB-8C38-FD4F-887B-D9466299B4D9}"/>
              </a:ext>
            </a:extLst>
          </p:cNvPr>
          <p:cNvSpPr txBox="1"/>
          <p:nvPr/>
        </p:nvSpPr>
        <p:spPr>
          <a:xfrm rot="16200000">
            <a:off x="-2485541" y="3724285"/>
            <a:ext cx="5867320"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Non-PSPS days </a:t>
            </a:r>
          </a:p>
        </p:txBody>
      </p:sp>
      <p:sp>
        <p:nvSpPr>
          <p:cNvPr id="19" name="TextBox 18">
            <a:extLst>
              <a:ext uri="{FF2B5EF4-FFF2-40B4-BE49-F238E27FC236}">
                <a16:creationId xmlns:a16="http://schemas.microsoft.com/office/drawing/2014/main" id="{396F235D-2686-3D4E-955D-0C2474F842AC}"/>
              </a:ext>
            </a:extLst>
          </p:cNvPr>
          <p:cNvSpPr txBox="1"/>
          <p:nvPr/>
        </p:nvSpPr>
        <p:spPr>
          <a:xfrm>
            <a:off x="1439921" y="820536"/>
            <a:ext cx="8658820"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Non-PSPS days – all circuits in PSPS days </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2" name="Straight Connector 11">
            <a:extLst>
              <a:ext uri="{FF2B5EF4-FFF2-40B4-BE49-F238E27FC236}">
                <a16:creationId xmlns:a16="http://schemas.microsoft.com/office/drawing/2014/main" id="{35A9FB21-F22D-AE4D-AF69-FB5E09301B7D}"/>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C83440-E893-E443-B8C2-2B20BA9B5650}"/>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17" name="Picture 16">
            <a:extLst>
              <a:ext uri="{FF2B5EF4-FFF2-40B4-BE49-F238E27FC236}">
                <a16:creationId xmlns:a16="http://schemas.microsoft.com/office/drawing/2014/main" id="{59BCFEAD-DB61-4548-9D42-AFB4491D9CF7}"/>
              </a:ext>
            </a:extLst>
          </p:cNvPr>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18" name="TextBox 17">
            <a:extLst>
              <a:ext uri="{FF2B5EF4-FFF2-40B4-BE49-F238E27FC236}">
                <a16:creationId xmlns:a16="http://schemas.microsoft.com/office/drawing/2014/main" id="{7DBFB375-A641-CE48-8D14-FD9107F0F170}"/>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sp>
        <p:nvSpPr>
          <p:cNvPr id="14" name="TextBox 15">
            <a:extLst>
              <a:ext uri="{FF2B5EF4-FFF2-40B4-BE49-F238E27FC236}">
                <a16:creationId xmlns:a16="http://schemas.microsoft.com/office/drawing/2014/main" id="{0281480D-123A-7046-AB3D-931EED9C007E}"/>
              </a:ext>
            </a:extLst>
          </p:cNvPr>
          <p:cNvSpPr txBox="1"/>
          <p:nvPr/>
        </p:nvSpPr>
        <p:spPr>
          <a:xfrm>
            <a:off x="1545245" y="1587499"/>
            <a:ext cx="7558244" cy="2493118"/>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We extracted all circuit records for non-PSPS days (n = 134,392)</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Each circuit has fire risk metrics every 3 hours</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We randomly selected non-PSPS days during the fire season (May-Dec)</a:t>
            </a:r>
          </a:p>
          <a:p>
            <a:pPr marL="628650" lvl="1"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 We filtered data using the thresholds previously calculated</a:t>
            </a:r>
          </a:p>
          <a:p>
            <a:pPr marL="1085850" lvl="2" indent="-171450">
              <a:lnSpc>
                <a:spcPct val="125000"/>
              </a:lnSpc>
              <a:buClr>
                <a:schemeClr val="tx1">
                  <a:lumMod val="85000"/>
                  <a:lumOff val="15000"/>
                </a:schemeClr>
              </a:buClr>
              <a:buFont typeface="Arial"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(Buildings OR Fatalities) and FBI (for each percentile threshold)</a:t>
            </a:r>
          </a:p>
          <a:p>
            <a:pPr lvl="2">
              <a:lnSpc>
                <a:spcPct val="125000"/>
              </a:lnSpc>
              <a:buClr>
                <a:schemeClr val="tx1">
                  <a:lumMod val="85000"/>
                  <a:lumOff val="15000"/>
                </a:schemeClr>
              </a:buClr>
            </a:pPr>
            <a:endParaRPr lang="en-US" dirty="0">
              <a:solidFill>
                <a:schemeClr val="tx1">
                  <a:lumMod val="85000"/>
                  <a:lumOff val="15000"/>
                </a:schemeClr>
              </a:solidFill>
              <a:latin typeface="Gill Sans Nova" panose="020B0602020104020203" pitchFamily="34" charset="0"/>
              <a:ea typeface="Trebuchet MS" charset="0"/>
              <a:cs typeface="Trebuchet MS" charset="0"/>
            </a:endParaRPr>
          </a:p>
          <a:p>
            <a:pPr lvl="2">
              <a:lnSpc>
                <a:spcPct val="125000"/>
              </a:lnSpc>
              <a:buClr>
                <a:schemeClr val="tx1">
                  <a:lumMod val="85000"/>
                  <a:lumOff val="15000"/>
                </a:schemeClr>
              </a:buClr>
            </a:pPr>
            <a:r>
              <a:rPr lang="en-US" b="1" dirty="0">
                <a:solidFill>
                  <a:schemeClr val="tx1">
                    <a:lumMod val="85000"/>
                    <a:lumOff val="15000"/>
                  </a:schemeClr>
                </a:solidFill>
                <a:latin typeface="Gill Sans Nova" panose="020B0602020104020203" pitchFamily="34" charset="0"/>
                <a:ea typeface="Trebuchet MS" charset="0"/>
                <a:cs typeface="Trebuchet MS" charset="0"/>
              </a:rPr>
              <a:t>Circuits that met the threshold criteria </a:t>
            </a:r>
          </a:p>
        </p:txBody>
      </p:sp>
      <p:graphicFrame>
        <p:nvGraphicFramePr>
          <p:cNvPr id="20" name="Tabla 19"/>
          <p:cNvGraphicFramePr>
            <a:graphicFrameLocks noGrp="1"/>
          </p:cNvGraphicFramePr>
          <p:nvPr>
            <p:extLst>
              <p:ext uri="{D42A27DB-BD31-4B8C-83A1-F6EECF244321}">
                <p14:modId xmlns:p14="http://schemas.microsoft.com/office/powerpoint/2010/main" val="2901765198"/>
              </p:ext>
            </p:extLst>
          </p:nvPr>
        </p:nvGraphicFramePr>
        <p:xfrm>
          <a:off x="7419703" y="4657304"/>
          <a:ext cx="3666309" cy="1185186"/>
        </p:xfrm>
        <a:graphic>
          <a:graphicData uri="http://schemas.openxmlformats.org/drawingml/2006/table">
            <a:tbl>
              <a:tblPr firstRow="1" bandRow="1">
                <a:tableStyleId>{5C22544A-7EE6-4342-B048-85BDC9FD1C3A}</a:tableStyleId>
              </a:tblPr>
              <a:tblGrid>
                <a:gridCol w="957988">
                  <a:extLst>
                    <a:ext uri="{9D8B030D-6E8A-4147-A177-3AD203B41FA5}">
                      <a16:colId xmlns:a16="http://schemas.microsoft.com/office/drawing/2014/main" val="20000"/>
                    </a:ext>
                  </a:extLst>
                </a:gridCol>
                <a:gridCol w="911056">
                  <a:extLst>
                    <a:ext uri="{9D8B030D-6E8A-4147-A177-3AD203B41FA5}">
                      <a16:colId xmlns:a16="http://schemas.microsoft.com/office/drawing/2014/main" val="20001"/>
                    </a:ext>
                  </a:extLst>
                </a:gridCol>
                <a:gridCol w="1035290">
                  <a:extLst>
                    <a:ext uri="{9D8B030D-6E8A-4147-A177-3AD203B41FA5}">
                      <a16:colId xmlns:a16="http://schemas.microsoft.com/office/drawing/2014/main" val="20002"/>
                    </a:ext>
                  </a:extLst>
                </a:gridCol>
                <a:gridCol w="761975">
                  <a:extLst>
                    <a:ext uri="{9D8B030D-6E8A-4147-A177-3AD203B41FA5}">
                      <a16:colId xmlns:a16="http://schemas.microsoft.com/office/drawing/2014/main" val="20003"/>
                    </a:ext>
                  </a:extLst>
                </a:gridCol>
              </a:tblGrid>
              <a:tr h="362226">
                <a:tc>
                  <a:txBody>
                    <a:bodyPr/>
                    <a:lstStyle/>
                    <a:p>
                      <a:pPr algn="ctr"/>
                      <a:r>
                        <a:rPr lang="es-ES" sz="1200" dirty="0" err="1"/>
                        <a:t>Percentile</a:t>
                      </a:r>
                      <a:endParaRPr lang="es-ES" sz="1200" dirty="0"/>
                    </a:p>
                  </a:txBody>
                  <a:tcPr/>
                </a:tc>
                <a:tc>
                  <a:txBody>
                    <a:bodyPr/>
                    <a:lstStyle/>
                    <a:p>
                      <a:pPr algn="ctr"/>
                      <a:r>
                        <a:rPr lang="es-ES" sz="1200" dirty="0" err="1"/>
                        <a:t>Buildings</a:t>
                      </a:r>
                      <a:endParaRPr lang="es-ES" sz="1200" dirty="0"/>
                    </a:p>
                  </a:txBody>
                  <a:tcPr/>
                </a:tc>
                <a:tc>
                  <a:txBody>
                    <a:bodyPr/>
                    <a:lstStyle/>
                    <a:p>
                      <a:pPr algn="ctr"/>
                      <a:r>
                        <a:rPr lang="es-ES" sz="1200" dirty="0" err="1"/>
                        <a:t>Fatalities</a:t>
                      </a:r>
                      <a:endParaRPr lang="es-ES" sz="1200" dirty="0"/>
                    </a:p>
                  </a:txBody>
                  <a:tcPr/>
                </a:tc>
                <a:tc>
                  <a:txBody>
                    <a:bodyPr/>
                    <a:lstStyle/>
                    <a:p>
                      <a:pPr algn="ctr"/>
                      <a:r>
                        <a:rPr lang="es-ES" sz="1200" dirty="0"/>
                        <a:t>FBI</a:t>
                      </a:r>
                    </a:p>
                  </a:txBody>
                  <a:tcPr/>
                </a:tc>
                <a:extLst>
                  <a:ext uri="{0D108BD9-81ED-4DB2-BD59-A6C34878D82A}">
                    <a16:rowId xmlns:a16="http://schemas.microsoft.com/office/drawing/2014/main" val="10000"/>
                  </a:ext>
                </a:extLst>
              </a:tr>
              <a:tr h="255200">
                <a:tc>
                  <a:txBody>
                    <a:bodyPr/>
                    <a:lstStyle/>
                    <a:p>
                      <a:pPr algn="ctr"/>
                      <a:r>
                        <a:rPr lang="es-ES" sz="1200" dirty="0"/>
                        <a:t>50th</a:t>
                      </a:r>
                    </a:p>
                  </a:txBody>
                  <a:tcPr/>
                </a:tc>
                <a:tc>
                  <a:txBody>
                    <a:bodyPr/>
                    <a:lstStyle/>
                    <a:p>
                      <a:pPr algn="ctr"/>
                      <a:r>
                        <a:rPr lang="es-ES" sz="1200" dirty="0"/>
                        <a:t>182</a:t>
                      </a:r>
                    </a:p>
                  </a:txBody>
                  <a:tcPr/>
                </a:tc>
                <a:tc>
                  <a:txBody>
                    <a:bodyPr/>
                    <a:lstStyle/>
                    <a:p>
                      <a:pPr algn="ctr"/>
                      <a:r>
                        <a:rPr lang="es-ES" sz="1200" dirty="0"/>
                        <a:t>0.22</a:t>
                      </a:r>
                    </a:p>
                  </a:txBody>
                  <a:tcPr/>
                </a:tc>
                <a:tc>
                  <a:txBody>
                    <a:bodyPr/>
                    <a:lstStyle/>
                    <a:p>
                      <a:pPr algn="ctr"/>
                      <a:r>
                        <a:rPr lang="es-ES" sz="1200" dirty="0"/>
                        <a:t>&gt;=4</a:t>
                      </a:r>
                    </a:p>
                  </a:txBody>
                  <a:tcPr/>
                </a:tc>
                <a:extLst>
                  <a:ext uri="{0D108BD9-81ED-4DB2-BD59-A6C34878D82A}">
                    <a16:rowId xmlns:a16="http://schemas.microsoft.com/office/drawing/2014/main" val="10001"/>
                  </a:ext>
                </a:extLst>
              </a:tr>
              <a:tr h="255200">
                <a:tc>
                  <a:txBody>
                    <a:bodyPr/>
                    <a:lstStyle/>
                    <a:p>
                      <a:pPr algn="ctr"/>
                      <a:r>
                        <a:rPr lang="es-ES" sz="1200" dirty="0"/>
                        <a:t>75th</a:t>
                      </a:r>
                    </a:p>
                  </a:txBody>
                  <a:tcPr/>
                </a:tc>
                <a:tc>
                  <a:txBody>
                    <a:bodyPr/>
                    <a:lstStyle/>
                    <a:p>
                      <a:pPr algn="ctr"/>
                      <a:r>
                        <a:rPr lang="es-ES" sz="1200" dirty="0"/>
                        <a:t>455</a:t>
                      </a:r>
                    </a:p>
                  </a:txBody>
                  <a:tcPr/>
                </a:tc>
                <a:tc>
                  <a:txBody>
                    <a:bodyPr/>
                    <a:lstStyle/>
                    <a:p>
                      <a:pPr algn="ctr"/>
                      <a:r>
                        <a:rPr lang="es-ES" sz="1200" dirty="0"/>
                        <a:t>0.51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&gt;=4</a:t>
                      </a:r>
                    </a:p>
                  </a:txBody>
                  <a:tcPr/>
                </a:tc>
                <a:extLst>
                  <a:ext uri="{0D108BD9-81ED-4DB2-BD59-A6C34878D82A}">
                    <a16:rowId xmlns:a16="http://schemas.microsoft.com/office/drawing/2014/main" val="10002"/>
                  </a:ext>
                </a:extLst>
              </a:tr>
              <a:tr h="255200">
                <a:tc>
                  <a:txBody>
                    <a:bodyPr/>
                    <a:lstStyle/>
                    <a:p>
                      <a:pPr algn="ctr"/>
                      <a:r>
                        <a:rPr lang="es-ES" sz="1200" dirty="0"/>
                        <a:t>80th</a:t>
                      </a:r>
                    </a:p>
                  </a:txBody>
                  <a:tcPr/>
                </a:tc>
                <a:tc>
                  <a:txBody>
                    <a:bodyPr/>
                    <a:lstStyle/>
                    <a:p>
                      <a:pPr algn="ctr"/>
                      <a:r>
                        <a:rPr lang="es-ES" sz="1200" dirty="0"/>
                        <a:t>535</a:t>
                      </a:r>
                    </a:p>
                  </a:txBody>
                  <a:tcPr/>
                </a:tc>
                <a:tc>
                  <a:txBody>
                    <a:bodyPr/>
                    <a:lstStyle/>
                    <a:p>
                      <a:pPr algn="ctr"/>
                      <a:r>
                        <a:rPr lang="es-ES" sz="1200" dirty="0"/>
                        <a:t>0.57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&gt;=4</a:t>
                      </a:r>
                    </a:p>
                  </a:txBody>
                  <a:tcPr/>
                </a:tc>
                <a:extLst>
                  <a:ext uri="{0D108BD9-81ED-4DB2-BD59-A6C34878D82A}">
                    <a16:rowId xmlns:a16="http://schemas.microsoft.com/office/drawing/2014/main" val="10003"/>
                  </a:ext>
                </a:extLst>
              </a:tr>
            </a:tbl>
          </a:graphicData>
        </a:graphic>
      </p:graphicFrame>
      <p:graphicFrame>
        <p:nvGraphicFramePr>
          <p:cNvPr id="22" name="Tabla 21"/>
          <p:cNvGraphicFramePr>
            <a:graphicFrameLocks noGrp="1"/>
          </p:cNvGraphicFramePr>
          <p:nvPr>
            <p:extLst>
              <p:ext uri="{D42A27DB-BD31-4B8C-83A1-F6EECF244321}">
                <p14:modId xmlns:p14="http://schemas.microsoft.com/office/powerpoint/2010/main" val="1050852741"/>
              </p:ext>
            </p:extLst>
          </p:nvPr>
        </p:nvGraphicFramePr>
        <p:xfrm>
          <a:off x="2653574" y="4540725"/>
          <a:ext cx="4545816" cy="1280160"/>
        </p:xfrm>
        <a:graphic>
          <a:graphicData uri="http://schemas.openxmlformats.org/drawingml/2006/table">
            <a:tbl>
              <a:tblPr firstRow="1" bandRow="1">
                <a:tableStyleId>{10A1B5D5-9B99-4C35-A422-299274C87663}</a:tableStyleId>
              </a:tblPr>
              <a:tblGrid>
                <a:gridCol w="1236558">
                  <a:extLst>
                    <a:ext uri="{9D8B030D-6E8A-4147-A177-3AD203B41FA5}">
                      <a16:colId xmlns:a16="http://schemas.microsoft.com/office/drawing/2014/main" val="20000"/>
                    </a:ext>
                  </a:extLst>
                </a:gridCol>
                <a:gridCol w="1680755">
                  <a:extLst>
                    <a:ext uri="{9D8B030D-6E8A-4147-A177-3AD203B41FA5}">
                      <a16:colId xmlns:a16="http://schemas.microsoft.com/office/drawing/2014/main" val="20001"/>
                    </a:ext>
                  </a:extLst>
                </a:gridCol>
                <a:gridCol w="1628503">
                  <a:extLst>
                    <a:ext uri="{9D8B030D-6E8A-4147-A177-3AD203B41FA5}">
                      <a16:colId xmlns:a16="http://schemas.microsoft.com/office/drawing/2014/main" val="20002"/>
                    </a:ext>
                  </a:extLst>
                </a:gridCol>
              </a:tblGrid>
              <a:tr h="362226">
                <a:tc>
                  <a:txBody>
                    <a:bodyPr/>
                    <a:lstStyle/>
                    <a:p>
                      <a:pPr algn="ctr"/>
                      <a:r>
                        <a:rPr lang="es-ES" sz="1200" dirty="0" err="1">
                          <a:solidFill>
                            <a:schemeClr val="tx1"/>
                          </a:solidFill>
                        </a:rPr>
                        <a:t>Percentile</a:t>
                      </a:r>
                      <a:endParaRPr lang="es-ES" sz="1200" dirty="0">
                        <a:solidFill>
                          <a:schemeClr val="tx1"/>
                        </a:solidFill>
                      </a:endParaRPr>
                    </a:p>
                  </a:txBody>
                  <a:tcPr>
                    <a:solidFill>
                      <a:schemeClr val="accent6">
                        <a:lumMod val="40000"/>
                        <a:lumOff val="60000"/>
                      </a:schemeClr>
                    </a:solidFill>
                  </a:tcPr>
                </a:tc>
                <a:tc>
                  <a:txBody>
                    <a:bodyPr/>
                    <a:lstStyle/>
                    <a:p>
                      <a:pPr algn="ctr"/>
                      <a:r>
                        <a:rPr lang="es-ES" sz="1200" dirty="0" err="1">
                          <a:solidFill>
                            <a:schemeClr val="tx1"/>
                          </a:solidFill>
                        </a:rPr>
                        <a:t>Number</a:t>
                      </a:r>
                      <a:r>
                        <a:rPr lang="es-ES" sz="1200" dirty="0">
                          <a:solidFill>
                            <a:schemeClr val="tx1"/>
                          </a:solidFill>
                        </a:rPr>
                        <a:t> of records</a:t>
                      </a:r>
                    </a:p>
                  </a:txBody>
                  <a:tcP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solidFill>
                            <a:schemeClr val="tx1"/>
                          </a:solidFill>
                        </a:rPr>
                        <a:t>Number</a:t>
                      </a:r>
                      <a:r>
                        <a:rPr lang="es-ES" sz="1200" dirty="0">
                          <a:solidFill>
                            <a:schemeClr val="tx1"/>
                          </a:solidFill>
                        </a:rPr>
                        <a:t> of </a:t>
                      </a:r>
                      <a:r>
                        <a:rPr lang="es-ES" sz="1200" dirty="0" err="1">
                          <a:solidFill>
                            <a:schemeClr val="tx1"/>
                          </a:solidFill>
                        </a:rPr>
                        <a:t>circuits</a:t>
                      </a:r>
                      <a:r>
                        <a:rPr lang="es-ES" sz="1200" dirty="0">
                          <a:solidFill>
                            <a:schemeClr val="tx1"/>
                          </a:solidFill>
                        </a:rPr>
                        <a:t> </a:t>
                      </a:r>
                      <a:r>
                        <a:rPr lang="es-ES" sz="1200" dirty="0" err="1">
                          <a:solidFill>
                            <a:schemeClr val="tx1"/>
                          </a:solidFill>
                        </a:rPr>
                        <a:t>involved</a:t>
                      </a:r>
                      <a:endParaRPr lang="es-ES" sz="120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tc>
                <a:tc>
                  <a:txBody>
                    <a:bodyPr/>
                    <a:lstStyle/>
                    <a:p>
                      <a:pPr algn="ctr"/>
                      <a:r>
                        <a:rPr lang="es-ES" sz="1200" b="1" dirty="0">
                          <a:solidFill>
                            <a:schemeClr val="bg1"/>
                          </a:solidFill>
                        </a:rPr>
                        <a:t>605 (0.45%)</a:t>
                      </a:r>
                    </a:p>
                  </a:txBody>
                  <a:tcPr>
                    <a:solidFill>
                      <a:schemeClr val="accent6">
                        <a:lumMod val="75000"/>
                      </a:schemeClr>
                    </a:solidFill>
                  </a:tcPr>
                </a:tc>
                <a:tc>
                  <a:txBody>
                    <a:bodyPr/>
                    <a:lstStyle/>
                    <a:p>
                      <a:pPr algn="ctr"/>
                      <a:r>
                        <a:rPr lang="es-ES" sz="1200" b="1" dirty="0">
                          <a:solidFill>
                            <a:schemeClr val="bg1"/>
                          </a:solidFill>
                        </a:rPr>
                        <a:t>94 of 1,650</a:t>
                      </a:r>
                    </a:p>
                  </a:txBody>
                  <a:tcPr>
                    <a:solidFill>
                      <a:schemeClr val="accent6">
                        <a:lumMod val="75000"/>
                      </a:schemeClr>
                    </a:solidFill>
                  </a:tcPr>
                </a:tc>
                <a:extLst>
                  <a:ext uri="{0D108BD9-81ED-4DB2-BD59-A6C34878D82A}">
                    <a16:rowId xmlns:a16="http://schemas.microsoft.com/office/drawing/2014/main" val="10001"/>
                  </a:ext>
                </a:extLst>
              </a:tr>
              <a:tr h="255200">
                <a:tc>
                  <a:txBody>
                    <a:bodyPr/>
                    <a:lstStyle/>
                    <a:p>
                      <a:pPr algn="ctr"/>
                      <a:r>
                        <a:rPr lang="es-ES" sz="1200" dirty="0"/>
                        <a:t>75th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118 (0.087%)</a:t>
                      </a:r>
                    </a:p>
                  </a:txBody>
                  <a:tcP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24 of 1,650</a:t>
                      </a:r>
                    </a:p>
                  </a:txBody>
                  <a:tcPr>
                    <a:solidFill>
                      <a:schemeClr val="accent6">
                        <a:lumMod val="75000"/>
                      </a:schemeClr>
                    </a:solidFill>
                  </a:tcPr>
                </a:tc>
                <a:extLst>
                  <a:ext uri="{0D108BD9-81ED-4DB2-BD59-A6C34878D82A}">
                    <a16:rowId xmlns:a16="http://schemas.microsoft.com/office/drawing/2014/main" val="10002"/>
                  </a:ext>
                </a:extLst>
              </a:tr>
              <a:tr h="255200">
                <a:tc>
                  <a:txBody>
                    <a:bodyPr/>
                    <a:lstStyle/>
                    <a:p>
                      <a:pPr algn="ctr"/>
                      <a:r>
                        <a:rPr lang="es-ES" sz="1200" dirty="0"/>
                        <a:t>80th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90 (0.067%)</a:t>
                      </a:r>
                    </a:p>
                  </a:txBody>
                  <a:tcP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20 of 1,650</a:t>
                      </a:r>
                    </a:p>
                  </a:txBody>
                  <a:tcPr>
                    <a:solidFill>
                      <a:schemeClr val="accent6">
                        <a:lumMod val="7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9353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white, photo, black, man&#10;&#10;Description automatically generated">
            <a:extLst>
              <a:ext uri="{FF2B5EF4-FFF2-40B4-BE49-F238E27FC236}">
                <a16:creationId xmlns:a16="http://schemas.microsoft.com/office/drawing/2014/main" id="{4AFFFDB7-8D45-AB47-9D62-87EE4F528137}"/>
              </a:ext>
            </a:extLst>
          </p:cNvPr>
          <p:cNvPicPr>
            <a:picLocks noChangeAspect="1"/>
          </p:cNvPicPr>
          <p:nvPr/>
        </p:nvPicPr>
        <p:blipFill>
          <a:blip r:embed="rId3"/>
          <a:stretch>
            <a:fillRect/>
          </a:stretch>
        </p:blipFill>
        <p:spPr>
          <a:xfrm>
            <a:off x="882652" y="173932"/>
            <a:ext cx="11309348" cy="6361508"/>
          </a:xfrm>
          <a:prstGeom prst="rect">
            <a:avLst/>
          </a:prstGeom>
        </p:spPr>
      </p:pic>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4"/>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5"/>
          <a:srcRect/>
          <a:stretch/>
        </p:blipFill>
        <p:spPr>
          <a:xfrm>
            <a:off x="199238" y="204091"/>
            <a:ext cx="484174" cy="466241"/>
          </a:xfrm>
          <a:prstGeom prst="rect">
            <a:avLst/>
          </a:prstGeom>
        </p:spPr>
      </p:pic>
      <p:sp>
        <p:nvSpPr>
          <p:cNvPr id="11" name="Rectangle 10">
            <a:extLst>
              <a:ext uri="{FF2B5EF4-FFF2-40B4-BE49-F238E27FC236}">
                <a16:creationId xmlns:a16="http://schemas.microsoft.com/office/drawing/2014/main" id="{84459D58-4670-3844-9FB3-5ECA48C5107C}"/>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3" name="TextBox 12">
            <a:extLst>
              <a:ext uri="{FF2B5EF4-FFF2-40B4-BE49-F238E27FC236}">
                <a16:creationId xmlns:a16="http://schemas.microsoft.com/office/drawing/2014/main" id="{550AA0BB-8C38-FD4F-887B-D9466299B4D9}"/>
              </a:ext>
            </a:extLst>
          </p:cNvPr>
          <p:cNvSpPr txBox="1"/>
          <p:nvPr/>
        </p:nvSpPr>
        <p:spPr>
          <a:xfrm rot="16200000">
            <a:off x="-2485541" y="3724285"/>
            <a:ext cx="5867320"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Non-PSPS days </a:t>
            </a:r>
          </a:p>
        </p:txBody>
      </p:sp>
      <p:sp>
        <p:nvSpPr>
          <p:cNvPr id="19" name="TextBox 18">
            <a:extLst>
              <a:ext uri="{FF2B5EF4-FFF2-40B4-BE49-F238E27FC236}">
                <a16:creationId xmlns:a16="http://schemas.microsoft.com/office/drawing/2014/main" id="{396F235D-2686-3D4E-955D-0C2474F842AC}"/>
              </a:ext>
            </a:extLst>
          </p:cNvPr>
          <p:cNvSpPr txBox="1"/>
          <p:nvPr/>
        </p:nvSpPr>
        <p:spPr>
          <a:xfrm>
            <a:off x="1439921" y="820536"/>
            <a:ext cx="8658820"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Non-PSPS days vs PSPS days </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2" name="Straight Connector 11">
            <a:extLst>
              <a:ext uri="{FF2B5EF4-FFF2-40B4-BE49-F238E27FC236}">
                <a16:creationId xmlns:a16="http://schemas.microsoft.com/office/drawing/2014/main" id="{35A9FB21-F22D-AE4D-AF69-FB5E09301B7D}"/>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C83440-E893-E443-B8C2-2B20BA9B5650}"/>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17" name="Picture 16">
            <a:extLst>
              <a:ext uri="{FF2B5EF4-FFF2-40B4-BE49-F238E27FC236}">
                <a16:creationId xmlns:a16="http://schemas.microsoft.com/office/drawing/2014/main" id="{59BCFEAD-DB61-4548-9D42-AFB4491D9CF7}"/>
              </a:ext>
            </a:extLst>
          </p:cNvPr>
          <p:cNvPicPr>
            <a:picLocks noChangeAspect="1"/>
          </p:cNvPicPr>
          <p:nvPr/>
        </p:nvPicPr>
        <p:blipFill>
          <a:blip r:embed="rId6">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18" name="TextBox 17">
            <a:extLst>
              <a:ext uri="{FF2B5EF4-FFF2-40B4-BE49-F238E27FC236}">
                <a16:creationId xmlns:a16="http://schemas.microsoft.com/office/drawing/2014/main" id="{7DBFB375-A641-CE48-8D14-FD9107F0F170}"/>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sp>
        <p:nvSpPr>
          <p:cNvPr id="14" name="TextBox 15">
            <a:extLst>
              <a:ext uri="{FF2B5EF4-FFF2-40B4-BE49-F238E27FC236}">
                <a16:creationId xmlns:a16="http://schemas.microsoft.com/office/drawing/2014/main" id="{0281480D-123A-7046-AB3D-931EED9C007E}"/>
              </a:ext>
            </a:extLst>
          </p:cNvPr>
          <p:cNvSpPr txBox="1"/>
          <p:nvPr/>
        </p:nvSpPr>
        <p:spPr>
          <a:xfrm>
            <a:off x="1545245" y="1587499"/>
            <a:ext cx="1572424" cy="438582"/>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PSPS days</a:t>
            </a:r>
          </a:p>
        </p:txBody>
      </p:sp>
      <p:graphicFrame>
        <p:nvGraphicFramePr>
          <p:cNvPr id="22" name="Tabla 21"/>
          <p:cNvGraphicFramePr>
            <a:graphicFrameLocks noGrp="1"/>
          </p:cNvGraphicFramePr>
          <p:nvPr>
            <p:extLst>
              <p:ext uri="{D42A27DB-BD31-4B8C-83A1-F6EECF244321}">
                <p14:modId xmlns:p14="http://schemas.microsoft.com/office/powerpoint/2010/main" val="4061644231"/>
              </p:ext>
            </p:extLst>
          </p:nvPr>
        </p:nvGraphicFramePr>
        <p:xfrm>
          <a:off x="6553089" y="2479919"/>
          <a:ext cx="4484548" cy="1280160"/>
        </p:xfrm>
        <a:graphic>
          <a:graphicData uri="http://schemas.openxmlformats.org/drawingml/2006/table">
            <a:tbl>
              <a:tblPr firstRow="1" bandRow="1">
                <a:tableStyleId>{10A1B5D5-9B99-4C35-A422-299274C87663}</a:tableStyleId>
              </a:tblPr>
              <a:tblGrid>
                <a:gridCol w="1236558">
                  <a:extLst>
                    <a:ext uri="{9D8B030D-6E8A-4147-A177-3AD203B41FA5}">
                      <a16:colId xmlns:a16="http://schemas.microsoft.com/office/drawing/2014/main" val="20000"/>
                    </a:ext>
                  </a:extLst>
                </a:gridCol>
                <a:gridCol w="1680755">
                  <a:extLst>
                    <a:ext uri="{9D8B030D-6E8A-4147-A177-3AD203B41FA5}">
                      <a16:colId xmlns:a16="http://schemas.microsoft.com/office/drawing/2014/main" val="20001"/>
                    </a:ext>
                  </a:extLst>
                </a:gridCol>
                <a:gridCol w="1567235">
                  <a:extLst>
                    <a:ext uri="{9D8B030D-6E8A-4147-A177-3AD203B41FA5}">
                      <a16:colId xmlns:a16="http://schemas.microsoft.com/office/drawing/2014/main" val="20002"/>
                    </a:ext>
                  </a:extLst>
                </a:gridCol>
              </a:tblGrid>
              <a:tr h="362226">
                <a:tc>
                  <a:txBody>
                    <a:bodyPr/>
                    <a:lstStyle/>
                    <a:p>
                      <a:pPr algn="ctr"/>
                      <a:r>
                        <a:rPr lang="es-ES" sz="1200" dirty="0" err="1">
                          <a:solidFill>
                            <a:schemeClr val="tx1"/>
                          </a:solidFill>
                        </a:rPr>
                        <a:t>Percentile</a:t>
                      </a:r>
                      <a:endParaRPr lang="es-ES" sz="1200" dirty="0">
                        <a:solidFill>
                          <a:schemeClr val="tx1"/>
                        </a:solidFill>
                      </a:endParaRPr>
                    </a:p>
                  </a:txBody>
                  <a:tcPr>
                    <a:solidFill>
                      <a:schemeClr val="accent6">
                        <a:lumMod val="40000"/>
                        <a:lumOff val="60000"/>
                      </a:schemeClr>
                    </a:solidFill>
                  </a:tcPr>
                </a:tc>
                <a:tc>
                  <a:txBody>
                    <a:bodyPr/>
                    <a:lstStyle/>
                    <a:p>
                      <a:pPr algn="ctr"/>
                      <a:r>
                        <a:rPr lang="es-ES" sz="1200" dirty="0" err="1">
                          <a:solidFill>
                            <a:schemeClr val="tx1"/>
                          </a:solidFill>
                        </a:rPr>
                        <a:t>Number</a:t>
                      </a:r>
                      <a:r>
                        <a:rPr lang="es-ES" sz="1200" dirty="0">
                          <a:solidFill>
                            <a:schemeClr val="tx1"/>
                          </a:solidFill>
                        </a:rPr>
                        <a:t> of records</a:t>
                      </a:r>
                    </a:p>
                  </a:txBody>
                  <a:tcPr>
                    <a:solidFill>
                      <a:schemeClr val="accent6">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solidFill>
                            <a:schemeClr val="tx1"/>
                          </a:solidFill>
                        </a:rPr>
                        <a:t>Number</a:t>
                      </a:r>
                      <a:r>
                        <a:rPr lang="es-ES" sz="1200" dirty="0">
                          <a:solidFill>
                            <a:schemeClr val="tx1"/>
                          </a:solidFill>
                        </a:rPr>
                        <a:t> of </a:t>
                      </a:r>
                      <a:r>
                        <a:rPr lang="es-ES" sz="1200" dirty="0" err="1">
                          <a:solidFill>
                            <a:schemeClr val="tx1"/>
                          </a:solidFill>
                        </a:rPr>
                        <a:t>circuits</a:t>
                      </a:r>
                      <a:r>
                        <a:rPr lang="es-ES" sz="1200" dirty="0">
                          <a:solidFill>
                            <a:schemeClr val="tx1"/>
                          </a:solidFill>
                        </a:rPr>
                        <a:t> </a:t>
                      </a:r>
                      <a:r>
                        <a:rPr lang="es-ES" sz="1200" dirty="0" err="1">
                          <a:solidFill>
                            <a:schemeClr val="tx1"/>
                          </a:solidFill>
                        </a:rPr>
                        <a:t>involved</a:t>
                      </a:r>
                      <a:endParaRPr lang="es-ES" sz="1200" dirty="0">
                        <a:solidFill>
                          <a:schemeClr val="tx1"/>
                        </a:solidFill>
                      </a:endParaRPr>
                    </a:p>
                  </a:txBody>
                  <a:tcPr>
                    <a:solidFill>
                      <a:schemeClr val="accent6">
                        <a:lumMod val="40000"/>
                        <a:lumOff val="6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tc>
                <a:tc>
                  <a:txBody>
                    <a:bodyPr/>
                    <a:lstStyle/>
                    <a:p>
                      <a:pPr algn="ctr"/>
                      <a:r>
                        <a:rPr lang="es-ES" sz="1200" b="1" dirty="0">
                          <a:solidFill>
                            <a:schemeClr val="bg1"/>
                          </a:solidFill>
                        </a:rPr>
                        <a:t>0.45 %</a:t>
                      </a:r>
                    </a:p>
                  </a:txBody>
                  <a:tcPr>
                    <a:solidFill>
                      <a:schemeClr val="accent6">
                        <a:lumMod val="75000"/>
                      </a:schemeClr>
                    </a:solidFill>
                  </a:tcPr>
                </a:tc>
                <a:tc>
                  <a:txBody>
                    <a:bodyPr/>
                    <a:lstStyle/>
                    <a:p>
                      <a:pPr algn="ctr"/>
                      <a:r>
                        <a:rPr lang="es-ES" sz="1200" b="1" dirty="0">
                          <a:solidFill>
                            <a:schemeClr val="bg1"/>
                          </a:solidFill>
                        </a:rPr>
                        <a:t>5.6 %</a:t>
                      </a:r>
                    </a:p>
                  </a:txBody>
                  <a:tcPr>
                    <a:solidFill>
                      <a:schemeClr val="accent6">
                        <a:lumMod val="75000"/>
                      </a:schemeClr>
                    </a:solidFill>
                  </a:tcPr>
                </a:tc>
                <a:extLst>
                  <a:ext uri="{0D108BD9-81ED-4DB2-BD59-A6C34878D82A}">
                    <a16:rowId xmlns:a16="http://schemas.microsoft.com/office/drawing/2014/main" val="10001"/>
                  </a:ext>
                </a:extLst>
              </a:tr>
              <a:tr h="255200">
                <a:tc>
                  <a:txBody>
                    <a:bodyPr/>
                    <a:lstStyle/>
                    <a:p>
                      <a:pPr algn="ctr"/>
                      <a:r>
                        <a:rPr lang="es-ES" sz="1200" dirty="0"/>
                        <a:t>75th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0.09 %</a:t>
                      </a:r>
                    </a:p>
                  </a:txBody>
                  <a:tcP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1.5 %</a:t>
                      </a:r>
                    </a:p>
                  </a:txBody>
                  <a:tcPr>
                    <a:solidFill>
                      <a:schemeClr val="accent6">
                        <a:lumMod val="75000"/>
                      </a:schemeClr>
                    </a:solidFill>
                  </a:tcPr>
                </a:tc>
                <a:extLst>
                  <a:ext uri="{0D108BD9-81ED-4DB2-BD59-A6C34878D82A}">
                    <a16:rowId xmlns:a16="http://schemas.microsoft.com/office/drawing/2014/main" val="10002"/>
                  </a:ext>
                </a:extLst>
              </a:tr>
              <a:tr h="255200">
                <a:tc>
                  <a:txBody>
                    <a:bodyPr/>
                    <a:lstStyle/>
                    <a:p>
                      <a:pPr algn="ctr"/>
                      <a:r>
                        <a:rPr lang="es-ES" sz="1200" dirty="0"/>
                        <a:t>80th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0.07 %</a:t>
                      </a:r>
                      <a:r>
                        <a:rPr lang="es-ES" sz="1200" b="1" baseline="0" dirty="0">
                          <a:solidFill>
                            <a:schemeClr val="bg1"/>
                          </a:solidFill>
                        </a:rPr>
                        <a:t> </a:t>
                      </a:r>
                      <a:endParaRPr lang="es-ES" sz="1200" b="1" dirty="0">
                        <a:solidFill>
                          <a:schemeClr val="bg1"/>
                        </a:solidFill>
                      </a:endParaRPr>
                    </a:p>
                  </a:txBody>
                  <a:tcPr>
                    <a:solidFill>
                      <a:schemeClr val="accent6">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1.2</a:t>
                      </a:r>
                      <a:r>
                        <a:rPr lang="es-ES" sz="1200" b="1" baseline="0" dirty="0">
                          <a:solidFill>
                            <a:schemeClr val="bg1"/>
                          </a:solidFill>
                        </a:rPr>
                        <a:t> %</a:t>
                      </a:r>
                      <a:endParaRPr lang="es-ES" sz="1200" b="1" dirty="0">
                        <a:solidFill>
                          <a:schemeClr val="bg1"/>
                        </a:solidFill>
                      </a:endParaRPr>
                    </a:p>
                  </a:txBody>
                  <a:tcPr>
                    <a:solidFill>
                      <a:schemeClr val="accent6">
                        <a:lumMod val="75000"/>
                      </a:schemeClr>
                    </a:solidFill>
                  </a:tcPr>
                </a:tc>
                <a:extLst>
                  <a:ext uri="{0D108BD9-81ED-4DB2-BD59-A6C34878D82A}">
                    <a16:rowId xmlns:a16="http://schemas.microsoft.com/office/drawing/2014/main" val="10003"/>
                  </a:ext>
                </a:extLst>
              </a:tr>
            </a:tbl>
          </a:graphicData>
        </a:graphic>
      </p:graphicFrame>
      <p:sp>
        <p:nvSpPr>
          <p:cNvPr id="16" name="TextBox 15">
            <a:extLst>
              <a:ext uri="{FF2B5EF4-FFF2-40B4-BE49-F238E27FC236}">
                <a16:creationId xmlns:a16="http://schemas.microsoft.com/office/drawing/2014/main" id="{0281480D-123A-7046-AB3D-931EED9C007E}"/>
              </a:ext>
            </a:extLst>
          </p:cNvPr>
          <p:cNvSpPr txBox="1"/>
          <p:nvPr/>
        </p:nvSpPr>
        <p:spPr>
          <a:xfrm>
            <a:off x="6413178" y="1587499"/>
            <a:ext cx="2394806" cy="438582"/>
          </a:xfrm>
          <a:prstGeom prst="rect">
            <a:avLst/>
          </a:prstGeom>
          <a:noFill/>
        </p:spPr>
        <p:txBody>
          <a:bodyPr wrap="square" rtlCol="0">
            <a:spAutoFit/>
          </a:bodyPr>
          <a:lstStyle/>
          <a:p>
            <a:pPr marL="171450" indent="-171450">
              <a:lnSpc>
                <a:spcPct val="125000"/>
              </a:lnSpc>
              <a:buClr>
                <a:schemeClr val="tx1">
                  <a:lumMod val="85000"/>
                  <a:lumOff val="15000"/>
                </a:schemeClr>
              </a:buClr>
              <a:buFont typeface="Arial" charset="0"/>
              <a:buChar char="•"/>
            </a:pPr>
            <a:r>
              <a:rPr lang="en-US" b="1" dirty="0">
                <a:solidFill>
                  <a:schemeClr val="tx1">
                    <a:lumMod val="85000"/>
                    <a:lumOff val="15000"/>
                  </a:schemeClr>
                </a:solidFill>
                <a:latin typeface="Gill Sans Nova" panose="020B0602020104020203" pitchFamily="34" charset="0"/>
                <a:ea typeface="Trebuchet MS" charset="0"/>
                <a:cs typeface="Trebuchet MS" charset="0"/>
              </a:rPr>
              <a:t>Non-PSPS days</a:t>
            </a:r>
          </a:p>
        </p:txBody>
      </p:sp>
      <p:graphicFrame>
        <p:nvGraphicFramePr>
          <p:cNvPr id="23" name="Tabla 22"/>
          <p:cNvGraphicFramePr>
            <a:graphicFrameLocks noGrp="1"/>
          </p:cNvGraphicFramePr>
          <p:nvPr>
            <p:extLst>
              <p:ext uri="{D42A27DB-BD31-4B8C-83A1-F6EECF244321}">
                <p14:modId xmlns:p14="http://schemas.microsoft.com/office/powerpoint/2010/main" val="3892492205"/>
              </p:ext>
            </p:extLst>
          </p:nvPr>
        </p:nvGraphicFramePr>
        <p:xfrm>
          <a:off x="1237119" y="2112772"/>
          <a:ext cx="4545816" cy="1645920"/>
        </p:xfrm>
        <a:graphic>
          <a:graphicData uri="http://schemas.openxmlformats.org/drawingml/2006/table">
            <a:tbl>
              <a:tblPr firstRow="1" bandRow="1">
                <a:tableStyleId>{21E4AEA4-8DFA-4A89-87EB-49C32662AFE0}</a:tableStyleId>
              </a:tblPr>
              <a:tblGrid>
                <a:gridCol w="1236558">
                  <a:extLst>
                    <a:ext uri="{9D8B030D-6E8A-4147-A177-3AD203B41FA5}">
                      <a16:colId xmlns:a16="http://schemas.microsoft.com/office/drawing/2014/main" val="20000"/>
                    </a:ext>
                  </a:extLst>
                </a:gridCol>
                <a:gridCol w="1680755">
                  <a:extLst>
                    <a:ext uri="{9D8B030D-6E8A-4147-A177-3AD203B41FA5}">
                      <a16:colId xmlns:a16="http://schemas.microsoft.com/office/drawing/2014/main" val="20001"/>
                    </a:ext>
                  </a:extLst>
                </a:gridCol>
                <a:gridCol w="1628503">
                  <a:extLst>
                    <a:ext uri="{9D8B030D-6E8A-4147-A177-3AD203B41FA5}">
                      <a16:colId xmlns:a16="http://schemas.microsoft.com/office/drawing/2014/main" val="20002"/>
                    </a:ext>
                  </a:extLst>
                </a:gridCol>
              </a:tblGrid>
              <a:tr h="362226">
                <a:tc>
                  <a:txBody>
                    <a:bodyPr/>
                    <a:lstStyle/>
                    <a:p>
                      <a:pPr algn="ctr"/>
                      <a:r>
                        <a:rPr lang="es-ES" sz="1200" dirty="0" err="1"/>
                        <a:t>Percentile</a:t>
                      </a:r>
                      <a:endParaRPr lang="es-ES" sz="1200" dirty="0"/>
                    </a:p>
                  </a:txBody>
                  <a:tcPr>
                    <a:solidFill>
                      <a:schemeClr val="accent2">
                        <a:lumMod val="60000"/>
                        <a:lumOff val="40000"/>
                      </a:schemeClr>
                    </a:solidFill>
                  </a:tcPr>
                </a:tc>
                <a:tc>
                  <a:txBody>
                    <a:bodyPr/>
                    <a:lstStyle/>
                    <a:p>
                      <a:pPr algn="ctr"/>
                      <a:r>
                        <a:rPr lang="es-ES" sz="1200" dirty="0" err="1"/>
                        <a:t>Number</a:t>
                      </a:r>
                      <a:r>
                        <a:rPr lang="es-ES" sz="1200" dirty="0"/>
                        <a:t> of records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txBody>
                  <a:tcPr>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err="1"/>
                        <a:t>Number</a:t>
                      </a:r>
                      <a:r>
                        <a:rPr lang="es-ES" sz="1200" dirty="0"/>
                        <a:t> of </a:t>
                      </a:r>
                      <a:r>
                        <a:rPr lang="es-ES" sz="1200" dirty="0" err="1"/>
                        <a:t>circuits</a:t>
                      </a:r>
                      <a:r>
                        <a:rPr lang="es-ES" sz="1200" dirty="0"/>
                        <a:t> </a:t>
                      </a:r>
                      <a:r>
                        <a:rPr lang="es-ES" sz="1200" dirty="0" err="1"/>
                        <a:t>involved</a:t>
                      </a:r>
                      <a:r>
                        <a:rPr lang="es-ES" sz="1200" dirty="0"/>
                        <a:t> </a:t>
                      </a:r>
                      <a:r>
                        <a:rPr lang="es-ES" sz="1200" dirty="0" err="1"/>
                        <a:t>without</a:t>
                      </a:r>
                      <a:r>
                        <a:rPr lang="es-ES" sz="1200" baseline="0" dirty="0"/>
                        <a:t> </a:t>
                      </a:r>
                      <a:r>
                        <a:rPr lang="es-ES" sz="1200" dirty="0"/>
                        <a:t>de-</a:t>
                      </a:r>
                      <a:r>
                        <a:rPr lang="es-ES" sz="1200" dirty="0" err="1"/>
                        <a:t>energized</a:t>
                      </a:r>
                      <a:r>
                        <a:rPr lang="es-ES" sz="1200" dirty="0"/>
                        <a:t> </a:t>
                      </a:r>
                      <a:r>
                        <a:rPr lang="es-ES" sz="1200" dirty="0" err="1"/>
                        <a:t>circuits</a:t>
                      </a:r>
                      <a:endParaRPr lang="es-ES" sz="1200" dirty="0"/>
                    </a:p>
                    <a:p>
                      <a:pPr algn="ctr"/>
                      <a:endParaRPr lang="es-ES" sz="1200" dirty="0"/>
                    </a:p>
                  </a:txBody>
                  <a:tcPr>
                    <a:solidFill>
                      <a:schemeClr val="accent2">
                        <a:lumMod val="60000"/>
                        <a:lumOff val="40000"/>
                      </a:schemeClr>
                    </a:solidFill>
                  </a:tcPr>
                </a:tc>
                <a:extLst>
                  <a:ext uri="{0D108BD9-81ED-4DB2-BD59-A6C34878D82A}">
                    <a16:rowId xmlns:a16="http://schemas.microsoft.com/office/drawing/2014/main" val="10000"/>
                  </a:ext>
                </a:extLst>
              </a:tr>
              <a:tr h="255200">
                <a:tc>
                  <a:txBody>
                    <a:bodyPr/>
                    <a:lstStyle/>
                    <a:p>
                      <a:pPr algn="ctr"/>
                      <a:r>
                        <a:rPr lang="es-ES" sz="1200" dirty="0"/>
                        <a:t>50th</a:t>
                      </a:r>
                    </a:p>
                  </a:txBody>
                  <a:tcPr>
                    <a:solidFill>
                      <a:schemeClr val="accent2">
                        <a:lumMod val="20000"/>
                        <a:lumOff val="80000"/>
                      </a:schemeClr>
                    </a:solidFill>
                  </a:tcPr>
                </a:tc>
                <a:tc>
                  <a:txBody>
                    <a:bodyPr/>
                    <a:lstStyle/>
                    <a:p>
                      <a:pPr algn="ctr"/>
                      <a:r>
                        <a:rPr lang="es-ES" sz="1200" b="1" dirty="0">
                          <a:solidFill>
                            <a:schemeClr val="bg1"/>
                          </a:solidFill>
                        </a:rPr>
                        <a:t>1.9 %</a:t>
                      </a:r>
                    </a:p>
                  </a:txBody>
                  <a:tcPr>
                    <a:solidFill>
                      <a:srgbClr val="FF0000"/>
                    </a:solidFill>
                  </a:tcPr>
                </a:tc>
                <a:tc>
                  <a:txBody>
                    <a:bodyPr/>
                    <a:lstStyle/>
                    <a:p>
                      <a:pPr algn="ctr"/>
                      <a:r>
                        <a:rPr lang="es-ES" sz="1200" b="1" dirty="0">
                          <a:solidFill>
                            <a:schemeClr val="bg1"/>
                          </a:solidFill>
                        </a:rPr>
                        <a:t>28.3 %</a:t>
                      </a:r>
                    </a:p>
                  </a:txBody>
                  <a:tcPr>
                    <a:solidFill>
                      <a:srgbClr val="FF0000"/>
                    </a:solidFill>
                  </a:tcPr>
                </a:tc>
                <a:extLst>
                  <a:ext uri="{0D108BD9-81ED-4DB2-BD59-A6C34878D82A}">
                    <a16:rowId xmlns:a16="http://schemas.microsoft.com/office/drawing/2014/main" val="10001"/>
                  </a:ext>
                </a:extLst>
              </a:tr>
              <a:tr h="255200">
                <a:tc>
                  <a:txBody>
                    <a:bodyPr/>
                    <a:lstStyle/>
                    <a:p>
                      <a:pPr algn="ctr"/>
                      <a:r>
                        <a:rPr lang="es-ES" sz="1200" dirty="0"/>
                        <a:t>75th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0.6 %</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13.9 %</a:t>
                      </a:r>
                    </a:p>
                  </a:txBody>
                  <a:tcPr>
                    <a:solidFill>
                      <a:srgbClr val="FF0000"/>
                    </a:solidFill>
                  </a:tcPr>
                </a:tc>
                <a:extLst>
                  <a:ext uri="{0D108BD9-81ED-4DB2-BD59-A6C34878D82A}">
                    <a16:rowId xmlns:a16="http://schemas.microsoft.com/office/drawing/2014/main" val="10002"/>
                  </a:ext>
                </a:extLst>
              </a:tr>
              <a:tr h="255200">
                <a:tc>
                  <a:txBody>
                    <a:bodyPr/>
                    <a:lstStyle/>
                    <a:p>
                      <a:pPr algn="ctr"/>
                      <a:r>
                        <a:rPr lang="es-ES" sz="1200" dirty="0"/>
                        <a:t>80th</a:t>
                      </a:r>
                    </a:p>
                  </a:txBody>
                  <a:tcP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0.5 %</a:t>
                      </a:r>
                    </a:p>
                  </a:txBody>
                  <a:tcP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1" dirty="0">
                          <a:solidFill>
                            <a:schemeClr val="bg1"/>
                          </a:solidFill>
                        </a:rPr>
                        <a:t>11.6 %</a:t>
                      </a:r>
                    </a:p>
                  </a:txBody>
                  <a:tcPr>
                    <a:solidFill>
                      <a:srgbClr val="FF0000"/>
                    </a:solidFill>
                  </a:tcPr>
                </a:tc>
                <a:extLst>
                  <a:ext uri="{0D108BD9-81ED-4DB2-BD59-A6C34878D82A}">
                    <a16:rowId xmlns:a16="http://schemas.microsoft.com/office/drawing/2014/main" val="10003"/>
                  </a:ext>
                </a:extLst>
              </a:tr>
            </a:tbl>
          </a:graphicData>
        </a:graphic>
      </p:graphicFrame>
      <p:sp>
        <p:nvSpPr>
          <p:cNvPr id="24" name="TextBox 15">
            <a:extLst>
              <a:ext uri="{FF2B5EF4-FFF2-40B4-BE49-F238E27FC236}">
                <a16:creationId xmlns:a16="http://schemas.microsoft.com/office/drawing/2014/main" id="{0281480D-123A-7046-AB3D-931EED9C007E}"/>
              </a:ext>
            </a:extLst>
          </p:cNvPr>
          <p:cNvSpPr txBox="1"/>
          <p:nvPr/>
        </p:nvSpPr>
        <p:spPr>
          <a:xfrm>
            <a:off x="1237119" y="3996217"/>
            <a:ext cx="7558244" cy="1131079"/>
          </a:xfrm>
          <a:prstGeom prst="rect">
            <a:avLst/>
          </a:prstGeom>
          <a:noFill/>
        </p:spPr>
        <p:txBody>
          <a:bodyPr wrap="square" rtlCol="0">
            <a:spAutoFit/>
          </a:bodyPr>
          <a:lstStyle/>
          <a:p>
            <a:pPr>
              <a:lnSpc>
                <a:spcPct val="125000"/>
              </a:lnSpc>
              <a:buClr>
                <a:schemeClr val="tx1">
                  <a:lumMod val="85000"/>
                  <a:lumOff val="15000"/>
                </a:schemeClr>
              </a:buClr>
            </a:pPr>
            <a:r>
              <a:rPr lang="en-US" b="1" dirty="0">
                <a:solidFill>
                  <a:schemeClr val="tx1">
                    <a:lumMod val="85000"/>
                    <a:lumOff val="15000"/>
                  </a:schemeClr>
                </a:solidFill>
                <a:latin typeface="Gill Sans Nova" panose="020B0602020104020203" pitchFamily="34" charset="0"/>
                <a:ea typeface="Trebuchet MS" charset="0"/>
                <a:cs typeface="Trebuchet MS" charset="0"/>
              </a:rPr>
              <a:t>In p75 and p80 the number of circuits and records that met the threshold criteria were 10 times higher during PSPS days compare to non-PSPS days</a:t>
            </a:r>
          </a:p>
        </p:txBody>
      </p:sp>
    </p:spTree>
    <p:extLst>
      <p:ext uri="{BB962C8B-B14F-4D97-AF65-F5344CB8AC3E}">
        <p14:creationId xmlns:p14="http://schemas.microsoft.com/office/powerpoint/2010/main" val="418155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water, table, large, people&#10;&#10;Description automatically generated">
            <a:extLst>
              <a:ext uri="{FF2B5EF4-FFF2-40B4-BE49-F238E27FC236}">
                <a16:creationId xmlns:a16="http://schemas.microsoft.com/office/drawing/2014/main" id="{847C8D8F-201C-264B-ACEE-317EE5F6151F}"/>
              </a:ext>
            </a:extLst>
          </p:cNvPr>
          <p:cNvPicPr>
            <a:picLocks noChangeAspect="1"/>
          </p:cNvPicPr>
          <p:nvPr/>
        </p:nvPicPr>
        <p:blipFill>
          <a:blip r:embed="rId3"/>
          <a:stretch>
            <a:fillRect/>
          </a:stretch>
        </p:blipFill>
        <p:spPr>
          <a:xfrm>
            <a:off x="0" y="0"/>
            <a:ext cx="882650" cy="6858000"/>
          </a:xfrm>
          <a:prstGeom prst="rect">
            <a:avLst/>
          </a:prstGeom>
        </p:spPr>
      </p:pic>
      <p:pic>
        <p:nvPicPr>
          <p:cNvPr id="9" name="Picture 8">
            <a:extLst>
              <a:ext uri="{FF2B5EF4-FFF2-40B4-BE49-F238E27FC236}">
                <a16:creationId xmlns:a16="http://schemas.microsoft.com/office/drawing/2014/main" id="{3717C43D-74D9-8547-9B9F-525612586B7E}"/>
              </a:ext>
            </a:extLst>
          </p:cNvPr>
          <p:cNvPicPr>
            <a:picLocks noChangeAspect="1"/>
          </p:cNvPicPr>
          <p:nvPr/>
        </p:nvPicPr>
        <p:blipFill>
          <a:blip r:embed="rId4"/>
          <a:srcRect/>
          <a:stretch/>
        </p:blipFill>
        <p:spPr>
          <a:xfrm>
            <a:off x="199238" y="204091"/>
            <a:ext cx="484174" cy="466241"/>
          </a:xfrm>
          <a:prstGeom prst="rect">
            <a:avLst/>
          </a:prstGeom>
        </p:spPr>
      </p:pic>
      <p:sp>
        <p:nvSpPr>
          <p:cNvPr id="11" name="Rectangle 10">
            <a:extLst>
              <a:ext uri="{FF2B5EF4-FFF2-40B4-BE49-F238E27FC236}">
                <a16:creationId xmlns:a16="http://schemas.microsoft.com/office/drawing/2014/main" id="{84459D58-4670-3844-9FB3-5ECA48C5107C}"/>
              </a:ext>
            </a:extLst>
          </p:cNvPr>
          <p:cNvSpPr/>
          <p:nvPr/>
        </p:nvSpPr>
        <p:spPr>
          <a:xfrm>
            <a:off x="882650" y="6361509"/>
            <a:ext cx="11309350" cy="4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sp>
        <p:nvSpPr>
          <p:cNvPr id="13" name="TextBox 12">
            <a:extLst>
              <a:ext uri="{FF2B5EF4-FFF2-40B4-BE49-F238E27FC236}">
                <a16:creationId xmlns:a16="http://schemas.microsoft.com/office/drawing/2014/main" id="{550AA0BB-8C38-FD4F-887B-D9466299B4D9}"/>
              </a:ext>
            </a:extLst>
          </p:cNvPr>
          <p:cNvSpPr txBox="1"/>
          <p:nvPr/>
        </p:nvSpPr>
        <p:spPr>
          <a:xfrm rot="16200000">
            <a:off x="-2485541" y="3724285"/>
            <a:ext cx="5867320" cy="400110"/>
          </a:xfrm>
          <a:prstGeom prst="rect">
            <a:avLst/>
          </a:prstGeom>
          <a:noFill/>
        </p:spPr>
        <p:txBody>
          <a:bodyPr wrap="square" rtlCol="0">
            <a:spAutoFit/>
          </a:bodyPr>
          <a:lstStyle/>
          <a:p>
            <a:pPr algn="r"/>
            <a:r>
              <a:rPr lang="en-US" sz="2000" dirty="0">
                <a:solidFill>
                  <a:schemeClr val="bg1"/>
                </a:solidFill>
                <a:latin typeface="Gill Sans Nova" panose="020B0602020104020203" pitchFamily="34" charset="0"/>
                <a:ea typeface="Trebuchet MS" charset="0"/>
                <a:cs typeface="Trebuchet MS" charset="0"/>
              </a:rPr>
              <a:t>PSPS days  - SCENARIOS</a:t>
            </a:r>
          </a:p>
        </p:txBody>
      </p:sp>
      <p:sp>
        <p:nvSpPr>
          <p:cNvPr id="19" name="TextBox 18">
            <a:extLst>
              <a:ext uri="{FF2B5EF4-FFF2-40B4-BE49-F238E27FC236}">
                <a16:creationId xmlns:a16="http://schemas.microsoft.com/office/drawing/2014/main" id="{396F235D-2686-3D4E-955D-0C2474F842AC}"/>
              </a:ext>
            </a:extLst>
          </p:cNvPr>
          <p:cNvSpPr txBox="1"/>
          <p:nvPr/>
        </p:nvSpPr>
        <p:spPr>
          <a:xfrm>
            <a:off x="1439921" y="820536"/>
            <a:ext cx="8658820" cy="492443"/>
          </a:xfrm>
          <a:prstGeom prst="rect">
            <a:avLst/>
          </a:prstGeom>
          <a:noFill/>
        </p:spPr>
        <p:txBody>
          <a:bodyPr wrap="square" rtlCol="0">
            <a:spAutoFit/>
          </a:bodyPr>
          <a:lstStyle/>
          <a:p>
            <a:r>
              <a:rPr lang="en-US" sz="2600" b="1" dirty="0">
                <a:solidFill>
                  <a:srgbClr val="1F1F1F"/>
                </a:solidFill>
                <a:latin typeface="Gill Sans Nova" panose="020B0602020104020203" pitchFamily="34" charset="0"/>
                <a:ea typeface="Trebuchet MS" charset="0"/>
                <a:cs typeface="Trebuchet MS" charset="0"/>
              </a:rPr>
              <a:t>PSPS days - SCENARIOS </a:t>
            </a:r>
          </a:p>
        </p:txBody>
      </p:sp>
      <p:sp>
        <p:nvSpPr>
          <p:cNvPr id="21" name="Rectangle 20">
            <a:extLst>
              <a:ext uri="{FF2B5EF4-FFF2-40B4-BE49-F238E27FC236}">
                <a16:creationId xmlns:a16="http://schemas.microsoft.com/office/drawing/2014/main" id="{801F563B-87D0-8546-A43F-4874CF3A880D}"/>
              </a:ext>
            </a:extLst>
          </p:cNvPr>
          <p:cNvSpPr/>
          <p:nvPr/>
        </p:nvSpPr>
        <p:spPr>
          <a:xfrm>
            <a:off x="1545245" y="1356761"/>
            <a:ext cx="228600" cy="36576"/>
          </a:xfrm>
          <a:prstGeom prst="rect">
            <a:avLst/>
          </a:prstGeom>
          <a:solidFill>
            <a:srgbClr val="A020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ill Sans Nova" panose="020B0602020104020203" pitchFamily="34" charset="0"/>
            </a:endParaRPr>
          </a:p>
        </p:txBody>
      </p:sp>
      <p:cxnSp>
        <p:nvCxnSpPr>
          <p:cNvPr id="12" name="Straight Connector 11">
            <a:extLst>
              <a:ext uri="{FF2B5EF4-FFF2-40B4-BE49-F238E27FC236}">
                <a16:creationId xmlns:a16="http://schemas.microsoft.com/office/drawing/2014/main" id="{35A9FB21-F22D-AE4D-AF69-FB5E09301B7D}"/>
              </a:ext>
            </a:extLst>
          </p:cNvPr>
          <p:cNvCxnSpPr/>
          <p:nvPr/>
        </p:nvCxnSpPr>
        <p:spPr>
          <a:xfrm>
            <a:off x="792480" y="6448200"/>
            <a:ext cx="10586720" cy="0"/>
          </a:xfrm>
          <a:prstGeom prst="line">
            <a:avLst/>
          </a:prstGeom>
          <a:ln w="9525">
            <a:solidFill>
              <a:srgbClr val="BFBFBF">
                <a:alpha val="50196"/>
              </a:srgb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C83440-E893-E443-B8C2-2B20BA9B5650}"/>
              </a:ext>
            </a:extLst>
          </p:cNvPr>
          <p:cNvSpPr txBox="1"/>
          <p:nvPr/>
        </p:nvSpPr>
        <p:spPr>
          <a:xfrm>
            <a:off x="972820" y="6509205"/>
            <a:ext cx="2537207" cy="261610"/>
          </a:xfrm>
          <a:prstGeom prst="rect">
            <a:avLst/>
          </a:prstGeom>
          <a:noFill/>
        </p:spPr>
        <p:txBody>
          <a:bodyPr wrap="square" rtlCol="0">
            <a:spAutoFit/>
          </a:bodyPr>
          <a:lstStyle/>
          <a:p>
            <a:r>
              <a:rPr lang="en-US" sz="1100" spc="50" dirty="0">
                <a:solidFill>
                  <a:srgbClr val="BFBFBF">
                    <a:alpha val="50000"/>
                  </a:srgbClr>
                </a:solidFill>
                <a:latin typeface="Trebuchet MS" charset="0"/>
                <a:ea typeface="Trebuchet MS" charset="0"/>
                <a:cs typeface="Trebuchet MS" charset="0"/>
              </a:rPr>
              <a:t>www.technosylva.com</a:t>
            </a:r>
          </a:p>
        </p:txBody>
      </p:sp>
      <p:pic>
        <p:nvPicPr>
          <p:cNvPr id="17" name="Picture 16">
            <a:extLst>
              <a:ext uri="{FF2B5EF4-FFF2-40B4-BE49-F238E27FC236}">
                <a16:creationId xmlns:a16="http://schemas.microsoft.com/office/drawing/2014/main" id="{59BCFEAD-DB61-4548-9D42-AFB4491D9CF7}"/>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196407" y="6541194"/>
            <a:ext cx="1182793" cy="233262"/>
          </a:xfrm>
          <a:prstGeom prst="rect">
            <a:avLst/>
          </a:prstGeom>
        </p:spPr>
      </p:pic>
      <p:sp>
        <p:nvSpPr>
          <p:cNvPr id="18" name="TextBox 17">
            <a:extLst>
              <a:ext uri="{FF2B5EF4-FFF2-40B4-BE49-F238E27FC236}">
                <a16:creationId xmlns:a16="http://schemas.microsoft.com/office/drawing/2014/main" id="{7DBFB375-A641-CE48-8D14-FD9107F0F170}"/>
              </a:ext>
            </a:extLst>
          </p:cNvPr>
          <p:cNvSpPr txBox="1"/>
          <p:nvPr/>
        </p:nvSpPr>
        <p:spPr>
          <a:xfrm>
            <a:off x="3377243" y="6535440"/>
            <a:ext cx="5430741" cy="276999"/>
          </a:xfrm>
          <a:prstGeom prst="rect">
            <a:avLst/>
          </a:prstGeom>
          <a:noFill/>
        </p:spPr>
        <p:txBody>
          <a:bodyPr wrap="square" rtlCol="0">
            <a:spAutoFit/>
          </a:bodyPr>
          <a:lstStyle/>
          <a:p>
            <a:pPr algn="ctr"/>
            <a:r>
              <a:rPr lang="en-US" sz="1200" dirty="0">
                <a:solidFill>
                  <a:schemeClr val="bg1">
                    <a:lumMod val="85000"/>
                  </a:schemeClr>
                </a:solidFill>
              </a:rPr>
              <a:t>Copyright © 2021. Technosylva Inc., La Jolla, CA.</a:t>
            </a:r>
          </a:p>
        </p:txBody>
      </p:sp>
      <p:sp>
        <p:nvSpPr>
          <p:cNvPr id="14" name="TextBox 15">
            <a:extLst>
              <a:ext uri="{FF2B5EF4-FFF2-40B4-BE49-F238E27FC236}">
                <a16:creationId xmlns:a16="http://schemas.microsoft.com/office/drawing/2014/main" id="{0281480D-123A-7046-AB3D-931EED9C007E}"/>
              </a:ext>
            </a:extLst>
          </p:cNvPr>
          <p:cNvSpPr txBox="1"/>
          <p:nvPr/>
        </p:nvSpPr>
        <p:spPr>
          <a:xfrm>
            <a:off x="1026955" y="1437119"/>
            <a:ext cx="10964748" cy="2862322"/>
          </a:xfrm>
          <a:prstGeom prst="rect">
            <a:avLst/>
          </a:prstGeom>
          <a:noFill/>
        </p:spPr>
        <p:txBody>
          <a:bodyPr wrap="square" rtlCol="0">
            <a:spAutoFit/>
          </a:bodyPr>
          <a:lstStyle/>
          <a:p>
            <a:pPr marL="285750" lvl="0" indent="-285750">
              <a:buFont typeface="Arial" panose="020B0604020202020204" pitchFamily="34"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Thresholds: the 80th percentile values for consequence ((535 BI or 0.57 PF) and FBI =&gt;4) and </a:t>
            </a:r>
            <a:r>
              <a:rPr lang="en-US" dirty="0" err="1">
                <a:solidFill>
                  <a:schemeClr val="tx1">
                    <a:lumMod val="85000"/>
                    <a:lumOff val="15000"/>
                  </a:schemeClr>
                </a:solidFill>
                <a:latin typeface="Gill Sans Nova" panose="020B0602020104020203" pitchFamily="34" charset="0"/>
                <a:ea typeface="Trebuchet MS" charset="0"/>
                <a:cs typeface="Trebuchet MS" charset="0"/>
              </a:rPr>
              <a:t>ERMcriteria</a:t>
            </a:r>
            <a:r>
              <a:rPr lang="en-US" dirty="0">
                <a:solidFill>
                  <a:schemeClr val="tx1">
                    <a:lumMod val="85000"/>
                    <a:lumOff val="15000"/>
                  </a:schemeClr>
                </a:solidFill>
                <a:latin typeface="Gill Sans Nova" panose="020B0602020104020203" pitchFamily="34" charset="0"/>
                <a:ea typeface="Trebuchet MS" charset="0"/>
                <a:cs typeface="Trebuchet MS" charset="0"/>
              </a:rPr>
              <a:t> (FPI &gt;12; WS&gt;31mi/h; WG&gt;46mi/h)</a:t>
            </a:r>
          </a:p>
          <a:p>
            <a:pPr marL="285750" lvl="0" indent="-285750">
              <a:buFont typeface="Arial" panose="020B0604020202020204" pitchFamily="34" charset="0"/>
              <a:buChar char="•"/>
            </a:pPr>
            <a:r>
              <a:rPr lang="en-US" dirty="0">
                <a:solidFill>
                  <a:schemeClr val="tx1">
                    <a:lumMod val="85000"/>
                    <a:lumOff val="15000"/>
                  </a:schemeClr>
                </a:solidFill>
                <a:latin typeface="Gill Sans Nova" panose="020B0602020104020203" pitchFamily="34" charset="0"/>
                <a:ea typeface="Trebuchet MS" charset="0"/>
                <a:cs typeface="Trebuchet MS" charset="0"/>
              </a:rPr>
              <a:t>Only circuits for PSPS event days that were not de-energized are included. </a:t>
            </a:r>
          </a:p>
          <a:p>
            <a:pPr marL="285750" lvl="0" indent="-285750">
              <a:buFont typeface="Arial" panose="020B0604020202020204" pitchFamily="34" charset="0"/>
              <a:buChar char="•"/>
            </a:pPr>
            <a:endParaRPr lang="en-US" dirty="0">
              <a:solidFill>
                <a:schemeClr val="tx1">
                  <a:lumMod val="85000"/>
                  <a:lumOff val="15000"/>
                </a:schemeClr>
              </a:solidFill>
              <a:latin typeface="Gill Sans Nova" panose="020B0602020104020203" pitchFamily="34" charset="0"/>
              <a:ea typeface="Trebuchet MS" charset="0"/>
              <a:cs typeface="Trebuchet MS" charset="0"/>
            </a:endParaRPr>
          </a:p>
          <a:p>
            <a:pPr marL="800100" lvl="1" indent="-342900">
              <a:buFont typeface="+mj-lt"/>
              <a:buAutoNum type="arabicParenR"/>
            </a:pPr>
            <a:r>
              <a:rPr lang="en-US" b="1" dirty="0">
                <a:solidFill>
                  <a:schemeClr val="tx1">
                    <a:lumMod val="85000"/>
                    <a:lumOff val="15000"/>
                  </a:schemeClr>
                </a:solidFill>
                <a:latin typeface="Gill Sans Nova" panose="020B0602020104020203" pitchFamily="34" charset="0"/>
                <a:ea typeface="Trebuchet MS" charset="0"/>
                <a:cs typeface="Trebuchet MS" charset="0"/>
              </a:rPr>
              <a:t>Number of circuits </a:t>
            </a:r>
            <a:r>
              <a:rPr lang="en-US" dirty="0">
                <a:solidFill>
                  <a:schemeClr val="tx1">
                    <a:lumMod val="85000"/>
                    <a:lumOff val="15000"/>
                  </a:schemeClr>
                </a:solidFill>
                <a:latin typeface="Gill Sans Nova" panose="020B0602020104020203" pitchFamily="34" charset="0"/>
                <a:ea typeface="Trebuchet MS" charset="0"/>
                <a:cs typeface="Trebuchet MS" charset="0"/>
              </a:rPr>
              <a:t>during PSPS days that met the different criteria. </a:t>
            </a:r>
          </a:p>
          <a:p>
            <a:pPr marL="1257300" lvl="2" indent="-342900">
              <a:buFont typeface="Arial" panose="020B0604020202020204" pitchFamily="34" charset="0"/>
              <a:buChar char="•"/>
            </a:pPr>
            <a:endParaRPr lang="en-US" dirty="0">
              <a:solidFill>
                <a:schemeClr val="tx1">
                  <a:lumMod val="85000"/>
                  <a:lumOff val="15000"/>
                </a:schemeClr>
              </a:solidFill>
              <a:latin typeface="Gill Sans Nova" panose="020B0602020104020203" pitchFamily="34" charset="0"/>
              <a:ea typeface="Trebuchet MS" charset="0"/>
              <a:cs typeface="Trebuchet MS" charset="0"/>
            </a:endParaRPr>
          </a:p>
          <a:p>
            <a:pPr marL="800100" lvl="1" indent="-342900">
              <a:buFont typeface="+mj-lt"/>
              <a:buAutoNum type="arabicPeriod"/>
            </a:pPr>
            <a:endParaRPr lang="es-ES" dirty="0">
              <a:solidFill>
                <a:schemeClr val="tx1">
                  <a:lumMod val="85000"/>
                  <a:lumOff val="15000"/>
                </a:schemeClr>
              </a:solidFill>
              <a:latin typeface="Gill Sans Nova" panose="020B0602020104020203" pitchFamily="34" charset="0"/>
              <a:ea typeface="Trebuchet MS" charset="0"/>
              <a:cs typeface="Trebuchet MS" charset="0"/>
            </a:endParaRPr>
          </a:p>
          <a:p>
            <a:pPr marL="800100" lvl="1" indent="-342900">
              <a:buFont typeface="+mj-lt"/>
              <a:buAutoNum type="arabicPeriod"/>
            </a:pPr>
            <a:endParaRPr lang="es-ES" dirty="0">
              <a:solidFill>
                <a:schemeClr val="tx1">
                  <a:lumMod val="85000"/>
                  <a:lumOff val="15000"/>
                </a:schemeClr>
              </a:solidFill>
              <a:latin typeface="Gill Sans Nova" panose="020B0602020104020203" pitchFamily="34" charset="0"/>
              <a:ea typeface="Trebuchet MS" charset="0"/>
              <a:cs typeface="Trebuchet MS" charset="0"/>
            </a:endParaRPr>
          </a:p>
          <a:p>
            <a:pPr marL="800100" lvl="1" indent="-342900">
              <a:buFont typeface="+mj-lt"/>
              <a:buAutoNum type="arabicPeriod"/>
            </a:pPr>
            <a:endParaRPr lang="es-ES" dirty="0">
              <a:solidFill>
                <a:schemeClr val="tx1">
                  <a:lumMod val="85000"/>
                  <a:lumOff val="15000"/>
                </a:schemeClr>
              </a:solidFill>
              <a:latin typeface="Gill Sans Nova" panose="020B0602020104020203" pitchFamily="34" charset="0"/>
              <a:ea typeface="Trebuchet MS" charset="0"/>
              <a:cs typeface="Trebuchet MS" charset="0"/>
            </a:endParaRPr>
          </a:p>
          <a:p>
            <a:pPr marL="800100" lvl="1" indent="-342900">
              <a:buFont typeface="+mj-lt"/>
              <a:buAutoNum type="arabicPeriod"/>
            </a:pPr>
            <a:endParaRPr lang="es-ES" dirty="0">
              <a:solidFill>
                <a:schemeClr val="tx1">
                  <a:lumMod val="85000"/>
                  <a:lumOff val="15000"/>
                </a:schemeClr>
              </a:solidFill>
              <a:latin typeface="Gill Sans Nova" panose="020B0602020104020203" pitchFamily="34" charset="0"/>
              <a:ea typeface="Trebuchet MS" charset="0"/>
              <a:cs typeface="Trebuchet MS"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32296116"/>
              </p:ext>
            </p:extLst>
          </p:nvPr>
        </p:nvGraphicFramePr>
        <p:xfrm>
          <a:off x="1773845" y="3122636"/>
          <a:ext cx="9050274" cy="2519680"/>
        </p:xfrm>
        <a:graphic>
          <a:graphicData uri="http://schemas.openxmlformats.org/drawingml/2006/table">
            <a:tbl>
              <a:tblPr firstRow="1" bandRow="1">
                <a:tableStyleId>{5C22544A-7EE6-4342-B048-85BDC9FD1C3A}</a:tableStyleId>
              </a:tblPr>
              <a:tblGrid>
                <a:gridCol w="1508379">
                  <a:extLst>
                    <a:ext uri="{9D8B030D-6E8A-4147-A177-3AD203B41FA5}">
                      <a16:colId xmlns:a16="http://schemas.microsoft.com/office/drawing/2014/main" val="20000"/>
                    </a:ext>
                  </a:extLst>
                </a:gridCol>
                <a:gridCol w="1508379">
                  <a:extLst>
                    <a:ext uri="{9D8B030D-6E8A-4147-A177-3AD203B41FA5}">
                      <a16:colId xmlns:a16="http://schemas.microsoft.com/office/drawing/2014/main" val="20001"/>
                    </a:ext>
                  </a:extLst>
                </a:gridCol>
                <a:gridCol w="1508379">
                  <a:extLst>
                    <a:ext uri="{9D8B030D-6E8A-4147-A177-3AD203B41FA5}">
                      <a16:colId xmlns:a16="http://schemas.microsoft.com/office/drawing/2014/main" val="20002"/>
                    </a:ext>
                  </a:extLst>
                </a:gridCol>
                <a:gridCol w="1508379">
                  <a:extLst>
                    <a:ext uri="{9D8B030D-6E8A-4147-A177-3AD203B41FA5}">
                      <a16:colId xmlns:a16="http://schemas.microsoft.com/office/drawing/2014/main" val="20003"/>
                    </a:ext>
                  </a:extLst>
                </a:gridCol>
                <a:gridCol w="1508379">
                  <a:extLst>
                    <a:ext uri="{9D8B030D-6E8A-4147-A177-3AD203B41FA5}">
                      <a16:colId xmlns:a16="http://schemas.microsoft.com/office/drawing/2014/main" val="20004"/>
                    </a:ext>
                  </a:extLst>
                </a:gridCol>
                <a:gridCol w="1508379">
                  <a:extLst>
                    <a:ext uri="{9D8B030D-6E8A-4147-A177-3AD203B41FA5}">
                      <a16:colId xmlns:a16="http://schemas.microsoft.com/office/drawing/2014/main" val="20005"/>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err="1"/>
                        <a:t>Consequence</a:t>
                      </a:r>
                      <a:r>
                        <a:rPr lang="es-ES" sz="1400" baseline="0" dirty="0"/>
                        <a:t> p80</a:t>
                      </a:r>
                      <a:endParaRPr lang="es-ES" sz="1400" dirty="0"/>
                    </a:p>
                  </a:txBody>
                  <a:tcPr/>
                </a:tc>
                <a:tc>
                  <a:txBody>
                    <a:bodyPr/>
                    <a:lstStyle/>
                    <a:p>
                      <a:pPr algn="ctr"/>
                      <a:r>
                        <a:rPr lang="es-ES" sz="1400" dirty="0"/>
                        <a:t>FPI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WS</a:t>
                      </a:r>
                      <a:r>
                        <a:rPr lang="es-ES" sz="1400" baseline="0" dirty="0"/>
                        <a:t> </a:t>
                      </a:r>
                      <a:r>
                        <a:rPr lang="es-ES" sz="1400" baseline="0" dirty="0" err="1"/>
                        <a:t>or</a:t>
                      </a:r>
                      <a:r>
                        <a:rPr lang="es-ES" sz="1400" baseline="0" dirty="0"/>
                        <a:t> WG</a:t>
                      </a:r>
                      <a:endParaRPr lang="es-ES" sz="1400" dirty="0"/>
                    </a:p>
                    <a:p>
                      <a:pPr algn="ctr"/>
                      <a:endParaRPr lang="es-E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FPI </a:t>
                      </a:r>
                      <a:r>
                        <a:rPr lang="es-ES" sz="1400" dirty="0" err="1"/>
                        <a:t>or</a:t>
                      </a:r>
                      <a:r>
                        <a:rPr lang="es-ES" sz="1400" dirty="0"/>
                        <a:t> WS</a:t>
                      </a:r>
                      <a:r>
                        <a:rPr lang="es-ES" sz="1400" baseline="0" dirty="0"/>
                        <a:t> </a:t>
                      </a:r>
                      <a:r>
                        <a:rPr lang="es-ES" sz="1400" baseline="0" dirty="0" err="1"/>
                        <a:t>or</a:t>
                      </a:r>
                      <a:r>
                        <a:rPr lang="es-ES" sz="1400" baseline="0" dirty="0"/>
                        <a:t> WG</a:t>
                      </a:r>
                      <a:endParaRPr lang="es-ES"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BI 50 </a:t>
                      </a:r>
                      <a:r>
                        <a:rPr lang="es-ES" sz="1400" dirty="0" err="1"/>
                        <a:t>or</a:t>
                      </a:r>
                      <a:r>
                        <a:rPr lang="es-ES" sz="1400" dirty="0"/>
                        <a:t> PF 0.9</a:t>
                      </a:r>
                    </a:p>
                  </a:txBody>
                  <a:tcPr/>
                </a:tc>
                <a:extLst>
                  <a:ext uri="{0D108BD9-81ED-4DB2-BD59-A6C34878D82A}">
                    <a16:rowId xmlns:a16="http://schemas.microsoft.com/office/drawing/2014/main" val="100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err="1"/>
                        <a:t>Consequence</a:t>
                      </a:r>
                      <a:r>
                        <a:rPr lang="es-ES" sz="1400" baseline="0" dirty="0"/>
                        <a:t> p80</a:t>
                      </a:r>
                      <a:endParaRPr lang="es-ES" sz="1400" dirty="0"/>
                    </a:p>
                    <a:p>
                      <a:pPr algn="ctr"/>
                      <a:endParaRPr lang="es-ES" sz="1400" dirty="0"/>
                    </a:p>
                  </a:txBody>
                  <a:tcPr/>
                </a:tc>
                <a:tc>
                  <a:txBody>
                    <a:bodyPr/>
                    <a:lstStyle/>
                    <a:p>
                      <a:pPr algn="ctr"/>
                      <a:r>
                        <a:rPr lang="es-ES" sz="1400" dirty="0"/>
                        <a:t>201</a:t>
                      </a:r>
                    </a:p>
                  </a:txBody>
                  <a:tcPr/>
                </a:tc>
                <a:tc>
                  <a:txBody>
                    <a:bodyPr/>
                    <a:lstStyle/>
                    <a:p>
                      <a:pPr algn="ctr"/>
                      <a:r>
                        <a:rPr lang="es-ES" sz="1400" dirty="0"/>
                        <a:t>60</a:t>
                      </a:r>
                    </a:p>
                  </a:txBody>
                  <a:tcPr/>
                </a:tc>
                <a:tc>
                  <a:txBody>
                    <a:bodyPr/>
                    <a:lstStyle/>
                    <a:p>
                      <a:pPr algn="ctr"/>
                      <a:r>
                        <a:rPr lang="es-ES" sz="1400" dirty="0"/>
                        <a:t>55</a:t>
                      </a:r>
                    </a:p>
                  </a:txBody>
                  <a:tcPr/>
                </a:tc>
                <a:tc>
                  <a:txBody>
                    <a:bodyPr/>
                    <a:lstStyle/>
                    <a:p>
                      <a:pPr algn="ctr"/>
                      <a:r>
                        <a:rPr lang="es-ES" sz="1400" dirty="0"/>
                        <a:t>26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a:t>
                      </a:r>
                    </a:p>
                  </a:txBody>
                  <a:tcPr>
                    <a:solidFill>
                      <a:schemeClr val="bg1">
                        <a:lumMod val="85000"/>
                      </a:schemeClr>
                    </a:solidFill>
                  </a:tcPr>
                </a:tc>
                <a:extLst>
                  <a:ext uri="{0D108BD9-81ED-4DB2-BD59-A6C34878D82A}">
                    <a16:rowId xmlns:a16="http://schemas.microsoft.com/office/drawing/2014/main" val="10001"/>
                  </a:ext>
                </a:extLst>
              </a:tr>
              <a:tr h="370840">
                <a:tc>
                  <a:txBody>
                    <a:bodyPr/>
                    <a:lstStyle/>
                    <a:p>
                      <a:pPr algn="ctr"/>
                      <a:r>
                        <a:rPr lang="es-ES" sz="1400" dirty="0"/>
                        <a:t>FPI</a:t>
                      </a:r>
                    </a:p>
                  </a:txBody>
                  <a:tcPr/>
                </a:tc>
                <a:tc>
                  <a:txBody>
                    <a:bodyPr/>
                    <a:lstStyle/>
                    <a:p>
                      <a:pPr algn="ctr"/>
                      <a:endParaRPr lang="es-ES" sz="1400" dirty="0"/>
                    </a:p>
                  </a:txBody>
                  <a:tcPr>
                    <a:solidFill>
                      <a:schemeClr val="bg1">
                        <a:lumMod val="85000"/>
                      </a:schemeClr>
                    </a:solidFill>
                  </a:tcPr>
                </a:tc>
                <a:tc>
                  <a:txBody>
                    <a:bodyPr/>
                    <a:lstStyle/>
                    <a:p>
                      <a:pPr algn="ctr"/>
                      <a:r>
                        <a:rPr lang="es-ES" sz="1400" dirty="0"/>
                        <a:t>472</a:t>
                      </a:r>
                    </a:p>
                  </a:txBody>
                  <a:tcPr/>
                </a:tc>
                <a:tc>
                  <a:txBody>
                    <a:bodyPr/>
                    <a:lstStyle/>
                    <a:p>
                      <a:pPr algn="ctr"/>
                      <a:r>
                        <a:rPr lang="es-ES" sz="1400" dirty="0"/>
                        <a:t>161</a:t>
                      </a:r>
                    </a:p>
                  </a:txBody>
                  <a:tcPr/>
                </a:tc>
                <a:tc>
                  <a:txBody>
                    <a:bodyPr/>
                    <a:lstStyle/>
                    <a:p>
                      <a:pPr algn="ctr"/>
                      <a:endParaRPr lang="es-ES" sz="1400" dirty="0"/>
                    </a:p>
                  </a:txBody>
                  <a:tcPr>
                    <a:solidFill>
                      <a:schemeClr val="bg1">
                        <a:lumMod val="85000"/>
                      </a:schemeClr>
                    </a:solidFill>
                  </a:tcPr>
                </a:tc>
                <a:tc>
                  <a:txBody>
                    <a:bodyPr/>
                    <a:lstStyle/>
                    <a:p>
                      <a:pPr algn="ctr"/>
                      <a:r>
                        <a:rPr lang="es-ES" sz="1400" dirty="0"/>
                        <a:t>117</a:t>
                      </a:r>
                    </a:p>
                  </a:txBody>
                  <a:tcPr/>
                </a:tc>
                <a:extLst>
                  <a:ext uri="{0D108BD9-81ED-4DB2-BD59-A6C34878D82A}">
                    <a16:rowId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WS</a:t>
                      </a:r>
                      <a:r>
                        <a:rPr lang="es-ES" sz="1400" baseline="0" dirty="0"/>
                        <a:t> </a:t>
                      </a:r>
                      <a:r>
                        <a:rPr lang="es-ES" sz="1400" baseline="0" dirty="0" err="1"/>
                        <a:t>or</a:t>
                      </a:r>
                      <a:r>
                        <a:rPr lang="es-ES" sz="1400" baseline="0" dirty="0"/>
                        <a:t> WG</a:t>
                      </a:r>
                      <a:endParaRPr lang="es-ES" sz="1400" dirty="0"/>
                    </a:p>
                  </a:txBody>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r>
                        <a:rPr lang="es-ES" sz="1400" dirty="0"/>
                        <a:t>406</a:t>
                      </a:r>
                    </a:p>
                  </a:txBody>
                  <a:tcPr/>
                </a:tc>
                <a:tc>
                  <a:txBody>
                    <a:bodyPr/>
                    <a:lstStyle/>
                    <a:p>
                      <a:pPr algn="ctr"/>
                      <a:endParaRPr lang="es-ES" sz="1400" dirty="0"/>
                    </a:p>
                  </a:txBody>
                  <a:tcPr>
                    <a:solidFill>
                      <a:schemeClr val="bg1">
                        <a:lumMod val="85000"/>
                      </a:schemeClr>
                    </a:solidFill>
                  </a:tcPr>
                </a:tc>
                <a:tc>
                  <a:txBody>
                    <a:bodyPr/>
                    <a:lstStyle/>
                    <a:p>
                      <a:pPr algn="ctr"/>
                      <a:r>
                        <a:rPr lang="es-ES" sz="1400" dirty="0"/>
                        <a:t>39</a:t>
                      </a:r>
                    </a:p>
                  </a:txBody>
                  <a:tcPr/>
                </a:tc>
                <a:extLst>
                  <a:ext uri="{0D108BD9-81ED-4DB2-BD59-A6C34878D82A}">
                    <a16:rowId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FPI </a:t>
                      </a:r>
                      <a:r>
                        <a:rPr lang="es-ES" sz="1400" dirty="0" err="1"/>
                        <a:t>or</a:t>
                      </a:r>
                      <a:r>
                        <a:rPr lang="es-ES" sz="1400" dirty="0"/>
                        <a:t> WS</a:t>
                      </a:r>
                      <a:r>
                        <a:rPr lang="es-ES" sz="1400" baseline="0" dirty="0"/>
                        <a:t> </a:t>
                      </a:r>
                      <a:r>
                        <a:rPr lang="es-ES" sz="1400" baseline="0" dirty="0" err="1"/>
                        <a:t>or</a:t>
                      </a:r>
                      <a:r>
                        <a:rPr lang="es-ES" sz="1400" baseline="0" dirty="0"/>
                        <a:t> WG</a:t>
                      </a:r>
                      <a:endParaRPr lang="es-ES" sz="1400" dirty="0"/>
                    </a:p>
                  </a:txBody>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tc>
                <a:tc>
                  <a:txBody>
                    <a:bodyPr/>
                    <a:lstStyle/>
                    <a:p>
                      <a:pPr algn="ctr"/>
                      <a:r>
                        <a:rPr lang="es-ES" sz="1400" dirty="0"/>
                        <a:t>26</a:t>
                      </a:r>
                    </a:p>
                  </a:txBody>
                  <a:tcPr/>
                </a:tc>
                <a:extLst>
                  <a:ext uri="{0D108BD9-81ED-4DB2-BD59-A6C34878D82A}">
                    <a16:rowId xmlns:a16="http://schemas.microsoft.com/office/drawing/2014/main" val="1000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400" dirty="0"/>
                        <a:t>BI 50 </a:t>
                      </a:r>
                      <a:r>
                        <a:rPr lang="es-ES" sz="1400" dirty="0" err="1"/>
                        <a:t>or</a:t>
                      </a:r>
                      <a:r>
                        <a:rPr lang="es-ES" sz="1400" dirty="0"/>
                        <a:t> PF 0.9</a:t>
                      </a:r>
                    </a:p>
                  </a:txBody>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endParaRPr lang="es-ES" sz="1400" dirty="0"/>
                    </a:p>
                  </a:txBody>
                  <a:tcPr>
                    <a:solidFill>
                      <a:schemeClr val="bg1">
                        <a:lumMod val="85000"/>
                      </a:schemeClr>
                    </a:solidFill>
                  </a:tcPr>
                </a:tc>
                <a:tc>
                  <a:txBody>
                    <a:bodyPr/>
                    <a:lstStyle/>
                    <a:p>
                      <a:pPr algn="ctr"/>
                      <a:r>
                        <a:rPr lang="es-ES" sz="1400" dirty="0"/>
                        <a:t>1,191</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1608888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ata_x0020_Request_x0020_Set_x0020_Name xmlns="8430d550-c2bd-4ade-ae56-0b82b076c537">CalAdvocates-SCE-2022WMP-17 - 02</Data_x0020_Request_x0020_Set_x0020_Name>
    <Response_x0020_Date xmlns="8430d550-c2bd-4ade-ae56-0b82b076c537">2022-09-29T07:00:00+00:00</Response_x0020_Date>
    <TaxCatchAll xmlns="e45da448-bf9c-43e8-8676-7e88d583ded9" xsi:nil="true"/>
    <Acronym xmlns="8430d550-c2bd-4ade-ae56-0b82b076c537">2022-WMPs</Acronym>
    <RimsSpid xmlns="8430d550-c2bd-4ade-ae56-0b82b076c537">21955</RimsSpid>
    <_Status xmlns="http://schemas.microsoft.com/sharepoint/v3/fields" xsi:nil="true"/>
    <Do_x0020_Not_x0020_Produce xmlns="8430d550-c2bd-4ade-ae56-0b82b076c537">Not Applicable</Do_x0020_Not_x0020_Produce>
    <Data_x0020_Request_x0020_Set_x0020_Name1 xmlns="8430d550-c2bd-4ade-ae56-0b82b076c537">CalAdvocates-SCE-2022WMP-17</Data_x0020_Request_x0020_Set_x0020_Name1>
    <Received_x0020_Date xmlns="8430d550-c2bd-4ade-ae56-0b82b076c537">2022-09-15T07:00:00+00:00</Received_x0020_Date>
    <Year xmlns="8430d550-c2bd-4ade-ae56-0b82b076c537">2021</Year>
    <HeaderSpid xmlns="8430d550-c2bd-4ade-ae56-0b82b076c537">7104</HeaderSpid>
    <Question xmlns="8430d550-c2bd-4ade-ae56-0b82b076c537">Regarding the PSPS Asset Risk Analysis that SCE performed in conjunction with Technosylva:
a) Have SCE’s criteria for implementing a PSPS event changed as a result of the PSPS Asset 
Risk Analysis? 
b) If the answer to (a) is “yes,” please explain how. 
c) If the answer to (a) is "yes," when will (or did) SCE implement its new or modified criteria?
(Please specify the month and year.)
d) Based on the results of the analysis, will (or did) SCE begin utilizing FireCast/FireSim to 
identify circuits for future PSPS events? 
e) Have the results of the PSPS Asset Risk Analysis changed SCE's expected annual numbers 
of future PSPS events and associated de-energized customers? 
f) If the answer to (e) is “yes,” please describe how.
g) Please provide a copy of the results of SCE’s PSPS Asset Risk Analysis. </Question>
    <Classification xmlns="8430d550-c2bd-4ade-ae56-0b82b076c537">Public</Classification>
    <Proceeding_x0020_Number xmlns="8430d550-c2bd-4ade-ae56-0b82b076c537">2022-WMPs</Proceeding_x0020_Number>
    <Party xmlns="8430d550-c2bd-4ade-ae56-0b82b076c537">Cal Advocates</Party>
    <DR_x0020_360_x0020_Link xmlns="8430d550-c2bd-4ade-ae56-0b82b076c537">
      <Url xsi:nil="true"/>
      <Description xsi:nil="true"/>
    </DR_x0020_360_x0020_Link>
    <Agency xmlns="8430d550-c2bd-4ade-ae56-0b82b076c537">Office of Energy Infrastructure Safety (OEIS)</Agency>
    <_dlc_DocId xmlns="8430d550-c2bd-4ade-ae56-0b82b076c537">RCMS365-1419139168-161651</_dlc_DocId>
    <_dlc_DocIdUrl xmlns="8430d550-c2bd-4ade-ae56-0b82b076c537">
      <Url>https://edisonintl.sharepoint.com/teams/rcms365/_layouts/15/DocIdRedir.aspx?ID=RCMS365-1419139168-161651</Url>
      <Description>RCMS365-1419139168-161651</Description>
    </_dlc_DocIdUrl>
    <Witness xmlns="f5667e0a-ecdb-4766-84eb-ebc6e4f78fb7" xsi:nil="true"/>
    <Question_x0020_Number xmlns="f5667e0a-ecdb-4766-84eb-ebc6e4f78fb7">02</Question_x0020_Number>
    <Assignee xmlns="f5667e0a-ecdb-4766-84eb-ebc6e4f78fb7">Tom Rolinski</Assignee>
    <Attorney xmlns="f5667e0a-ecdb-4766-84eb-ebc6e4f78fb7">Elena Kilberg</Attorney>
    <Document_x0020_Type xmlns="f5667e0a-ecdb-4766-84eb-ebc6e4f78fb7">Attachment</Document_x0020_Type>
    <lcf76f155ced4ddcb4097134ff3c332f xmlns="f5667e0a-ecdb-4766-84eb-ebc6e4f78fb7">
      <Terms xmlns="http://schemas.microsoft.com/office/infopath/2007/PartnerControls"/>
    </lcf76f155ced4ddcb4097134ff3c332f>
    <Case_x0020_Analyst_x0020_Text xmlns="f5667e0a-ecdb-4766-84eb-ebc6e4f78fb7" xsi:nil="true"/>
    <IsManualHandling xmlns="f5667e0a-ecdb-4766-84eb-ebc6e4f78fb7">No</IsManualHandling>
    <Bates_x0020_Beg xmlns="8430d550-c2bd-4ade-ae56-0b82b076c537" xsi:nil="true"/>
    <Bates_x0020_End xmlns="8430d550-c2bd-4ade-ae56-0b82b076c537" xsi:nil="true"/>
    <IsBatesProfiled xmlns="8430d550-c2bd-4ade-ae56-0b82b076c537" xsi:nil="true"/>
    <IconOverlay xmlns="http://schemas.microsoft.com/sharepoint/v4" xsi:nil="true"/>
    <Case_x0020_manager_x0020_Text xmlns="f5667e0a-ecdb-4766-84eb-ebc6e4f78fb7" xsi:nil="true"/>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8" ma:contentTypeDescription="" ma:contentTypeScope="" ma:versionID="cfbfe80559f6962742d7b69a016baeaf">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xmlns:ns6="e45da448-bf9c-43e8-8676-7e88d583ded9" targetNamespace="http://schemas.microsoft.com/office/2006/metadata/properties" ma:root="true" ma:fieldsID="9e16b08e37e70ac41ace67b32714b4c4" ns2:_="" ns3:_="" ns4:_="" ns5:_="" ns6:_="">
    <xsd:import namespace="8430d550-c2bd-4ade-ae56-0b82b076c537"/>
    <xsd:import namespace="f5667e0a-ecdb-4766-84eb-ebc6e4f78fb7"/>
    <xsd:import namespace="http://schemas.microsoft.com/sharepoint/v3/fields"/>
    <xsd:import namespace="http://schemas.microsoft.com/sharepoint/v4"/>
    <xsd:import namespace="e45da448-bf9c-43e8-8676-7e88d583ded9"/>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element ref="ns2:Do_x0020_Not_x0020_Produce" minOccurs="0"/>
                <xsd:element ref="ns3:lcf76f155ced4ddcb4097134ff3c332f" minOccurs="0"/>
                <xsd:element ref="ns6: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default="2021"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element name="Do_x0020_Not_x0020_Produce" ma:index="49" nillable="true" ma:displayName="Do Not Produce" ma:default="Not Applicable" ma:description="This will skip the movement of items into completed doc set on approval as well as cleanup of In progress questions on set complete." ma:format="Dropdown" ma:internalName="Do_x0020_Not_x0020_Produce">
      <xsd:simpleType>
        <xsd:restriction base="dms:Choice">
          <xsd:enumeration value="Not Applicable"/>
          <xsd:enumeration value="Yes"/>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element name="lcf76f155ced4ddcb4097134ff3c332f" ma:index="51" nillable="true" ma:taxonomy="true" ma:internalName="lcf76f155ced4ddcb4097134ff3c332f" ma:taxonomyFieldName="MediaServiceImageTags" ma:displayName="Image Tags" ma:readOnly="false" ma:fieldId="{5cf76f15-5ced-4ddc-b409-7134ff3c332f}" ma:taxonomyMulti="true" ma:sspId="1da7e81d-6ea8-45c5-b51f-f6fb8dd5843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5da448-bf9c-43e8-8676-7e88d583ded9" elementFormDefault="qualified">
    <xsd:import namespace="http://schemas.microsoft.com/office/2006/documentManagement/types"/>
    <xsd:import namespace="http://schemas.microsoft.com/office/infopath/2007/PartnerControls"/>
    <xsd:element name="TaxCatchAll" ma:index="52" nillable="true" ma:displayName="Taxonomy Catch All Column" ma:hidden="true" ma:list="{65a278c3-a9af-4b00-9d48-f36cd2a1cf94}" ma:internalName="TaxCatchAll" ma:showField="CatchAllData" ma:web="8430d550-c2bd-4ade-ae56-0b82b076c5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2D3EE4-274F-4443-9BE4-B63BCF4DDAFB}">
  <ds:schemaRefs>
    <ds:schemaRef ds:uri="http://schemas.microsoft.com/sharepoint/v3/contenttype/forms"/>
  </ds:schemaRefs>
</ds:datastoreItem>
</file>

<file path=customXml/itemProps2.xml><?xml version="1.0" encoding="utf-8"?>
<ds:datastoreItem xmlns:ds="http://schemas.openxmlformats.org/officeDocument/2006/customXml" ds:itemID="{12CADF1D-77F3-4C47-932C-224E1401E528}">
  <ds:schemaRefs>
    <ds:schemaRef ds:uri="http://schemas.microsoft.com/sharepoint/v3/fields"/>
    <ds:schemaRef ds:uri="http://purl.org/dc/terms/"/>
    <ds:schemaRef ds:uri="e45da448-bf9c-43e8-8676-7e88d583ded9"/>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d1269d0e-3d21-492c-95ee-c4f1a377396e"/>
    <ds:schemaRef ds:uri="8430d550-c2bd-4ade-ae56-0b82b076c537"/>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68F58C1-C740-4814-BE35-E016B7A00BD1}">
  <ds:schemaRefs>
    <ds:schemaRef ds:uri="http://schemas.microsoft.com/sharepoint/events"/>
  </ds:schemaRefs>
</ds:datastoreItem>
</file>

<file path=customXml/itemProps4.xml><?xml version="1.0" encoding="utf-8"?>
<ds:datastoreItem xmlns:ds="http://schemas.openxmlformats.org/officeDocument/2006/customXml" ds:itemID="{D1660CE2-9596-4415-B372-63F051FD1985}"/>
</file>

<file path=docProps/app.xml><?xml version="1.0" encoding="utf-8"?>
<Properties xmlns="http://schemas.openxmlformats.org/officeDocument/2006/extended-properties" xmlns:vt="http://schemas.openxmlformats.org/officeDocument/2006/docPropsVTypes">
  <TotalTime>17908</TotalTime>
  <Words>690</Words>
  <Application>Microsoft Office PowerPoint</Application>
  <PresentationFormat>Widescreen</PresentationFormat>
  <Paragraphs>194</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Gill Sans Nova</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Buckley, Andrew (abuckley24@student.cccs.edu)</dc:creator>
  <cp:lastModifiedBy>Johnny Parker</cp:lastModifiedBy>
  <cp:revision>401</cp:revision>
  <dcterms:created xsi:type="dcterms:W3CDTF">2020-05-26T20:03:13Z</dcterms:created>
  <dcterms:modified xsi:type="dcterms:W3CDTF">2022-09-28T15:57:56Z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0x010100467F9C8BEA693240B87572EA900F32170056BB0A30A73F3E41B8D140887E196634</vt:lpwstr>
  </property>
  <property fmtid="{D5CDD505-2E9C-101B-9397-08002B2CF9AE}" pid="3" name="_dlc_DocIdItemGuid">
    <vt:lpwstr>ac6e7c77-1332-48dc-a5f7-b9e1f1fe1c59</vt:lpwstr>
  </property>
  <property fmtid="{D5CDD505-2E9C-101B-9397-08002B2CF9AE}" pid="4" name="MediaServiceImageTags">
    <vt:lpwstr/>
  </property>
  <property fmtid="{D5CDD505-2E9C-101B-9397-08002B2CF9AE}" pid="5" name="_docset_NoMedatataSyncRequired">
    <vt:lpwstr>False</vt:lpwstr>
  </property>
  <property fmtid="{D5CDD505-2E9C-101B-9397-08002B2CF9AE}" pid="6" name="Review Status">
    <vt:lpwstr>https://edisonintl.sharepoint.com/teams/rcms365/Lists/Data Request Review Tasks/Review%20Task%20View.aspx?QuestionDocID=161280  , Completed</vt:lpwstr>
  </property>
  <property fmtid="{D5CDD505-2E9C-101B-9397-08002B2CF9AE}" pid="7" name="MarkedForDeletion">
    <vt:bool>false</vt:bool>
  </property>
  <property fmtid="{D5CDD505-2E9C-101B-9397-08002B2CF9AE}" pid="9" name="Data Request Set Name1">
    <vt:lpwstr>CalAdvocates-SCE-2021-IE Follow-up</vt:lpwstr>
  </property>
  <property fmtid="{D5CDD505-2E9C-101B-9397-08002B2CF9AE}" pid="10" name="DeletedBy">
    <vt:lpwstr/>
  </property>
  <property fmtid="{D5CDD505-2E9C-101B-9397-08002B2CF9AE}" pid="11" name="Document Review Status">
    <vt:lpwstr>Pending for Case Admin</vt:lpwstr>
  </property>
  <property fmtid="{D5CDD505-2E9C-101B-9397-08002B2CF9AE}" pid="12" name="Modified Date">
    <vt:filetime>2022-09-28T07:00:00Z</vt:filetime>
  </property>
</Properties>
</file>