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3" r:id="rId5"/>
  </p:sldMasterIdLst>
  <p:notesMasterIdLst>
    <p:notesMasterId r:id="rId11"/>
  </p:notesMasterIdLst>
  <p:handoutMasterIdLst>
    <p:handoutMasterId r:id="rId12"/>
  </p:handoutMasterIdLst>
  <p:sldIdLst>
    <p:sldId id="256" r:id="rId6"/>
    <p:sldId id="318" r:id="rId7"/>
    <p:sldId id="315" r:id="rId8"/>
    <p:sldId id="316" r:id="rId9"/>
    <p:sldId id="317" r:id="rId10"/>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ng-yi Minnich" initials="SM" lastIdx="0" clrIdx="0">
    <p:extLst>
      <p:ext uri="{19B8F6BF-5375-455C-9EA6-DF929625EA0E}">
        <p15:presenceInfo xmlns:p15="http://schemas.microsoft.com/office/powerpoint/2012/main" userId="S-1-5-21-2559334742-469970549-2024990295-301064" providerId="AD"/>
      </p:ext>
    </p:extLst>
  </p:cmAuthor>
  <p:cmAuthor id="2" name="Meghan Booth Aguilar" initials="MBA" lastIdx="1" clrIdx="1">
    <p:extLst>
      <p:ext uri="{19B8F6BF-5375-455C-9EA6-DF929625EA0E}">
        <p15:presenceInfo xmlns:p15="http://schemas.microsoft.com/office/powerpoint/2012/main" userId="Meghan Booth Aguil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C9E8"/>
    <a:srgbClr val="CCD5E2"/>
    <a:srgbClr val="00B050"/>
    <a:srgbClr val="1D9A78"/>
    <a:srgbClr val="70AD47"/>
    <a:srgbClr val="FFFFFF"/>
    <a:srgbClr val="5B9BD5"/>
    <a:srgbClr val="8BC145"/>
    <a:srgbClr val="E8F2F6"/>
    <a:srgbClr val="DAE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08" y="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him Nathoo" userId="80b54b22-46d9-4134-832b-5ddc212dca79" providerId="ADAL" clId="{6698C0CD-F58C-4164-BDBF-192012FF830F}"/>
    <pc:docChg chg="modSld">
      <pc:chgData name="Rahim Nathoo" userId="80b54b22-46d9-4134-832b-5ddc212dca79" providerId="ADAL" clId="{6698C0CD-F58C-4164-BDBF-192012FF830F}" dt="2023-05-10T14:48:07.904" v="63" actId="20577"/>
      <pc:docMkLst>
        <pc:docMk/>
      </pc:docMkLst>
      <pc:sldChg chg="modSp mod">
        <pc:chgData name="Rahim Nathoo" userId="80b54b22-46d9-4134-832b-5ddc212dca79" providerId="ADAL" clId="{6698C0CD-F58C-4164-BDBF-192012FF830F}" dt="2023-05-10T14:47:58.286" v="59" actId="20577"/>
        <pc:sldMkLst>
          <pc:docMk/>
          <pc:sldMk cId="1036838145" sldId="315"/>
        </pc:sldMkLst>
        <pc:spChg chg="mod">
          <ac:chgData name="Rahim Nathoo" userId="80b54b22-46d9-4134-832b-5ddc212dca79" providerId="ADAL" clId="{6698C0CD-F58C-4164-BDBF-192012FF830F}" dt="2023-05-10T14:47:30.921" v="32" actId="404"/>
          <ac:spMkLst>
            <pc:docMk/>
            <pc:sldMk cId="1036838145" sldId="315"/>
            <ac:spMk id="2" creationId="{00000000-0000-0000-0000-000000000000}"/>
          </ac:spMkLst>
        </pc:spChg>
        <pc:spChg chg="mod">
          <ac:chgData name="Rahim Nathoo" userId="80b54b22-46d9-4134-832b-5ddc212dca79" providerId="ADAL" clId="{6698C0CD-F58C-4164-BDBF-192012FF830F}" dt="2023-05-10T14:47:58.286" v="59" actId="20577"/>
          <ac:spMkLst>
            <pc:docMk/>
            <pc:sldMk cId="1036838145" sldId="315"/>
            <ac:spMk id="5" creationId="{00000000-0000-0000-0000-000000000000}"/>
          </ac:spMkLst>
        </pc:spChg>
      </pc:sldChg>
      <pc:sldChg chg="modSp mod">
        <pc:chgData name="Rahim Nathoo" userId="80b54b22-46d9-4134-832b-5ddc212dca79" providerId="ADAL" clId="{6698C0CD-F58C-4164-BDBF-192012FF830F}" dt="2023-05-10T14:48:07.904" v="63" actId="20577"/>
        <pc:sldMkLst>
          <pc:docMk/>
          <pc:sldMk cId="1648298944" sldId="316"/>
        </pc:sldMkLst>
        <pc:spChg chg="mod">
          <ac:chgData name="Rahim Nathoo" userId="80b54b22-46d9-4134-832b-5ddc212dca79" providerId="ADAL" clId="{6698C0CD-F58C-4164-BDBF-192012FF830F}" dt="2023-05-10T14:48:07.904" v="63" actId="20577"/>
          <ac:spMkLst>
            <pc:docMk/>
            <pc:sldMk cId="1648298944" sldId="316"/>
            <ac:spMk id="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921D98EC-D81D-4792-9920-1B139A08E1A9}" type="datetimeFigureOut">
              <a:rPr lang="en-US" smtClean="0"/>
              <a:t>5/10/2023</a:t>
            </a:fld>
            <a:endParaRPr lang="en-US"/>
          </a:p>
        </p:txBody>
      </p:sp>
      <p:sp>
        <p:nvSpPr>
          <p:cNvPr id="4" name="Footer Placeholder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1C8CB5AE-28AB-4545-BECA-3A0123AE669F}" type="slidenum">
              <a:rPr lang="en-US" smtClean="0"/>
              <a:t>‹#›</a:t>
            </a:fld>
            <a:endParaRPr lang="en-US"/>
          </a:p>
        </p:txBody>
      </p:sp>
    </p:spTree>
    <p:extLst>
      <p:ext uri="{BB962C8B-B14F-4D97-AF65-F5344CB8AC3E}">
        <p14:creationId xmlns:p14="http://schemas.microsoft.com/office/powerpoint/2010/main" val="28450950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B0F191F9-8717-428C-945B-91A0BCD304DF}" type="datetimeFigureOut">
              <a:rPr lang="en-US" smtClean="0"/>
              <a:t>5/10/2023</a:t>
            </a:fld>
            <a:endParaRPr lang="en-US"/>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920C8EF3-0A66-43AA-9F5A-CD3BB4A2275F}" type="slidenum">
              <a:rPr lang="en-US" smtClean="0"/>
              <a:t>‹#›</a:t>
            </a:fld>
            <a:endParaRPr lang="en-US"/>
          </a:p>
        </p:txBody>
      </p:sp>
    </p:spTree>
    <p:extLst>
      <p:ext uri="{BB962C8B-B14F-4D97-AF65-F5344CB8AC3E}">
        <p14:creationId xmlns:p14="http://schemas.microsoft.com/office/powerpoint/2010/main" val="1488227742"/>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C8EF3-0A66-43AA-9F5A-CD3BB4A2275F}" type="slidenum">
              <a:rPr lang="en-US" smtClean="0"/>
              <a:t>1</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3391496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1310" y="6381075"/>
            <a:ext cx="2057400" cy="365125"/>
          </a:xfrm>
        </p:spPr>
        <p:txBody>
          <a:bodyPr/>
          <a:lstStyle>
            <a:lvl1pPr algn="l">
              <a:defRPr/>
            </a:lvl1pPr>
          </a:lstStyle>
          <a:p>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1530" y="660347"/>
            <a:ext cx="1795360" cy="70472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36800" y="3251200"/>
            <a:ext cx="4447032" cy="350520"/>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3695285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DC542-6CB9-419E-B49C-81182B59E367}" type="slidenum">
              <a:rPr lang="en-US" smtClean="0"/>
              <a:pPr/>
              <a:t>‹#›</a:t>
            </a:fld>
            <a:endParaRPr lang="en-US"/>
          </a:p>
        </p:txBody>
      </p:sp>
    </p:spTree>
    <p:extLst>
      <p:ext uri="{BB962C8B-B14F-4D97-AF65-F5344CB8AC3E}">
        <p14:creationId xmlns:p14="http://schemas.microsoft.com/office/powerpoint/2010/main" val="4150209091"/>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DC542-6CB9-419E-B49C-81182B59E367}" type="slidenum">
              <a:rPr lang="en-US" smtClean="0"/>
              <a:pPr/>
              <a:t>‹#›</a:t>
            </a:fld>
            <a:endParaRPr lang="en-US"/>
          </a:p>
        </p:txBody>
      </p:sp>
    </p:spTree>
    <p:extLst>
      <p:ext uri="{BB962C8B-B14F-4D97-AF65-F5344CB8AC3E}">
        <p14:creationId xmlns:p14="http://schemas.microsoft.com/office/powerpoint/2010/main" val="259692469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72227"/>
            <a:ext cx="2057400" cy="365125"/>
          </a:xfrm>
        </p:spPr>
        <p:txBody>
          <a:bodyPr/>
          <a:lstStyle>
            <a:lvl1pPr algn="l">
              <a:defRPr b="1"/>
            </a:lvl1pPr>
          </a:lstStyle>
          <a:p>
            <a:endParaRPr lang="en-US"/>
          </a:p>
          <a:p>
            <a:endParaRPr lang="en-US"/>
          </a:p>
          <a:p>
            <a:fld id="{186DC542-6CB9-419E-B49C-81182B59E367}" type="slidenum">
              <a:rPr lang="en-US" smtClean="0"/>
              <a:pPr/>
              <a:t>‹#›</a:t>
            </a:fld>
            <a:endParaRPr lang="en-US"/>
          </a:p>
          <a:p>
            <a:endParaRPr lang="en-US"/>
          </a:p>
        </p:txBody>
      </p:sp>
      <p:sp>
        <p:nvSpPr>
          <p:cNvPr id="5" name="Footer Placeholder 4"/>
          <p:cNvSpPr>
            <a:spLocks noGrp="1"/>
          </p:cNvSpPr>
          <p:nvPr>
            <p:ph type="ftr" sz="quarter" idx="11"/>
          </p:nvPr>
        </p:nvSpPr>
        <p:spPr/>
        <p:txBody>
          <a:bodyPr/>
          <a:lstStyle/>
          <a:p>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163274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a:p>
            <a:endParaRPr lang="en-US"/>
          </a:p>
          <a:p>
            <a:fld id="{186DC542-6CB9-419E-B49C-81182B59E367}" type="slidenum">
              <a:rPr lang="en-US" smtClean="0"/>
              <a:pPr/>
              <a:t>‹#›</a:t>
            </a:fld>
            <a:endParaRPr lang="en-US"/>
          </a:p>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DC542-6CB9-419E-B49C-81182B59E367}"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3186541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28650" y="6356350"/>
            <a:ext cx="2057400" cy="365125"/>
          </a:xfrm>
        </p:spPr>
        <p:txBody>
          <a:bodyPr/>
          <a:lstStyle>
            <a:lvl1pPr algn="l">
              <a:defRPr b="1"/>
            </a:lvl1pPr>
          </a:lstStyle>
          <a:p>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3868141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a:p>
            <a:fld id="{186DC542-6CB9-419E-B49C-81182B59E367}" type="slidenum">
              <a:rPr lang="en-US" smtClean="0"/>
              <a:pPr/>
              <a:t>‹#›</a:t>
            </a:fld>
            <a:endParaRPr lang="en-US"/>
          </a:p>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356297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a:p>
            <a:endParaRPr lang="en-US"/>
          </a:p>
          <a:p>
            <a:fld id="{186DC542-6CB9-419E-B49C-81182B59E367}" type="slidenum">
              <a:rPr lang="en-US" smtClean="0"/>
              <a:pPr/>
              <a:t>‹#›</a:t>
            </a:fld>
            <a:endParaRPr lang="en-US"/>
          </a:p>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2640748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pPr/>
              <a:t>5/10/2023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6DC542-6CB9-419E-B49C-81182B59E367}" type="slidenum">
              <a:rPr lang="en-US" smtClean="0"/>
              <a:t>‹#›</a:t>
            </a:fld>
            <a:endParaRPr lang="en-US"/>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34699" y="6597965"/>
            <a:ext cx="1880651" cy="148235"/>
          </a:xfrm>
          <a:prstGeom prst="rect">
            <a:avLst/>
          </a:prstGeom>
        </p:spPr>
      </p:pic>
    </p:spTree>
    <p:extLst>
      <p:ext uri="{BB962C8B-B14F-4D97-AF65-F5344CB8AC3E}">
        <p14:creationId xmlns:p14="http://schemas.microsoft.com/office/powerpoint/2010/main" val="2504025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DC542-6CB9-419E-B49C-81182B59E367}" type="slidenum">
              <a:rPr lang="en-US" smtClean="0"/>
              <a:pPr/>
              <a:t>‹#›</a:t>
            </a:fld>
            <a:endParaRPr lang="en-US"/>
          </a:p>
        </p:txBody>
      </p:sp>
    </p:spTree>
    <p:extLst>
      <p:ext uri="{BB962C8B-B14F-4D97-AF65-F5344CB8AC3E}">
        <p14:creationId xmlns:p14="http://schemas.microsoft.com/office/powerpoint/2010/main" val="3192689621"/>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DC542-6CB9-419E-B49C-81182B59E367}" type="slidenum">
              <a:rPr lang="en-US" smtClean="0"/>
              <a:pPr/>
              <a:t>‹#›</a:t>
            </a:fld>
            <a:endParaRPr lang="en-US"/>
          </a:p>
        </p:txBody>
      </p:sp>
    </p:spTree>
    <p:extLst>
      <p:ext uri="{BB962C8B-B14F-4D97-AF65-F5344CB8AC3E}">
        <p14:creationId xmlns:p14="http://schemas.microsoft.com/office/powerpoint/2010/main" val="2818891254"/>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6DFF08F-DC6B-4601-B491-B0F83F6DD2DA}" type="datetimeFigureOut">
              <a:rPr lang="en-US" smtClean="0"/>
              <a:pPr/>
              <a:t>5/10/2023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6DC542-6CB9-419E-B49C-81182B59E367}" type="slidenum">
              <a:rPr lang="en-US" smtClean="0"/>
              <a:pPr/>
              <a:t>‹#›</a:t>
            </a:fld>
            <a:endParaRPr lang="en-US"/>
          </a:p>
        </p:txBody>
      </p:sp>
      <p:sp>
        <p:nvSpPr>
          <p:cNvPr id="7" name="Rectangle 6"/>
          <p:cNvSpPr/>
          <p:nvPr userDrawn="1"/>
        </p:nvSpPr>
        <p:spPr>
          <a:xfrm>
            <a:off x="0" y="6480699"/>
            <a:ext cx="9144000" cy="377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2764485"/>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8650" y="2261255"/>
            <a:ext cx="7772400" cy="2050681"/>
          </a:xfrm>
        </p:spPr>
        <p:txBody>
          <a:bodyPr>
            <a:normAutofit fontScale="90000"/>
          </a:bodyPr>
          <a:lstStyle/>
          <a:p>
            <a:r>
              <a:rPr lang="en-US" sz="6000"/>
              <a:t>Weather Station Maintenance &amp; Calibration</a:t>
            </a:r>
            <a:endParaRPr lang="en-US" sz="6000">
              <a:solidFill>
                <a:schemeClr val="tx1"/>
              </a:solidFill>
            </a:endParaRPr>
          </a:p>
        </p:txBody>
      </p:sp>
    </p:spTree>
    <p:extLst>
      <p:ext uri="{BB962C8B-B14F-4D97-AF65-F5344CB8AC3E}">
        <p14:creationId xmlns:p14="http://schemas.microsoft.com/office/powerpoint/2010/main" val="2267116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0" y="281673"/>
            <a:ext cx="9144000" cy="5895290"/>
          </a:xfrm>
          <a:prstGeom prst="rect">
            <a:avLst/>
          </a:prstGeom>
        </p:spPr>
      </p:pic>
    </p:spTree>
    <p:extLst>
      <p:ext uri="{BB962C8B-B14F-4D97-AF65-F5344CB8AC3E}">
        <p14:creationId xmlns:p14="http://schemas.microsoft.com/office/powerpoint/2010/main" val="2650869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835" y="390293"/>
            <a:ext cx="8858774" cy="1325563"/>
          </a:xfrm>
        </p:spPr>
        <p:txBody>
          <a:bodyPr>
            <a:normAutofit/>
          </a:bodyPr>
          <a:lstStyle/>
          <a:p>
            <a:pPr algn="ctr"/>
            <a:r>
              <a:rPr lang="en-US" sz="3200" dirty="0"/>
              <a:t>2023 Weather Stations Maintenance and Calibration </a:t>
            </a:r>
          </a:p>
        </p:txBody>
      </p:sp>
      <p:sp>
        <p:nvSpPr>
          <p:cNvPr id="5" name="Content Placeholder 2"/>
          <p:cNvSpPr txBox="1">
            <a:spLocks/>
          </p:cNvSpPr>
          <p:nvPr/>
        </p:nvSpPr>
        <p:spPr>
          <a:xfrm>
            <a:off x="344564" y="1355108"/>
            <a:ext cx="8170785" cy="5001243"/>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600" b="1" dirty="0"/>
              <a:t>Maintenance Schedule:</a:t>
            </a:r>
          </a:p>
          <a:p>
            <a:r>
              <a:rPr lang="en-US" sz="1600" b="1" dirty="0"/>
              <a:t>Inspect and calibrate every location once a year, pending field conditions</a:t>
            </a:r>
          </a:p>
          <a:p>
            <a:pPr lvl="1"/>
            <a:r>
              <a:rPr lang="en-US" sz="1300" b="1" dirty="0"/>
              <a:t>Record sensor performance </a:t>
            </a:r>
          </a:p>
          <a:p>
            <a:pPr lvl="1"/>
            <a:r>
              <a:rPr lang="en-US" sz="1300" b="1" dirty="0"/>
              <a:t>Calibrate sensor to industry standard</a:t>
            </a:r>
          </a:p>
          <a:p>
            <a:pPr lvl="1"/>
            <a:r>
              <a:rPr lang="en-US" sz="1300" b="1" dirty="0"/>
              <a:t>Inspect directional accuracy </a:t>
            </a:r>
          </a:p>
          <a:p>
            <a:pPr lvl="1"/>
            <a:r>
              <a:rPr lang="en-US" sz="1300" b="1" dirty="0"/>
              <a:t>Batter performance</a:t>
            </a:r>
          </a:p>
          <a:p>
            <a:pPr lvl="1"/>
            <a:r>
              <a:rPr lang="en-US" sz="1300" b="1" dirty="0"/>
              <a:t>Record all findings in calibration work sheet (Next page)</a:t>
            </a:r>
          </a:p>
          <a:p>
            <a:pPr lvl="1"/>
            <a:r>
              <a:rPr lang="en-US" sz="1300" b="1" dirty="0"/>
              <a:t>Track all installs outside of standards and align with install standard</a:t>
            </a:r>
          </a:p>
          <a:p>
            <a:pPr lvl="1"/>
            <a:r>
              <a:rPr lang="en-US" sz="1300" b="1" dirty="0"/>
              <a:t>Bring all stations to highest possible standard</a:t>
            </a:r>
          </a:p>
          <a:p>
            <a:r>
              <a:rPr lang="en-US" sz="1600" b="1" dirty="0"/>
              <a:t>Perform weather station trouble fixes:</a:t>
            </a:r>
          </a:p>
          <a:p>
            <a:pPr lvl="1"/>
            <a:r>
              <a:rPr lang="en-US" sz="1300" b="1" dirty="0"/>
              <a:t>Poor performance</a:t>
            </a:r>
          </a:p>
          <a:p>
            <a:pPr lvl="1"/>
            <a:r>
              <a:rPr lang="en-US" sz="1300" b="1" dirty="0"/>
              <a:t>Battery/solar recharge issues</a:t>
            </a:r>
          </a:p>
          <a:p>
            <a:pPr lvl="1"/>
            <a:r>
              <a:rPr lang="en-US" sz="1300" b="1" dirty="0"/>
              <a:t>Vandalism</a:t>
            </a:r>
          </a:p>
          <a:p>
            <a:pPr lvl="1"/>
            <a:r>
              <a:rPr lang="en-US" sz="1300" b="1" dirty="0"/>
              <a:t>Part replacement</a:t>
            </a:r>
          </a:p>
          <a:p>
            <a:pPr lvl="1"/>
            <a:r>
              <a:rPr lang="en-US" sz="1300" b="1" dirty="0"/>
              <a:t>Add directional cell phone antennas to poor performing weather stations</a:t>
            </a:r>
          </a:p>
          <a:p>
            <a:pPr lvl="1"/>
            <a:r>
              <a:rPr lang="en-US" sz="1300" b="1" dirty="0"/>
              <a:t>Weather station relocation</a:t>
            </a:r>
          </a:p>
          <a:p>
            <a:pPr marL="342900" lvl="1" indent="0">
              <a:buNone/>
            </a:pPr>
            <a:endParaRPr lang="en-US" sz="1300" b="1" dirty="0"/>
          </a:p>
          <a:p>
            <a:pPr marL="0" indent="0">
              <a:buFont typeface="Arial" panose="020B0604020202020204" pitchFamily="34" charset="0"/>
              <a:buNone/>
            </a:pPr>
            <a:endParaRPr lang="en-US" sz="1600" dirty="0"/>
          </a:p>
        </p:txBody>
      </p:sp>
    </p:spTree>
    <p:extLst>
      <p:ext uri="{BB962C8B-B14F-4D97-AF65-F5344CB8AC3E}">
        <p14:creationId xmlns:p14="http://schemas.microsoft.com/office/powerpoint/2010/main" val="1036838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72862" y="1405645"/>
            <a:ext cx="9144000" cy="4703658"/>
          </a:xfrm>
          <a:prstGeom prst="rect">
            <a:avLst/>
          </a:prstGeom>
        </p:spPr>
      </p:pic>
      <p:sp>
        <p:nvSpPr>
          <p:cNvPr id="7" name="Title 1"/>
          <p:cNvSpPr>
            <a:spLocks noGrp="1"/>
          </p:cNvSpPr>
          <p:nvPr>
            <p:ph type="title"/>
          </p:nvPr>
        </p:nvSpPr>
        <p:spPr>
          <a:xfrm>
            <a:off x="142613" y="0"/>
            <a:ext cx="8858774" cy="1325563"/>
          </a:xfrm>
        </p:spPr>
        <p:txBody>
          <a:bodyPr/>
          <a:lstStyle/>
          <a:p>
            <a:pPr algn="ctr"/>
            <a:r>
              <a:rPr lang="en-US" dirty="0"/>
              <a:t>Weather Station Calibration Sample</a:t>
            </a:r>
          </a:p>
        </p:txBody>
      </p:sp>
    </p:spTree>
    <p:extLst>
      <p:ext uri="{BB962C8B-B14F-4D97-AF65-F5344CB8AC3E}">
        <p14:creationId xmlns:p14="http://schemas.microsoft.com/office/powerpoint/2010/main" val="1648298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6809" y="428625"/>
            <a:ext cx="8710381" cy="6817251"/>
          </a:xfrm>
          <a:prstGeom prst="rect">
            <a:avLst/>
          </a:prstGeom>
        </p:spPr>
        <p:txBody>
          <a:bodyPr wrap="square" lIns="91440" tIns="45720" rIns="91440" bIns="45720" numCol="2" anchor="t">
            <a:spAutoFit/>
          </a:bodyPr>
          <a:lstStyle/>
          <a:p>
            <a:pPr marL="342900" marR="0" lvl="0" indent="-342900">
              <a:spcBef>
                <a:spcPts val="0"/>
              </a:spcBef>
              <a:spcAft>
                <a:spcPts val="0"/>
              </a:spcAft>
              <a:buFont typeface="+mj-lt"/>
              <a:buAutoNum type="romanUcPeriod"/>
            </a:pPr>
            <a:r>
              <a:rPr lang="en-US" sz="950" b="1" dirty="0">
                <a:ea typeface="Calibri" panose="020F0502020204030204" pitchFamily="34" charset="0"/>
                <a:cs typeface="Times New Roman" panose="02020603050405020304" pitchFamily="18" charset="0"/>
              </a:rPr>
              <a:t> </a:t>
            </a:r>
            <a:r>
              <a:rPr lang="en-US" sz="900" b="1" dirty="0">
                <a:ea typeface="Calibri" panose="020F0502020204030204" pitchFamily="34" charset="0"/>
                <a:cs typeface="Times New Roman" panose="02020603050405020304" pitchFamily="18" charset="0"/>
              </a:rPr>
              <a:t>Upon Arrival at Weather Station</a:t>
            </a:r>
            <a:endParaRPr lang="en-US" sz="900" dirty="0">
              <a:ea typeface="Calibri" panose="020F0502020204030204" pitchFamily="34" charset="0"/>
              <a:cs typeface="Times New Roman" panose="02020603050405020304" pitchFamily="18" charset="0"/>
            </a:endParaRP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Check orientation of wind sensor to true north w/ GPS (box on wind sensor should face due S)</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Attach keypad to station datalogger (CS I/O port)</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Sync the datalogger clock to local standard time</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Set Calibration Timer to 1 with keypad</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Turn on calibration case datalogger &amp; sync clock to station datalogger</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Make note of Datalogger OS, time (GMT) battery voltages &amp; errors on data sheet</a:t>
            </a:r>
          </a:p>
          <a:p>
            <a:pPr marL="285750" indent="-285750">
              <a:buSzPts val="1200"/>
              <a:buFont typeface="+mj-lt"/>
              <a:buAutoNum type="romanUcPeriod"/>
            </a:pPr>
            <a:r>
              <a:rPr lang="en-US" sz="900" b="1" dirty="0">
                <a:cs typeface="Times New Roman" panose="02020603050405020304" pitchFamily="18" charset="0"/>
              </a:rPr>
              <a:t>Communications</a:t>
            </a:r>
          </a:p>
          <a:p>
            <a:pPr marL="742950" lvl="1" indent="-285750">
              <a:buSzPct val="100000"/>
              <a:buFont typeface="+mj-lt"/>
              <a:buAutoNum type="alphaLcPeriod"/>
            </a:pPr>
            <a:r>
              <a:rPr lang="en-US" sz="900" dirty="0">
                <a:cs typeface="Times New Roman" panose="02020603050405020304" pitchFamily="18" charset="0"/>
              </a:rPr>
              <a:t>If Cellular:</a:t>
            </a:r>
          </a:p>
          <a:p>
            <a:pPr marL="1200150" lvl="2" indent="-285750">
              <a:buSzPct val="100000"/>
              <a:buFont typeface="+mj-lt"/>
              <a:buAutoNum type="romanLcPeriod"/>
            </a:pPr>
            <a:r>
              <a:rPr lang="en-US" sz="900" dirty="0">
                <a:cs typeface="Times New Roman" panose="02020603050405020304" pitchFamily="18" charset="0"/>
              </a:rPr>
              <a:t>Check cell antenna tightness, wire connection, LED Status</a:t>
            </a:r>
          </a:p>
          <a:p>
            <a:pPr marL="1200150" lvl="2" indent="-285750">
              <a:buSzPct val="100000"/>
              <a:buFont typeface="+mj-lt"/>
              <a:buAutoNum type="romanLcPeriod"/>
            </a:pPr>
            <a:r>
              <a:rPr lang="en-US" sz="900" dirty="0">
                <a:cs typeface="Times New Roman" panose="02020603050405020304" pitchFamily="18" charset="0"/>
              </a:rPr>
              <a:t>Update the cellular modem firmware and template to the latest version tested by WWG</a:t>
            </a:r>
          </a:p>
          <a:p>
            <a:pPr marL="1200150" lvl="2" indent="-285750">
              <a:buSzPct val="100000"/>
              <a:buFont typeface="+mj-lt"/>
              <a:buAutoNum type="romanLcPeriod"/>
            </a:pPr>
            <a:r>
              <a:rPr lang="en-US" sz="900" dirty="0">
                <a:cs typeface="Times New Roman" panose="02020603050405020304" pitchFamily="18" charset="0"/>
              </a:rPr>
              <a:t>Existing Cellular Only – Move Modem White power wire from SW1 to 5V on Datalogger</a:t>
            </a:r>
          </a:p>
          <a:p>
            <a:pPr marL="742950" lvl="1" indent="-285750">
              <a:buSzPct val="100000"/>
              <a:buFont typeface="+mj-lt"/>
              <a:buAutoNum type="alphaLcPeriod"/>
            </a:pPr>
            <a:r>
              <a:rPr lang="en-US" sz="900" dirty="0">
                <a:cs typeface="Times New Roman" panose="02020603050405020304" pitchFamily="18" charset="0"/>
              </a:rPr>
              <a:t>If Satellite:</a:t>
            </a:r>
          </a:p>
          <a:p>
            <a:pPr marL="1200150" lvl="2" indent="-285750">
              <a:buSzPct val="100000"/>
              <a:buFont typeface="+mj-lt"/>
              <a:buAutoNum type="romanLcPeriod"/>
            </a:pPr>
            <a:r>
              <a:rPr lang="en-US" sz="900" dirty="0">
                <a:effectLst/>
                <a:ea typeface="Calibri" panose="020F0502020204030204" pitchFamily="34" charset="0"/>
              </a:rPr>
              <a:t>Connect to the satellite terminal interface, confirm 5 bars, Online status, GPS lock</a:t>
            </a:r>
          </a:p>
          <a:p>
            <a:pPr marL="1200150" lvl="2" indent="-285750">
              <a:buSzPct val="100000"/>
              <a:buFont typeface="+mj-lt"/>
              <a:buAutoNum type="romanLcPeriod"/>
            </a:pPr>
            <a:r>
              <a:rPr lang="en-US" sz="900" dirty="0">
                <a:effectLst/>
                <a:ea typeface="Calibri" panose="020F0502020204030204" pitchFamily="34" charset="0"/>
              </a:rPr>
              <a:t>Attempt to Re-align the terminal for optimal placement: Point terminal to highest RSSI, reboot terminal, Re-point again for highest RSSI</a:t>
            </a:r>
          </a:p>
          <a:p>
            <a:pPr marL="1200150" lvl="2" indent="-285750">
              <a:buSzPct val="100000"/>
              <a:buFont typeface="+mj-lt"/>
              <a:buAutoNum type="romanLcPeriod"/>
            </a:pPr>
            <a:r>
              <a:rPr lang="en-US" sz="900" dirty="0">
                <a:effectLst/>
                <a:ea typeface="Calibri" panose="020F0502020204030204" pitchFamily="34" charset="0"/>
              </a:rPr>
              <a:t>Confirm Port forwarding assignments for :6785 and :5682 ports</a:t>
            </a:r>
          </a:p>
          <a:p>
            <a:pPr marL="742950" lvl="1" indent="-285750">
              <a:buSzPct val="100000"/>
              <a:buFont typeface="+mj-lt"/>
              <a:buAutoNum type="alphaLcPeriod"/>
            </a:pPr>
            <a:r>
              <a:rPr lang="en-US" sz="900" dirty="0">
                <a:effectLst/>
                <a:ea typeface="Calibri" panose="020F0502020204030204" pitchFamily="34" charset="0"/>
              </a:rPr>
              <a:t>Dual Communications:</a:t>
            </a:r>
          </a:p>
          <a:p>
            <a:pPr marL="1200150" lvl="2" indent="-285750">
              <a:buSzPct val="100000"/>
              <a:buFont typeface="+mj-lt"/>
              <a:buAutoNum type="romanLcPeriod"/>
            </a:pPr>
            <a:r>
              <a:rPr lang="en-US" sz="900" dirty="0">
                <a:ea typeface="Calibri" panose="020F0502020204030204" pitchFamily="34" charset="0"/>
              </a:rPr>
              <a:t>Existing Dual - </a:t>
            </a:r>
            <a:r>
              <a:rPr lang="en-US" sz="900" dirty="0">
                <a:cs typeface="Times New Roman" panose="02020603050405020304" pitchFamily="18" charset="0"/>
              </a:rPr>
              <a:t>Update the cellular modem firmware and template to the latest version tested by WWG</a:t>
            </a:r>
            <a:endParaRPr lang="en-US" sz="900" dirty="0">
              <a:effectLst/>
              <a:ea typeface="Calibri" panose="020F0502020204030204" pitchFamily="34" charset="0"/>
            </a:endParaRPr>
          </a:p>
          <a:p>
            <a:pPr marL="1200150" lvl="2" indent="-285750">
              <a:buSzPct val="100000"/>
              <a:buFont typeface="+mj-lt"/>
              <a:buAutoNum type="romanLcPeriod"/>
            </a:pPr>
            <a:r>
              <a:rPr lang="en-US" sz="900" dirty="0">
                <a:effectLst/>
                <a:ea typeface="Calibri" panose="020F0502020204030204" pitchFamily="34" charset="0"/>
              </a:rPr>
              <a:t>Temporarily install a cellular modem and power it up</a:t>
            </a:r>
          </a:p>
          <a:p>
            <a:pPr marL="1200150" lvl="2" indent="-285750">
              <a:buSzPct val="100000"/>
              <a:buFont typeface="+mj-lt"/>
              <a:buAutoNum type="romanLcPeriod"/>
            </a:pPr>
            <a:r>
              <a:rPr lang="en-US" sz="900" dirty="0">
                <a:effectLst/>
                <a:ea typeface="Calibri" panose="020F0502020204030204" pitchFamily="34" charset="0"/>
              </a:rPr>
              <a:t>View modem LED status, keep powered to relay Modem ID and LED Status to WWG</a:t>
            </a:r>
          </a:p>
          <a:p>
            <a:pPr marL="1200150" lvl="2" indent="-285750">
              <a:buSzPct val="100000"/>
              <a:buFont typeface="+mj-lt"/>
              <a:buAutoNum type="romanLcPeriod"/>
            </a:pPr>
            <a:r>
              <a:rPr lang="en-US" sz="900" dirty="0">
                <a:effectLst/>
                <a:ea typeface="Calibri" panose="020F0502020204030204" pitchFamily="34" charset="0"/>
              </a:rPr>
              <a:t>If WWG confirms modem signal – permanently install cellular modem</a:t>
            </a:r>
          </a:p>
          <a:p>
            <a:pPr marL="742950" lvl="1" indent="-285750">
              <a:buSzPct val="100000"/>
              <a:buFont typeface="+mj-lt"/>
              <a:buAutoNum type="alphaLcPeriod"/>
            </a:pPr>
            <a:r>
              <a:rPr lang="en-US" sz="900" dirty="0">
                <a:ea typeface="+mn-lt"/>
                <a:cs typeface="Calibri"/>
              </a:rPr>
              <a:t>Verify comm status of cell modem &amp; note signal strength on data sheet</a:t>
            </a:r>
            <a:endParaRPr lang="en-US" sz="900" dirty="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romanUcPeriod"/>
            </a:pPr>
            <a:r>
              <a:rPr lang="en-US" sz="900" b="1" dirty="0">
                <a:ea typeface="Calibri" panose="020F0502020204030204" pitchFamily="34" charset="0"/>
                <a:cs typeface="Times New Roman" panose="02020603050405020304" pitchFamily="18" charset="0"/>
              </a:rPr>
              <a:t>Air Temperature and Relative Humidity Sensor</a:t>
            </a:r>
            <a:endParaRPr lang="en-US" sz="900" dirty="0">
              <a:ea typeface="Calibri" panose="020F0502020204030204" pitchFamily="34" charset="0"/>
              <a:cs typeface="Times New Roman" panose="02020603050405020304" pitchFamily="18" charset="0"/>
            </a:endParaRP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Remove sensor from white louvered shield and place in fan aspirated shield</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Place calibrated temp/RH sensor from calibration case in fan aspirated shield</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Clean white louvered shield if dirty</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View readings on keypads attached to station and calibration case datalogger</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Note:  it may take 10 to 15 minutes for the two sensors to stabilize</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Record readings from both sensors on calibration data sheet</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Replace station sensor back in louvered radiation shield.</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panose="02020603050405020304" pitchFamily="18" charset="0"/>
              </a:rPr>
              <a:t>Move the Temp/RH Red power wire from 12v to SW2 on Datalogger</a:t>
            </a:r>
          </a:p>
          <a:p>
            <a:pPr marR="0" lvl="1">
              <a:spcBef>
                <a:spcPts val="0"/>
              </a:spcBef>
              <a:spcAft>
                <a:spcPts val="0"/>
              </a:spcAft>
              <a:buSzPct val="100000"/>
            </a:pPr>
            <a:endParaRPr lang="en-US" sz="900" dirty="0">
              <a:ea typeface="Calibri" panose="020F0502020204030204" pitchFamily="34" charset="0"/>
              <a:cs typeface="Times New Roman" panose="02020603050405020304" pitchFamily="18" charset="0"/>
            </a:endParaRPr>
          </a:p>
          <a:p>
            <a:pPr marR="0" lvl="1">
              <a:spcBef>
                <a:spcPts val="0"/>
              </a:spcBef>
              <a:spcAft>
                <a:spcPts val="0"/>
              </a:spcAft>
              <a:buSzPct val="100000"/>
            </a:pPr>
            <a:endParaRPr lang="en-US" sz="900" dirty="0">
              <a:ea typeface="Calibri" panose="020F0502020204030204" pitchFamily="34" charset="0"/>
              <a:cs typeface="Times New Roman" panose="02020603050405020304" pitchFamily="18" charset="0"/>
            </a:endParaRPr>
          </a:p>
          <a:p>
            <a:pPr marR="0" lvl="1">
              <a:spcBef>
                <a:spcPts val="0"/>
              </a:spcBef>
              <a:spcAft>
                <a:spcPts val="0"/>
              </a:spcAft>
              <a:buSzPct val="100000"/>
            </a:pPr>
            <a:endParaRPr lang="en-US" sz="900" dirty="0">
              <a:ea typeface="Calibri" panose="020F0502020204030204" pitchFamily="34" charset="0"/>
              <a:cs typeface="Times New Roman" panose="02020603050405020304" pitchFamily="18" charset="0"/>
            </a:endParaRPr>
          </a:p>
          <a:p>
            <a:pPr marR="0" lvl="1">
              <a:spcBef>
                <a:spcPts val="0"/>
              </a:spcBef>
              <a:spcAft>
                <a:spcPts val="0"/>
              </a:spcAft>
              <a:buSzPct val="100000"/>
            </a:pPr>
            <a:endParaRPr lang="en-US" sz="900" dirty="0">
              <a:ea typeface="Calibri" panose="020F0502020204030204" pitchFamily="34" charset="0"/>
              <a:cs typeface="Times New Roman" panose="02020603050405020304" pitchFamily="18" charset="0"/>
            </a:endParaRPr>
          </a:p>
          <a:p>
            <a:pPr marR="0" lvl="1">
              <a:spcBef>
                <a:spcPts val="0"/>
              </a:spcBef>
              <a:spcAft>
                <a:spcPts val="0"/>
              </a:spcAft>
              <a:buSzPct val="100000"/>
            </a:pPr>
            <a:endParaRPr lang="en-US" sz="900" dirty="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romanUcPeriod"/>
            </a:pPr>
            <a:r>
              <a:rPr lang="en-US" sz="900" b="1" dirty="0">
                <a:ea typeface="Calibri" panose="020F0502020204030204" pitchFamily="34" charset="0"/>
                <a:cs typeface="Times New Roman"/>
              </a:rPr>
              <a:t>Solar Radiation (Pyranometer)</a:t>
            </a:r>
            <a:endParaRPr lang="en-US" sz="900" dirty="0">
              <a:ea typeface="Calibri" panose="020F0502020204030204" pitchFamily="34" charset="0"/>
              <a:cs typeface="Times New Roman"/>
            </a:endParaRP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Check pyranometer for cleanliness and wipe clean with damp cloth if dirty.</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Co-locate calibrated pyranometer next to station pyranometer, keep both level</a:t>
            </a:r>
          </a:p>
          <a:p>
            <a:pPr marL="742950" marR="0" lvl="1" indent="-285750">
              <a:spcBef>
                <a:spcPts val="0"/>
              </a:spcBef>
              <a:spcAft>
                <a:spcPts val="0"/>
              </a:spcAft>
              <a:buSzPct val="100000"/>
              <a:buFont typeface="+mj-lt"/>
              <a:buAutoNum type="alphaLcPeriod"/>
            </a:pPr>
            <a:r>
              <a:rPr lang="en-US" sz="900" dirty="0">
                <a:ea typeface="Calibri" panose="020F0502020204030204" pitchFamily="34" charset="0"/>
                <a:cs typeface="Times New Roman"/>
              </a:rPr>
              <a:t>Compare readings between station and calibration sensor, note on data sheet</a:t>
            </a:r>
          </a:p>
          <a:p>
            <a:pPr marL="342900" indent="-342900">
              <a:buAutoNum type="romanUcPeriod"/>
            </a:pPr>
            <a:r>
              <a:rPr lang="en-US" sz="900" b="1" dirty="0">
                <a:ea typeface="+mn-lt"/>
                <a:cs typeface="Calibri"/>
              </a:rPr>
              <a:t>Wind Speed and Wind Direction Sensor</a:t>
            </a:r>
            <a:endParaRPr lang="en-US" sz="900" dirty="0">
              <a:ea typeface="+mn-lt"/>
              <a:cs typeface="+mn-lt"/>
            </a:endParaRPr>
          </a:p>
          <a:p>
            <a:pPr marL="742950" lvl="1" indent="-285750">
              <a:buFont typeface="+mj-lt"/>
              <a:buAutoNum type="alphaLcPeriod"/>
            </a:pPr>
            <a:r>
              <a:rPr lang="en-US" sz="900" dirty="0">
                <a:ea typeface="+mn-lt"/>
                <a:cs typeface="Calibri"/>
              </a:rPr>
              <a:t>Hold wind vane due south; view Dir reading on keypad record on data sheet</a:t>
            </a:r>
            <a:endParaRPr lang="en-US" sz="900" dirty="0">
              <a:ea typeface="+mn-lt"/>
              <a:cs typeface="+mn-lt"/>
            </a:endParaRPr>
          </a:p>
          <a:p>
            <a:pPr marL="742950" lvl="1" indent="-285750">
              <a:buFont typeface="+mj-lt"/>
              <a:buAutoNum type="alphaLcPeriod"/>
            </a:pPr>
            <a:r>
              <a:rPr lang="en-US" sz="900" dirty="0">
                <a:ea typeface="+mn-lt"/>
                <a:cs typeface="Calibri"/>
              </a:rPr>
              <a:t>Remove prop from wind sensor</a:t>
            </a:r>
            <a:endParaRPr lang="en-US" sz="900" dirty="0">
              <a:ea typeface="+mn-lt"/>
              <a:cs typeface="+mn-lt"/>
            </a:endParaRPr>
          </a:p>
          <a:p>
            <a:pPr marL="742950" lvl="1" indent="-285750">
              <a:buFont typeface="+mj-lt"/>
              <a:buAutoNum type="alphaLcPeriod"/>
            </a:pPr>
            <a:r>
              <a:rPr lang="en-US" sz="900" dirty="0">
                <a:ea typeface="+mn-lt"/>
                <a:cs typeface="Calibri"/>
              </a:rPr>
              <a:t>Check starting torque with propeller torque disc, enter value on data sheet</a:t>
            </a:r>
            <a:endParaRPr lang="en-US" sz="900" dirty="0">
              <a:ea typeface="+mn-lt"/>
              <a:cs typeface="+mn-lt"/>
            </a:endParaRPr>
          </a:p>
          <a:p>
            <a:pPr marL="742950" lvl="1" indent="-285750">
              <a:buFont typeface="+mj-lt"/>
              <a:buAutoNum type="alphaLcPeriod"/>
            </a:pPr>
            <a:r>
              <a:rPr lang="en-US" sz="900" dirty="0">
                <a:ea typeface="+mn-lt"/>
                <a:cs typeface="Calibri"/>
              </a:rPr>
              <a:t>Attach anemometer motor drive to wind sensor</a:t>
            </a:r>
            <a:endParaRPr lang="en-US" sz="900" dirty="0">
              <a:ea typeface="+mn-lt"/>
              <a:cs typeface="+mn-lt"/>
            </a:endParaRPr>
          </a:p>
          <a:p>
            <a:pPr marL="742950" lvl="1" indent="-285750">
              <a:buFont typeface="+mj-lt"/>
              <a:buAutoNum type="alphaLcPeriod"/>
            </a:pPr>
            <a:r>
              <a:rPr lang="en-US" sz="900" dirty="0">
                <a:ea typeface="+mn-lt"/>
                <a:cs typeface="Calibri"/>
              </a:rPr>
              <a:t>Check wind speed output at RPM test points and enter on data sheet</a:t>
            </a:r>
            <a:endParaRPr lang="en-US" sz="900" dirty="0">
              <a:ea typeface="+mn-lt"/>
              <a:cs typeface="+mn-lt"/>
            </a:endParaRPr>
          </a:p>
          <a:p>
            <a:pPr marL="742950" lvl="1" indent="-285750">
              <a:buFont typeface="+mj-lt"/>
              <a:buAutoNum type="alphaLcPeriod"/>
            </a:pPr>
            <a:r>
              <a:rPr lang="en-US" sz="900" dirty="0">
                <a:ea typeface="+mn-lt"/>
                <a:cs typeface="Calibri"/>
              </a:rPr>
              <a:t>Remove anemometer motor drive</a:t>
            </a:r>
            <a:endParaRPr lang="en-US" sz="900" dirty="0">
              <a:ea typeface="+mn-lt"/>
              <a:cs typeface="+mn-lt"/>
            </a:endParaRPr>
          </a:p>
          <a:p>
            <a:pPr marL="742950" lvl="1" indent="-285750">
              <a:buFont typeface="+mj-lt"/>
              <a:buAutoNum type="alphaLcPeriod"/>
            </a:pPr>
            <a:r>
              <a:rPr lang="en-US" sz="900" dirty="0">
                <a:ea typeface="+mn-lt"/>
                <a:cs typeface="Calibri"/>
              </a:rPr>
              <a:t>Remove wind sensor from pole mounting post, note alignment</a:t>
            </a:r>
            <a:endParaRPr lang="en-US" sz="900" dirty="0">
              <a:ea typeface="+mn-lt"/>
              <a:cs typeface="+mn-lt"/>
            </a:endParaRPr>
          </a:p>
          <a:p>
            <a:pPr marL="742950" lvl="1" indent="-285750">
              <a:buFont typeface="+mj-lt"/>
              <a:buAutoNum type="alphaLcPeriod"/>
            </a:pPr>
            <a:r>
              <a:rPr lang="en-US" sz="900" dirty="0">
                <a:ea typeface="+mn-lt"/>
                <a:cs typeface="Calibri"/>
              </a:rPr>
              <a:t>Place sensor on vane angle bench stand</a:t>
            </a:r>
            <a:endParaRPr lang="en-US" sz="900" dirty="0">
              <a:ea typeface="+mn-lt"/>
              <a:cs typeface="+mn-lt"/>
            </a:endParaRPr>
          </a:p>
          <a:p>
            <a:pPr marL="742950" lvl="1" indent="-285750">
              <a:buFont typeface="+mj-lt"/>
              <a:buAutoNum type="alphaLcPeriod"/>
            </a:pPr>
            <a:r>
              <a:rPr lang="en-US" sz="900" dirty="0">
                <a:ea typeface="+mn-lt"/>
                <a:cs typeface="Calibri"/>
              </a:rPr>
              <a:t>Test wind direction at 24 calibration points and note values on data sheet</a:t>
            </a:r>
            <a:endParaRPr lang="en-US" sz="900" dirty="0">
              <a:ea typeface="+mn-lt"/>
              <a:cs typeface="+mn-lt"/>
            </a:endParaRPr>
          </a:p>
          <a:p>
            <a:pPr marL="742950" lvl="1" indent="-285750">
              <a:buFont typeface="+mj-lt"/>
              <a:buAutoNum type="alphaLcPeriod"/>
            </a:pPr>
            <a:r>
              <a:rPr lang="en-US" sz="900" dirty="0">
                <a:ea typeface="+mn-lt"/>
                <a:cs typeface="Calibri"/>
              </a:rPr>
              <a:t>Replace sensor on pole mount and secure, note alignment to true north</a:t>
            </a:r>
            <a:endParaRPr lang="en-US" sz="900" dirty="0">
              <a:ea typeface="+mn-lt"/>
              <a:cs typeface="+mn-lt"/>
            </a:endParaRPr>
          </a:p>
          <a:p>
            <a:pPr marL="742950" lvl="1" indent="-285750">
              <a:buFont typeface="+mj-lt"/>
              <a:buAutoNum type="alphaLcPeriod"/>
            </a:pPr>
            <a:r>
              <a:rPr lang="en-US" sz="900" dirty="0">
                <a:ea typeface="+mn-lt"/>
                <a:cs typeface="Calibri"/>
              </a:rPr>
              <a:t>Hold wind vane due south; view Dir reading on keypad record on data sheet</a:t>
            </a:r>
            <a:endParaRPr lang="en-US" sz="900" dirty="0">
              <a:ea typeface="+mn-lt"/>
              <a:cs typeface="+mn-lt"/>
            </a:endParaRPr>
          </a:p>
          <a:p>
            <a:pPr marL="742950" lvl="1" indent="-285750">
              <a:buFont typeface="+mj-lt"/>
              <a:buAutoNum type="alphaLcPeriod"/>
            </a:pPr>
            <a:r>
              <a:rPr lang="en-US" sz="900" dirty="0">
                <a:ea typeface="+mn-lt"/>
                <a:cs typeface="Calibri"/>
              </a:rPr>
              <a:t>Replace prop, align notches on prop with nose cone and secure propeller nut </a:t>
            </a:r>
            <a:endParaRPr lang="en-US" sz="900" dirty="0">
              <a:ea typeface="+mn-lt"/>
              <a:cs typeface="+mn-lt"/>
            </a:endParaRPr>
          </a:p>
          <a:p>
            <a:pPr marL="342900" indent="-342900">
              <a:buAutoNum type="romanUcPeriod"/>
            </a:pPr>
            <a:r>
              <a:rPr lang="en-US" sz="900" b="1" dirty="0">
                <a:ea typeface="+mn-lt"/>
                <a:cs typeface="Calibri"/>
              </a:rPr>
              <a:t>Completion</a:t>
            </a:r>
            <a:endParaRPr lang="en-US" sz="900" dirty="0">
              <a:ea typeface="+mn-lt"/>
              <a:cs typeface="+mn-lt"/>
            </a:endParaRPr>
          </a:p>
          <a:p>
            <a:pPr marL="742950" lvl="1" indent="-285750">
              <a:buFont typeface="+mj-lt"/>
              <a:buAutoNum type="alphaLcPeriod"/>
            </a:pPr>
            <a:r>
              <a:rPr lang="en-US" sz="900" dirty="0">
                <a:ea typeface="+mn-lt"/>
                <a:cs typeface="Calibri"/>
              </a:rPr>
              <a:t>Set calibration timer to zero</a:t>
            </a:r>
          </a:p>
          <a:p>
            <a:pPr marL="742950" lvl="1" indent="-285750">
              <a:buFont typeface="+mj-lt"/>
              <a:buAutoNum type="alphaLcPeriod"/>
            </a:pPr>
            <a:r>
              <a:rPr lang="en-US" sz="900" dirty="0">
                <a:effectLst/>
                <a:ea typeface="Calibri" panose="020F0502020204030204" pitchFamily="34" charset="0"/>
              </a:rPr>
              <a:t>Update the datalogger operating system to latest version</a:t>
            </a:r>
          </a:p>
          <a:p>
            <a:pPr marL="742950" lvl="1" indent="-285750">
              <a:buFont typeface="+mj-lt"/>
              <a:buAutoNum type="alphaLcPeriod"/>
            </a:pPr>
            <a:r>
              <a:rPr lang="en-US" sz="900" dirty="0">
                <a:effectLst/>
                <a:ea typeface="Calibri" panose="020F0502020204030204" pitchFamily="34" charset="0"/>
              </a:rPr>
              <a:t>Update the datalogger program to the latest version</a:t>
            </a:r>
          </a:p>
          <a:p>
            <a:pPr marL="742950" lvl="1" indent="-285750">
              <a:buFont typeface="+mj-lt"/>
              <a:buAutoNum type="alphaLcPeriod"/>
            </a:pPr>
            <a:r>
              <a:rPr lang="en-US" sz="900" i="1" dirty="0">
                <a:ea typeface="Calibri" panose="020F0502020204030204" pitchFamily="34" charset="0"/>
              </a:rPr>
              <a:t>IF</a:t>
            </a:r>
            <a:r>
              <a:rPr lang="en-US" sz="900" dirty="0">
                <a:ea typeface="Calibri" panose="020F0502020204030204" pitchFamily="34" charset="0"/>
              </a:rPr>
              <a:t> cell modem was installed: Update to Dual Comms program</a:t>
            </a:r>
          </a:p>
          <a:p>
            <a:pPr marL="742950" lvl="1" indent="-285750">
              <a:buFont typeface="+mj-lt"/>
              <a:buAutoNum type="alphaLcPeriod"/>
            </a:pPr>
            <a:r>
              <a:rPr lang="en-US" sz="900" dirty="0">
                <a:effectLst/>
                <a:ea typeface="Calibri" panose="020F0502020204030204" pitchFamily="34" charset="0"/>
              </a:rPr>
              <a:t>Re-enter the station PakBus and Circuit name in to data</a:t>
            </a:r>
            <a:r>
              <a:rPr lang="en-US" sz="900" dirty="0">
                <a:ea typeface="Calibri" panose="020F0502020204030204" pitchFamily="34" charset="0"/>
              </a:rPr>
              <a:t>logger</a:t>
            </a:r>
            <a:endParaRPr lang="en-US" sz="900" dirty="0">
              <a:effectLst/>
              <a:ea typeface="Calibri" panose="020F0502020204030204" pitchFamily="34" charset="0"/>
            </a:endParaRPr>
          </a:p>
          <a:p>
            <a:pPr marL="742950" lvl="1" indent="-285750">
              <a:buFont typeface="+mj-lt"/>
              <a:buAutoNum type="alphaLcPeriod"/>
            </a:pPr>
            <a:r>
              <a:rPr lang="en-US" sz="900" dirty="0">
                <a:ea typeface="+mn-lt"/>
                <a:cs typeface="Calibri"/>
              </a:rPr>
              <a:t>Verify station’s </a:t>
            </a:r>
            <a:r>
              <a:rPr lang="en-US" sz="900" dirty="0" err="1">
                <a:ea typeface="+mn-lt"/>
                <a:cs typeface="Calibri"/>
              </a:rPr>
              <a:t>lat</a:t>
            </a:r>
            <a:r>
              <a:rPr lang="en-US" sz="900" dirty="0">
                <a:ea typeface="+mn-lt"/>
                <a:cs typeface="Calibri"/>
              </a:rPr>
              <a:t>/long and structure #; enter on calibration data sheet</a:t>
            </a:r>
            <a:endParaRPr lang="en-US" sz="900" dirty="0">
              <a:ea typeface="+mn-lt"/>
              <a:cs typeface="+mn-lt"/>
            </a:endParaRPr>
          </a:p>
          <a:p>
            <a:pPr marL="742950" lvl="1" indent="-285750">
              <a:buFont typeface="+mj-lt"/>
              <a:buAutoNum type="alphaLcPeriod"/>
            </a:pPr>
            <a:r>
              <a:rPr lang="en-US" sz="900" dirty="0">
                <a:cs typeface="Calibri"/>
              </a:rPr>
              <a:t>Take pictures of the station, ideally one from the North, South, East &amp; West</a:t>
            </a:r>
          </a:p>
          <a:p>
            <a:pPr marL="285750" indent="-285750">
              <a:buFont typeface="+mj-lt"/>
              <a:buAutoNum type="romanUcPeriod"/>
            </a:pPr>
            <a:r>
              <a:rPr lang="en-US" sz="900" b="1" dirty="0">
                <a:cs typeface="Times New Roman" panose="02020603050405020304" pitchFamily="18" charset="0"/>
              </a:rPr>
              <a:t>Call Western Weather Group:</a:t>
            </a:r>
          </a:p>
          <a:p>
            <a:pPr marL="742950" lvl="1" indent="-285750">
              <a:buFont typeface="+mj-lt"/>
              <a:buAutoNum type="alphaLcPeriod"/>
            </a:pPr>
            <a:r>
              <a:rPr lang="en-US" sz="900" dirty="0">
                <a:effectLst/>
                <a:ea typeface="Calibri" panose="020F0502020204030204" pitchFamily="34" charset="0"/>
              </a:rPr>
              <a:t>Call Western weather group to report new station calibration</a:t>
            </a:r>
          </a:p>
          <a:p>
            <a:pPr marL="742950" lvl="1" indent="-285750">
              <a:buFont typeface="+mj-lt"/>
              <a:buAutoNum type="alphaLcPeriod"/>
            </a:pPr>
            <a:r>
              <a:rPr lang="en-US" sz="900" dirty="0">
                <a:effectLst/>
                <a:ea typeface="Calibri" panose="020F0502020204030204" pitchFamily="34" charset="0"/>
              </a:rPr>
              <a:t>Supply information on Station ID, Calibration date, calibration test results, Highest Satellite Terminal RSSI, Dual Comm cell modem information, wiring changes and cellular modem software updates</a:t>
            </a:r>
          </a:p>
          <a:p>
            <a:pPr marL="742950" lvl="1" indent="-285750">
              <a:buFont typeface="+mj-lt"/>
              <a:buAutoNum type="alphaLcPeriod"/>
            </a:pPr>
            <a:r>
              <a:rPr lang="en-US" sz="900" dirty="0">
                <a:effectLst/>
                <a:ea typeface="Calibri" panose="020F0502020204030204" pitchFamily="34" charset="0"/>
              </a:rPr>
              <a:t>Confirm current station readings with WWG over the phone</a:t>
            </a:r>
          </a:p>
          <a:p>
            <a:pPr marL="742950" lvl="1" indent="-285750">
              <a:buFont typeface="+mj-lt"/>
              <a:buAutoNum type="alphaLcPeriod"/>
            </a:pPr>
            <a:r>
              <a:rPr lang="en-US" sz="900" dirty="0">
                <a:ea typeface="Calibri" panose="020F0502020204030204" pitchFamily="34" charset="0"/>
              </a:rPr>
              <a:t>Confirm this station is not on the Fixes List, or address the station Issue during calibration visit</a:t>
            </a:r>
            <a:endParaRPr lang="en-US" sz="900" dirty="0">
              <a:effectLst/>
              <a:ea typeface="Calibri" panose="020F0502020204030204" pitchFamily="34" charset="0"/>
            </a:endParaRPr>
          </a:p>
          <a:p>
            <a:pPr marL="742950" lvl="1" indent="-285750">
              <a:buFont typeface="+mj-lt"/>
              <a:buAutoNum type="alphaLcPeriod"/>
            </a:pPr>
            <a:r>
              <a:rPr lang="en-US" sz="900" dirty="0">
                <a:effectLst/>
                <a:ea typeface="Calibri" panose="020F0502020204030204" pitchFamily="34" charset="0"/>
              </a:rPr>
              <a:t>Inform WWG of any coordinate, circuit, structure changes that need to be made</a:t>
            </a:r>
          </a:p>
          <a:p>
            <a:pPr marL="914400"/>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4509856" y="967666"/>
            <a:ext cx="4572000" cy="246221"/>
          </a:xfrm>
          <a:prstGeom prst="rect">
            <a:avLst/>
          </a:prstGeom>
        </p:spPr>
        <p:txBody>
          <a:bodyPr lIns="91440" tIns="45720" rIns="91440" bIns="45720" anchor="t">
            <a:spAutoFit/>
          </a:bodyPr>
          <a:lstStyle/>
          <a:p>
            <a:pPr marL="342900" marR="0" lvl="0" indent="-342900">
              <a:spcBef>
                <a:spcPts val="0"/>
              </a:spcBef>
              <a:spcAft>
                <a:spcPts val="0"/>
              </a:spcAft>
              <a:buFont typeface="+mj-lt"/>
              <a:buAutoNum type="romanUcPeriod"/>
            </a:pPr>
            <a:endParaRPr lang="en-US" sz="1000" b="1">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1738173" y="59293"/>
            <a:ext cx="5872579" cy="369332"/>
          </a:xfrm>
          <a:prstGeom prst="rect">
            <a:avLst/>
          </a:prstGeom>
        </p:spPr>
        <p:txBody>
          <a:bodyPr wrap="square">
            <a:spAutoFit/>
          </a:bodyPr>
          <a:lstStyle/>
          <a:p>
            <a:pPr indent="457200"/>
            <a:r>
              <a:rPr lang="en-US" b="1">
                <a:latin typeface="Calibri" panose="020F0502020204030204" pitchFamily="34" charset="0"/>
                <a:ea typeface="Calibri" panose="020F0502020204030204" pitchFamily="34" charset="0"/>
                <a:cs typeface="Times New Roman" panose="02020603050405020304" pitchFamily="18" charset="0"/>
              </a:rPr>
              <a:t>SCE Weather Stations Calibration Check List (S.O.P.)</a:t>
            </a:r>
            <a:endParaRPr lang="en-US" sz="11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433539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9" ma:contentTypeDescription="" ma:contentTypeScope="" ma:versionID="26bad2a54777fd010a172b598e46a744">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xmlns:ns6="e45da448-bf9c-43e8-8676-7e88d583ded9" targetNamespace="http://schemas.microsoft.com/office/2006/metadata/properties" ma:root="true" ma:fieldsID="1683ec30758b0a809119fe8af86db672" ns2:_="" ns3:_="" ns4:_="" ns5:_="" ns6:_="">
    <xsd:import namespace="8430d550-c2bd-4ade-ae56-0b82b076c537"/>
    <xsd:import namespace="f5667e0a-ecdb-4766-84eb-ebc6e4f78fb7"/>
    <xsd:import namespace="http://schemas.microsoft.com/sharepoint/v3/fields"/>
    <xsd:import namespace="http://schemas.microsoft.com/sharepoint/v4"/>
    <xsd:import namespace="e45da448-bf9c-43e8-8676-7e88d583ded9"/>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element ref="ns2:Do_x0020_Not_x0020_Produce" minOccurs="0"/>
                <xsd:element ref="ns3:lcf76f155ced4ddcb4097134ff3c332f" minOccurs="0"/>
                <xsd:element ref="ns6:TaxCatchAll"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element name="Do_x0020_Not_x0020_Produce" ma:index="49" nillable="true" ma:displayName="Do Not Produce" ma:default="Not Applicable" ma:description="This will skip the movement of items into completed doc set on approval as well as cleanup of In progress questions on set complete." ma:format="Dropdown" ma:internalName="Do_x0020_Not_x0020_Produce">
      <xsd:simpleType>
        <xsd:restriction base="dms:Choice">
          <xsd:enumeration value="Not Applicable"/>
          <xsd:enumeration value="Yes"/>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element name="lcf76f155ced4ddcb4097134ff3c332f" ma:index="51" nillable="true" ma:taxonomy="true" ma:internalName="lcf76f155ced4ddcb4097134ff3c332f" ma:taxonomyFieldName="MediaServiceImageTags" ma:displayName="Image Tags" ma:readOnly="false" ma:fieldId="{5cf76f15-5ced-4ddc-b409-7134ff3c332f}" ma:taxonomyMulti="true" ma:sspId="1da7e81d-6ea8-45c5-b51f-f6fb8dd5843f" ma:termSetId="09814cd3-568e-fe90-9814-8d621ff8fb84" ma:anchorId="fba54fb3-c3e1-fe81-a776-ca4b69148c4d" ma:open="true" ma:isKeyword="false">
      <xsd:complexType>
        <xsd:sequence>
          <xsd:element ref="pc:Terms" minOccurs="0" maxOccurs="1"/>
        </xsd:sequence>
      </xsd:complexType>
    </xsd:element>
    <xsd:element name="MediaLengthInSeconds" ma:index="5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5da448-bf9c-43e8-8676-7e88d583ded9" elementFormDefault="qualified">
    <xsd:import namespace="http://schemas.microsoft.com/office/2006/documentManagement/types"/>
    <xsd:import namespace="http://schemas.microsoft.com/office/infopath/2007/PartnerControls"/>
    <xsd:element name="TaxCatchAll" ma:index="52" nillable="true" ma:displayName="Taxonomy Catch All Column" ma:hidden="true" ma:list="{65a278c3-a9af-4b00-9d48-f36cd2a1cf94}" ma:internalName="TaxCatchAll" ma:showField="CatchAllData" ma:web="8430d550-c2bd-4ade-ae56-0b82b076c5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Data_x0020_Request_x0020_Set_x0020_Name xmlns="8430d550-c2bd-4ade-ae56-0b82b076c537">DR - 61059 03</Data_x0020_Request_x0020_Set_x0020_Name>
    <Response_x0020_Date xmlns="8430d550-c2bd-4ade-ae56-0b82b076c537">2023-05-11T21:59:17+00:00</Response_x0020_Date>
    <Acronym xmlns="8430d550-c2bd-4ade-ae56-0b82b076c537">2023-WMPs</Acronym>
    <RimsSpid xmlns="8430d550-c2bd-4ade-ae56-0b82b076c537">22022</RimsSpid>
    <_Status xmlns="http://schemas.microsoft.com/sharepoint/v3/fields">(2) In Progress</_Status>
    <Data_x0020_Request_x0020_Set_x0020_Name1 xmlns="8430d550-c2bd-4ade-ae56-0b82b076c537">OEIS-P-WMP-2023-SCE-002</Data_x0020_Request_x0020_Set_x0020_Name1>
    <Received_x0020_Date xmlns="8430d550-c2bd-4ade-ae56-0b82b076c537">2023-05-08T07:00:00+00:00</Received_x0020_Date>
    <Year xmlns="8430d550-c2bd-4ade-ae56-0b82b076c537" xsi:nil="true"/>
    <HeaderSpid xmlns="8430d550-c2bd-4ade-ae56-0b82b076c537">7967</HeaderSpid>
    <Classification xmlns="8430d550-c2bd-4ade-ae56-0b82b076c537">Public</Classification>
    <Party xmlns="8430d550-c2bd-4ade-ae56-0b82b076c537">Energy Safety</Party>
    <Proceeding_x0020_Number xmlns="8430d550-c2bd-4ade-ae56-0b82b076c537">2023-WMPs</Proceeding_x0020_Number>
    <Question xmlns="8430d550-c2bd-4ade-ae56-0b82b076c537">"Regarding Weather Station Standards:
a. SCE states (pg. 455) that they have over 1,600 weather stations and that they use “industry equipment standards and placement techniques…” On page 457, SCE references the maintenance for their weather stations being performed, “approximately once per year, based on field access, scheduling and coordination with other work.”
i. Provide the installation and equipment standard that all SCE weather stations are installed to, including height from ground, direction of cross-arm, and which side of the pole/tower they are installed on.
ii. Provide the total number of stations that were serviced annually over the past 3 years, and the maintenance preformed on each station.
iii. Provide the total number of stations not serviced annually over the past 3 years.
iv. Provide the estimated life span of each sensor and the replacement cycle for each.
v. Provide the total number of repair requests initiated, per year, over the past 3 years. Include the estimated time duration from initiation to completion of repair."
</Question>
    <DR_x0020_360_x0020_Link xmlns="8430d550-c2bd-4ade-ae56-0b82b076c537">
      <Url xsi:nil="true"/>
      <Description xsi:nil="true"/>
    </DR_x0020_360_x0020_Link>
    <Agency xmlns="8430d550-c2bd-4ade-ae56-0b82b076c537">Office of Energy Infrastructure Safety (OEIS)</Agency>
    <_dlc_DocId xmlns="8430d550-c2bd-4ade-ae56-0b82b076c537">RCMS365-1419139168-178674</_dlc_DocId>
    <_dlc_DocIdUrl xmlns="8430d550-c2bd-4ade-ae56-0b82b076c537">
      <Url>https://edisonintl.sharepoint.com/teams/rcms365/_layouts/15/DocIdRedir.aspx?ID=RCMS365-1419139168-178674</Url>
      <Description>RCMS365-1419139168-178674</Description>
    </_dlc_DocIdUrl>
    <Witness xmlns="f5667e0a-ecdb-4766-84eb-ebc6e4f78fb7" xsi:nil="true"/>
    <Assignee xmlns="f5667e0a-ecdb-4766-84eb-ebc6e4f78fb7">Meghan Booth Aguilar</Assignee>
    <Question_x0020_Number xmlns="f5667e0a-ecdb-4766-84eb-ebc6e4f78fb7">03</Question_x0020_Number>
    <Attorney xmlns="f5667e0a-ecdb-4766-84eb-ebc6e4f78fb7">Peter Shakro</Attorney>
    <Document_x0020_Type xmlns="f5667e0a-ecdb-4766-84eb-ebc6e4f78fb7">Attachment</Document_x0020_Type>
    <Case_x0020_Analyst_x0020_Text xmlns="f5667e0a-ecdb-4766-84eb-ebc6e4f78fb7" xsi:nil="true"/>
    <IsManualHandling xmlns="f5667e0a-ecdb-4766-84eb-ebc6e4f78fb7">No</IsManualHandling>
    <TaxCatchAll xmlns="e45da448-bf9c-43e8-8676-7e88d583ded9" xsi:nil="true"/>
    <Bates_x0020_Beg xmlns="8430d550-c2bd-4ade-ae56-0b82b076c537" xsi:nil="true"/>
    <Bates_x0020_End xmlns="8430d550-c2bd-4ade-ae56-0b82b076c537" xsi:nil="true"/>
    <IsBatesProfiled xmlns="8430d550-c2bd-4ade-ae56-0b82b076c537" xsi:nil="true"/>
    <IconOverlay xmlns="http://schemas.microsoft.com/sharepoint/v4" xsi:nil="true"/>
    <Do_x0020_Not_x0020_Produce xmlns="8430d550-c2bd-4ade-ae56-0b82b076c537">Not Applicable</Do_x0020_Not_x0020_Produce>
    <Case_x0020_manager_x0020_Text xmlns="f5667e0a-ecdb-4766-84eb-ebc6e4f78fb7" xsi:nil="true"/>
    <lcf76f155ced4ddcb4097134ff3c332f xmlns="f5667e0a-ecdb-4766-84eb-ebc6e4f78fb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91DE746-7EAD-49D9-8329-CFD58875B3EB}">
  <ds:schemaRefs>
    <ds:schemaRef ds:uri="http://schemas.microsoft.com/sharepoint/events"/>
  </ds:schemaRefs>
</ds:datastoreItem>
</file>

<file path=customXml/itemProps2.xml><?xml version="1.0" encoding="utf-8"?>
<ds:datastoreItem xmlns:ds="http://schemas.openxmlformats.org/officeDocument/2006/customXml" ds:itemID="{6DC51AF4-801D-4AD4-9AF1-9DE800FD481C}">
  <ds:schemaRefs>
    <ds:schemaRef ds:uri="http://schemas.microsoft.com/sharepoint/v3/contenttype/forms"/>
  </ds:schemaRefs>
</ds:datastoreItem>
</file>

<file path=customXml/itemProps3.xml><?xml version="1.0" encoding="utf-8"?>
<ds:datastoreItem xmlns:ds="http://schemas.openxmlformats.org/officeDocument/2006/customXml" ds:itemID="{ED422594-1B06-473C-A3A2-CE8628BA55F4}"/>
</file>

<file path=customXml/itemProps4.xml><?xml version="1.0" encoding="utf-8"?>
<ds:datastoreItem xmlns:ds="http://schemas.openxmlformats.org/officeDocument/2006/customXml" ds:itemID="{66C509C6-FB36-44B5-9672-E8C4683FE37A}">
  <ds:schemaRefs>
    <ds:schemaRef ds:uri="http://purl.org/dc/terms/"/>
    <ds:schemaRef ds:uri="8430d550-c2bd-4ade-ae56-0b82b076c537"/>
    <ds:schemaRef ds:uri="http://purl.org/dc/dcmitype/"/>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d1269d0e-3d21-492c-95ee-c4f1a377396e"/>
    <ds:schemaRef ds:uri="http://schemas.microsoft.com/sharepoint/v3/field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TotalTime>
  <Words>792</Words>
  <Application>Microsoft Office PowerPoint</Application>
  <PresentationFormat>On-screen Show (4:3)</PresentationFormat>
  <Paragraphs>88</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Weather Station Maintenance &amp; Calibration</vt:lpstr>
      <vt:lpstr>PowerPoint Presentation</vt:lpstr>
      <vt:lpstr>2023 Weather Stations Maintenance and Calibration </vt:lpstr>
      <vt:lpstr>Weather Station Calibration Sample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SCE-OneVoice-generic-template.pptx</dc:title>
  <dc:creator>Edward Hume</dc:creator>
  <cp:lastModifiedBy>Rahim Nathoo</cp:lastModifiedBy>
  <cp:revision>3</cp:revision>
  <cp:lastPrinted>2018-12-06T23:13:46Z</cp:lastPrinted>
  <dcterms:created xsi:type="dcterms:W3CDTF">2015-05-07T18:04:48Z</dcterms:created>
  <dcterms:modified xsi:type="dcterms:W3CDTF">2023-05-10T14:48:09Z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0x010100467F9C8BEA693240B87572EA900F32170056BB0A30A73F3E41B8D140887E196634</vt:lpwstr>
  </property>
  <property fmtid="{D5CDD505-2E9C-101B-9397-08002B2CF9AE}" pid="3" name="SCEDocumentType">
    <vt:lpwstr/>
  </property>
  <property fmtid="{D5CDD505-2E9C-101B-9397-08002B2CF9AE}" pid="4" name="SCE Handling Classifications">
    <vt:lpwstr/>
  </property>
  <property fmtid="{D5CDD505-2E9C-101B-9397-08002B2CF9AE}" pid="5" name="SCE Access Classification">
    <vt:lpwstr>2;#Internal|0f615b6b-96b2-4de4-8805-5eb688dc7257</vt:lpwstr>
  </property>
  <property fmtid="{D5CDD505-2E9C-101B-9397-08002B2CF9AE}" pid="6" name="SCE Reference Materials">
    <vt:lpwstr/>
  </property>
  <property fmtid="{D5CDD505-2E9C-101B-9397-08002B2CF9AE}" pid="7" name="SCE Owner">
    <vt:lpwstr>113;#Corporate Communication|4eda5ea0-1178-43ac-94a1-21a0e169d3e4</vt:lpwstr>
  </property>
  <property fmtid="{D5CDD505-2E9C-101B-9397-08002B2CF9AE}" pid="8" name="_dlc_DocIdItemGuid">
    <vt:lpwstr>1be275f3-3405-43f8-8fa4-8565a4ade26c</vt:lpwstr>
  </property>
  <property fmtid="{D5CDD505-2E9C-101B-9397-08002B2CF9AE}" pid="9" name="_docset_NoMedatataSyncRequired">
    <vt:lpwstr>False</vt:lpwstr>
  </property>
  <property fmtid="{D5CDD505-2E9C-101B-9397-08002B2CF9AE}" pid="10" name="Review Status">
    <vt:lpwstr>https://edisonintl.sharepoint.com/teams/rcms365/Lists/Data Request Review Tasks/Review%20Task%20View.aspx?QuestionDocID=178387  , Completed</vt:lpwstr>
  </property>
  <property fmtid="{D5CDD505-2E9C-101B-9397-08002B2CF9AE}" pid="11" name="Party0">
    <vt:lpwstr>232;#Energy Safety</vt:lpwstr>
  </property>
  <property fmtid="{D5CDD505-2E9C-101B-9397-08002B2CF9AE}" pid="12" name="Data Request Set Name1">
    <vt:lpwstr>OEIS-P-WMP-2023-SCE-002</vt:lpwstr>
  </property>
  <property fmtid="{D5CDD505-2E9C-101B-9397-08002B2CF9AE}" pid="13" name="Document Review Status">
    <vt:lpwstr>Pending for Case Admin</vt:lpwstr>
  </property>
  <property fmtid="{D5CDD505-2E9C-101B-9397-08002B2CF9AE}" pid="14" name="MediaServiceImageTags">
    <vt:lpwstr/>
  </property>
  <property fmtid="{D5CDD505-2E9C-101B-9397-08002B2CF9AE}" pid="15" name="Modified Date">
    <vt:filetime>2023-05-11T07:00:00Z</vt:filetime>
  </property>
</Properties>
</file>