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1" r:id="rId4"/>
  </p:sldMasterIdLst>
  <p:notesMasterIdLst>
    <p:notesMasterId r:id="rId39"/>
  </p:notesMasterIdLst>
  <p:sldIdLst>
    <p:sldId id="8248" r:id="rId5"/>
    <p:sldId id="8512" r:id="rId6"/>
    <p:sldId id="486" r:id="rId7"/>
    <p:sldId id="481" r:id="rId8"/>
    <p:sldId id="487" r:id="rId9"/>
    <p:sldId id="482" r:id="rId10"/>
    <p:sldId id="479" r:id="rId11"/>
    <p:sldId id="473" r:id="rId12"/>
    <p:sldId id="488" r:id="rId13"/>
    <p:sldId id="8607" r:id="rId14"/>
    <p:sldId id="490" r:id="rId15"/>
    <p:sldId id="492" r:id="rId16"/>
    <p:sldId id="489" r:id="rId17"/>
    <p:sldId id="491" r:id="rId18"/>
    <p:sldId id="8510" r:id="rId19"/>
    <p:sldId id="8565" r:id="rId20"/>
    <p:sldId id="8566" r:id="rId21"/>
    <p:sldId id="8567" r:id="rId22"/>
    <p:sldId id="8568" r:id="rId23"/>
    <p:sldId id="8569" r:id="rId24"/>
    <p:sldId id="8570" r:id="rId25"/>
    <p:sldId id="8571" r:id="rId26"/>
    <p:sldId id="8572" r:id="rId27"/>
    <p:sldId id="8573" r:id="rId28"/>
    <p:sldId id="8574" r:id="rId29"/>
    <p:sldId id="8511" r:id="rId30"/>
    <p:sldId id="8640" r:id="rId31"/>
    <p:sldId id="8641" r:id="rId32"/>
    <p:sldId id="8642" r:id="rId33"/>
    <p:sldId id="8643" r:id="rId34"/>
    <p:sldId id="8644" r:id="rId35"/>
    <p:sldId id="8645" r:id="rId36"/>
    <p:sldId id="8564" r:id="rId37"/>
    <p:sldId id="8647" r:id="rId38"/>
  </p:sldIdLst>
  <p:sldSz cx="9144000" cy="6858000" type="screen4x3"/>
  <p:notesSz cx="6858000" cy="16002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AC4F145-8A7E-4257-BADA-5720F1568C45}">
          <p14:sldIdLst>
            <p14:sldId id="8248"/>
          </p14:sldIdLst>
        </p14:section>
        <p14:section name="Topic #1 - Veg Management QC Program" id="{FB9E35EA-BF93-4F26-A867-8AF4F305B945}">
          <p14:sldIdLst>
            <p14:sldId id="8512"/>
            <p14:sldId id="486"/>
            <p14:sldId id="481"/>
            <p14:sldId id="487"/>
            <p14:sldId id="482"/>
            <p14:sldId id="479"/>
            <p14:sldId id="473"/>
            <p14:sldId id="488"/>
            <p14:sldId id="8607"/>
            <p14:sldId id="490"/>
            <p14:sldId id="492"/>
            <p14:sldId id="489"/>
            <p14:sldId id="491"/>
          </p14:sldIdLst>
        </p14:section>
        <p14:section name="Topic #2 - Reliability_Operation_Center (ROC) Wildfire Mitigation Activities" id="{DB043548-1C38-4EC7-9B92-4FF459C9F2F7}">
          <p14:sldIdLst>
            <p14:sldId id="8510"/>
            <p14:sldId id="8565"/>
            <p14:sldId id="8566"/>
            <p14:sldId id="8567"/>
            <p14:sldId id="8568"/>
            <p14:sldId id="8569"/>
            <p14:sldId id="8570"/>
            <p14:sldId id="8571"/>
            <p14:sldId id="8572"/>
            <p14:sldId id="8573"/>
            <p14:sldId id="8574"/>
          </p14:sldIdLst>
        </p14:section>
        <p14:section name="Topic #3 - Non_WMP_Wildfire_Risk_Reduction Activities" id="{10F5A9C8-32DE-4EB8-BAE6-2B584A6BF7CB}">
          <p14:sldIdLst>
            <p14:sldId id="8511"/>
            <p14:sldId id="8640"/>
            <p14:sldId id="8641"/>
            <p14:sldId id="8642"/>
            <p14:sldId id="8643"/>
            <p14:sldId id="8644"/>
            <p14:sldId id="8645"/>
            <p14:sldId id="8564"/>
            <p14:sldId id="864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3" name="Noe Bargas" initials="NB" lastIdx="1" clrIdx="42">
    <p:extLst>
      <p:ext uri="{19B8F6BF-5375-455C-9EA6-DF929625EA0E}">
        <p15:presenceInfo xmlns:p15="http://schemas.microsoft.com/office/powerpoint/2012/main" userId="S::noe.bargas@sce.com::a3fc4373-3a0c-4139-b4aa-fc79fa2ca19e" providerId="AD"/>
      </p:ext>
    </p:extLst>
  </p:cmAuthor>
  <p:cmAuthor id="1" name="Brian Chen" initials="BC" lastIdx="42" clrIdx="0">
    <p:extLst>
      <p:ext uri="{19B8F6BF-5375-455C-9EA6-DF929625EA0E}">
        <p15:presenceInfo xmlns:p15="http://schemas.microsoft.com/office/powerpoint/2012/main" userId="S::brian.chen@sce.com::6dfb4df4-c074-47de-b5c5-8dbeae2674bd" providerId="AD"/>
      </p:ext>
    </p:extLst>
  </p:cmAuthor>
  <p:cmAuthor id="44" name="Paul Grigaux" initials="PG [2]" lastIdx="3" clrIdx="43">
    <p:extLst>
      <p:ext uri="{19B8F6BF-5375-455C-9EA6-DF929625EA0E}">
        <p15:presenceInfo xmlns:p15="http://schemas.microsoft.com/office/powerpoint/2012/main" userId="S::paul.grigaux@sce.com::3bbd3338-ca61-490f-977c-a04074d189d6" providerId="AD"/>
      </p:ext>
    </p:extLst>
  </p:cmAuthor>
  <p:cmAuthor id="2" name="Administrator" initials="A" lastIdx="24" clrIdx="1">
    <p:extLst>
      <p:ext uri="{19B8F6BF-5375-455C-9EA6-DF929625EA0E}">
        <p15:presenceInfo xmlns:p15="http://schemas.microsoft.com/office/powerpoint/2012/main" userId="Administrator" providerId="None"/>
      </p:ext>
    </p:extLst>
  </p:cmAuthor>
  <p:cmAuthor id="45" name="Eric Wang" initials="EW" lastIdx="3" clrIdx="44">
    <p:extLst>
      <p:ext uri="{19B8F6BF-5375-455C-9EA6-DF929625EA0E}">
        <p15:presenceInfo xmlns:p15="http://schemas.microsoft.com/office/powerpoint/2012/main" userId="Eric Wang" providerId="None"/>
      </p:ext>
    </p:extLst>
  </p:cmAuthor>
  <p:cmAuthor id="3" name="Christopher William Ryan" initials="CWR" lastIdx="24" clrIdx="2">
    <p:extLst>
      <p:ext uri="{19B8F6BF-5375-455C-9EA6-DF929625EA0E}">
        <p15:presenceInfo xmlns:p15="http://schemas.microsoft.com/office/powerpoint/2012/main" userId="S-1-5-21-2559334742-469970549-2024990295-311977" providerId="AD"/>
      </p:ext>
    </p:extLst>
  </p:cmAuthor>
  <p:cmAuthor id="46" name="Eric X Wang" initials="EW" lastIdx="8" clrIdx="45">
    <p:extLst>
      <p:ext uri="{19B8F6BF-5375-455C-9EA6-DF929625EA0E}">
        <p15:presenceInfo xmlns:p15="http://schemas.microsoft.com/office/powerpoint/2012/main" userId="S::eric.x.wang@sce.com::e5f188ad-000b-4d4d-895d-679af0ccacd0" providerId="AD"/>
      </p:ext>
    </p:extLst>
  </p:cmAuthor>
  <p:cmAuthor id="4" name="Lim, Stephanie (US - Seattle)" initials="LS" lastIdx="1" clrIdx="3">
    <p:extLst>
      <p:ext uri="{19B8F6BF-5375-455C-9EA6-DF929625EA0E}">
        <p15:presenceInfo xmlns:p15="http://schemas.microsoft.com/office/powerpoint/2012/main" userId="S::steplim_deloitte.com#ext#@edisonintl.onmicrosoft.com::6849b31a-2203-4bbe-ae24-0f36b2f6dc81" providerId="AD"/>
      </p:ext>
    </p:extLst>
  </p:cmAuthor>
  <p:cmAuthor id="47" name="Renato" initials="R" lastIdx="2" clrIdx="46">
    <p:extLst>
      <p:ext uri="{19B8F6BF-5375-455C-9EA6-DF929625EA0E}">
        <p15:presenceInfo xmlns:p15="http://schemas.microsoft.com/office/powerpoint/2012/main" userId="Renato" providerId="None"/>
      </p:ext>
    </p:extLst>
  </p:cmAuthor>
  <p:cmAuthor id="5" name="Bill Chiu" initials="BC" lastIdx="190" clrIdx="4">
    <p:extLst>
      <p:ext uri="{19B8F6BF-5375-455C-9EA6-DF929625EA0E}">
        <p15:presenceInfo xmlns:p15="http://schemas.microsoft.com/office/powerpoint/2012/main" userId="Bill Chiu" providerId="None"/>
      </p:ext>
    </p:extLst>
  </p:cmAuthor>
  <p:cmAuthor id="48" name="David Kaintz" initials="DK" lastIdx="2" clrIdx="47">
    <p:extLst>
      <p:ext uri="{19B8F6BF-5375-455C-9EA6-DF929625EA0E}">
        <p15:presenceInfo xmlns:p15="http://schemas.microsoft.com/office/powerpoint/2012/main" userId="S::david.kaintz@sce.com::ee960387-b8ff-4969-8bfc-c21c3df97e67" providerId="AD"/>
      </p:ext>
    </p:extLst>
  </p:cmAuthor>
  <p:cmAuthor id="6" name="Steven Powell" initials="SP" lastIdx="17" clrIdx="5">
    <p:extLst>
      <p:ext uri="{19B8F6BF-5375-455C-9EA6-DF929625EA0E}">
        <p15:presenceInfo xmlns:p15="http://schemas.microsoft.com/office/powerpoint/2012/main" userId="Steven Powell" providerId="None"/>
      </p:ext>
    </p:extLst>
  </p:cmAuthor>
  <p:cmAuthor id="49" name="David Castle" initials="DC" lastIdx="3" clrIdx="48">
    <p:extLst>
      <p:ext uri="{19B8F6BF-5375-455C-9EA6-DF929625EA0E}">
        <p15:presenceInfo xmlns:p15="http://schemas.microsoft.com/office/powerpoint/2012/main" userId="S::david.castle@sce.com::56fcd000-b41c-4540-8580-c2a7925a42cb" providerId="AD"/>
      </p:ext>
    </p:extLst>
  </p:cmAuthor>
  <p:cmAuthor id="7" name="Askelid, Nick" initials="NA" lastIdx="111" clrIdx="6">
    <p:extLst>
      <p:ext uri="{19B8F6BF-5375-455C-9EA6-DF929625EA0E}">
        <p15:presenceInfo xmlns:p15="http://schemas.microsoft.com/office/powerpoint/2012/main" userId="Askelid, Nick" providerId="None"/>
      </p:ext>
    </p:extLst>
  </p:cmAuthor>
  <p:cmAuthor id="50" name="Christine Fanous" initials="CF [2]" lastIdx="2" clrIdx="49">
    <p:extLst>
      <p:ext uri="{19B8F6BF-5375-455C-9EA6-DF929625EA0E}">
        <p15:presenceInfo xmlns:p15="http://schemas.microsoft.com/office/powerpoint/2012/main" userId="Christine Fanous" providerId="None"/>
      </p:ext>
    </p:extLst>
  </p:cmAuthor>
  <p:cmAuthor id="8" name="Kumari, Nimisha (US - Denver)" initials="KN(-D" lastIdx="2" clrIdx="7">
    <p:extLst>
      <p:ext uri="{19B8F6BF-5375-455C-9EA6-DF929625EA0E}">
        <p15:presenceInfo xmlns:p15="http://schemas.microsoft.com/office/powerpoint/2012/main" userId="S-1-5-21-238447276-1040861923-1850952788-2384867" providerId="AD"/>
      </p:ext>
    </p:extLst>
  </p:cmAuthor>
  <p:cmAuthor id="51" name="Melanie Jocelyn" initials="MJ" lastIdx="1" clrIdx="50">
    <p:extLst>
      <p:ext uri="{19B8F6BF-5375-455C-9EA6-DF929625EA0E}">
        <p15:presenceInfo xmlns:p15="http://schemas.microsoft.com/office/powerpoint/2012/main" userId="S::melanie.jocelyn@sce.com::1145a114-4f2b-47c9-b8e4-ea42bb142cda" providerId="AD"/>
      </p:ext>
    </p:extLst>
  </p:cmAuthor>
  <p:cmAuthor id="9" name="Bhagia, Sonal (US - Chicago)" initials="BC" lastIdx="10" clrIdx="8">
    <p:extLst>
      <p:ext uri="{19B8F6BF-5375-455C-9EA6-DF929625EA0E}">
        <p15:presenceInfo xmlns:p15="http://schemas.microsoft.com/office/powerpoint/2012/main" userId="S::sbhagia_deloitte.com#ext#@edisonintl.onmicrosoft.com::106759fe-a0e2-47a1-9a03-ee86eb49ff20" providerId="AD"/>
      </p:ext>
    </p:extLst>
  </p:cmAuthor>
  <p:cmAuthor id="52" name="BILL KOTTEAKOS" initials="BK" lastIdx="1" clrIdx="51">
    <p:extLst>
      <p:ext uri="{19B8F6BF-5375-455C-9EA6-DF929625EA0E}">
        <p15:presenceInfo xmlns:p15="http://schemas.microsoft.com/office/powerpoint/2012/main" userId="S::Bill.Kotteakos@sce.com::69481dd3-0df0-4bbc-ab04-2a31a7f5ee6e" providerId="AD"/>
      </p:ext>
    </p:extLst>
  </p:cmAuthor>
  <p:cmAuthor id="10" name="Nicolas Emil Olof Askelid" initials="NA" lastIdx="8" clrIdx="9">
    <p:extLst>
      <p:ext uri="{19B8F6BF-5375-455C-9EA6-DF929625EA0E}">
        <p15:presenceInfo xmlns:p15="http://schemas.microsoft.com/office/powerpoint/2012/main" userId="S::nicolas.askelid@sce.com::b9938c43-56f0-4fc3-aaf5-2be7bebd2f98" providerId="AD"/>
      </p:ext>
    </p:extLst>
  </p:cmAuthor>
  <p:cmAuthor id="53" name="Allen Sheasby" initials="AS" lastIdx="3" clrIdx="52">
    <p:extLst>
      <p:ext uri="{19B8F6BF-5375-455C-9EA6-DF929625EA0E}">
        <p15:presenceInfo xmlns:p15="http://schemas.microsoft.com/office/powerpoint/2012/main" userId="S::allen.sheasby@sce.com::805285bd-3263-4e8c-b56c-5f352ab9d8aa" providerId="AD"/>
      </p:ext>
    </p:extLst>
  </p:cmAuthor>
  <p:cmAuthor id="11" name="Brian Chen" initials="BC [2]" lastIdx="20" clrIdx="10">
    <p:extLst>
      <p:ext uri="{19B8F6BF-5375-455C-9EA6-DF929625EA0E}">
        <p15:presenceInfo xmlns:p15="http://schemas.microsoft.com/office/powerpoint/2012/main" userId="Brian Chen" providerId="None"/>
      </p:ext>
    </p:extLst>
  </p:cmAuthor>
  <p:cmAuthor id="54" name="Matthew Johnston" initials="MJ" lastIdx="8" clrIdx="53">
    <p:extLst>
      <p:ext uri="{19B8F6BF-5375-455C-9EA6-DF929625EA0E}">
        <p15:presenceInfo xmlns:p15="http://schemas.microsoft.com/office/powerpoint/2012/main" userId="S::matthew.johnston@sce.com::a80bb731-e3ce-42f4-b826-b99121292105" providerId="AD"/>
      </p:ext>
    </p:extLst>
  </p:cmAuthor>
  <p:cmAuthor id="12" name="Bhagia, Sonal (US - Chicago)" initials="BS(-C" lastIdx="30" clrIdx="11">
    <p:extLst>
      <p:ext uri="{19B8F6BF-5375-455C-9EA6-DF929625EA0E}">
        <p15:presenceInfo xmlns:p15="http://schemas.microsoft.com/office/powerpoint/2012/main" userId="S-1-5-21-238447276-1040861923-1850952788-481546" providerId="AD"/>
      </p:ext>
    </p:extLst>
  </p:cmAuthor>
  <p:cmAuthor id="55" name="Christine Floyd" initials="CF" lastIdx="3" clrIdx="54">
    <p:extLst>
      <p:ext uri="{19B8F6BF-5375-455C-9EA6-DF929625EA0E}">
        <p15:presenceInfo xmlns:p15="http://schemas.microsoft.com/office/powerpoint/2012/main" userId="S::Christine.Floyd@sce.com::8ae2ecfd-24cf-43af-abb8-a45caefe53f4" providerId="AD"/>
      </p:ext>
    </p:extLst>
  </p:cmAuthor>
  <p:cmAuthor id="13" name="Philip Herrington" initials="PH" lastIdx="9" clrIdx="12">
    <p:extLst>
      <p:ext uri="{19B8F6BF-5375-455C-9EA6-DF929625EA0E}">
        <p15:presenceInfo xmlns:p15="http://schemas.microsoft.com/office/powerpoint/2012/main" userId="Philip Herrington" providerId="None"/>
      </p:ext>
    </p:extLst>
  </p:cmAuthor>
  <p:cmAuthor id="14" name="Bill Chiu" initials="BC [2]" lastIdx="13" clrIdx="13">
    <p:extLst>
      <p:ext uri="{19B8F6BF-5375-455C-9EA6-DF929625EA0E}">
        <p15:presenceInfo xmlns:p15="http://schemas.microsoft.com/office/powerpoint/2012/main" userId="S::bill.chiu@sce.com::a36abfff-9300-47c3-b9e1-06594b6bcb69" providerId="AD"/>
      </p:ext>
    </p:extLst>
  </p:cmAuthor>
  <p:cmAuthor id="15" name="Christine Fanous" initials="CF" lastIdx="2" clrIdx="14">
    <p:extLst>
      <p:ext uri="{19B8F6BF-5375-455C-9EA6-DF929625EA0E}">
        <p15:presenceInfo xmlns:p15="http://schemas.microsoft.com/office/powerpoint/2012/main" userId="S::christine.fanous@sce.com::a3e22ac8-4a87-4235-b552-2a6e7cb481fc" providerId="AD"/>
      </p:ext>
    </p:extLst>
  </p:cmAuthor>
  <p:cmAuthor id="16" name="Margarita Gevondyan" initials="MG" lastIdx="4" clrIdx="15">
    <p:extLst>
      <p:ext uri="{19B8F6BF-5375-455C-9EA6-DF929625EA0E}">
        <p15:presenceInfo xmlns:p15="http://schemas.microsoft.com/office/powerpoint/2012/main" userId="Margarita Gevondyan" providerId="None"/>
      </p:ext>
    </p:extLst>
  </p:cmAuthor>
  <p:cmAuthor id="17" name="Margarita Gevondyan" initials="MG [2]" lastIdx="3" clrIdx="16">
    <p:extLst>
      <p:ext uri="{19B8F6BF-5375-455C-9EA6-DF929625EA0E}">
        <p15:presenceInfo xmlns:p15="http://schemas.microsoft.com/office/powerpoint/2012/main" userId="S::margarita.gevondyan@sce.com::7eb2e2a8-bdb1-4a69-9207-d38567222f71" providerId="AD"/>
      </p:ext>
    </p:extLst>
  </p:cmAuthor>
  <p:cmAuthor id="18" name="Thomas Kinrade" initials="TK" lastIdx="17" clrIdx="17">
    <p:extLst>
      <p:ext uri="{19B8F6BF-5375-455C-9EA6-DF929625EA0E}">
        <p15:presenceInfo xmlns:p15="http://schemas.microsoft.com/office/powerpoint/2012/main" userId="S::thomas.kinrade@sce.com::1a46b930-7461-46a9-8e75-7d86037c254c" providerId="AD"/>
      </p:ext>
    </p:extLst>
  </p:cmAuthor>
  <p:cmAuthor id="19" name="Lalita Vadavalli" initials="LV" lastIdx="8" clrIdx="18">
    <p:extLst>
      <p:ext uri="{19B8F6BF-5375-455C-9EA6-DF929625EA0E}">
        <p15:presenceInfo xmlns:p15="http://schemas.microsoft.com/office/powerpoint/2012/main" userId="S::lalita.vadavalli@sce.com::c2a576b4-9ca0-4e6b-becb-127277ab32a5" providerId="AD"/>
      </p:ext>
    </p:extLst>
  </p:cmAuthor>
  <p:cmAuthor id="20" name="Marsico, Lou" initials="ML" lastIdx="1" clrIdx="19">
    <p:extLst>
      <p:ext uri="{19B8F6BF-5375-455C-9EA6-DF929625EA0E}">
        <p15:presenceInfo xmlns:p15="http://schemas.microsoft.com/office/powerpoint/2012/main" userId="S-1-5-21-238447276-1040861923-1850952788-2292663" providerId="AD"/>
      </p:ext>
    </p:extLst>
  </p:cmAuthor>
  <p:cmAuthor id="21" name="Lalita Vadavalli" initials="LV [2]" lastIdx="5" clrIdx="20">
    <p:extLst>
      <p:ext uri="{19B8F6BF-5375-455C-9EA6-DF929625EA0E}">
        <p15:presenceInfo xmlns:p15="http://schemas.microsoft.com/office/powerpoint/2012/main" userId="Lalita Vadavalli" providerId="None"/>
      </p:ext>
    </p:extLst>
  </p:cmAuthor>
  <p:cmAuthor id="22" name="Rajdeep Roy" initials="RR" lastIdx="39" clrIdx="21">
    <p:extLst>
      <p:ext uri="{19B8F6BF-5375-455C-9EA6-DF929625EA0E}">
        <p15:presenceInfo xmlns:p15="http://schemas.microsoft.com/office/powerpoint/2012/main" userId="Rajdeep Roy" providerId="None"/>
      </p:ext>
    </p:extLst>
  </p:cmAuthor>
  <p:cmAuthor id="23" name="Anna Christina Minutello" initials="AM" lastIdx="1" clrIdx="22">
    <p:extLst>
      <p:ext uri="{19B8F6BF-5375-455C-9EA6-DF929625EA0E}">
        <p15:presenceInfo xmlns:p15="http://schemas.microsoft.com/office/powerpoint/2012/main" userId="S::anna.minutello@sce.com::2693ff64-f1b5-4773-a90a-0ad68af46e18" providerId="AD"/>
      </p:ext>
    </p:extLst>
  </p:cmAuthor>
  <p:cmAuthor id="24" name="Rajdeep Roy" initials="RR [2]" lastIdx="87" clrIdx="23">
    <p:extLst>
      <p:ext uri="{19B8F6BF-5375-455C-9EA6-DF929625EA0E}">
        <p15:presenceInfo xmlns:p15="http://schemas.microsoft.com/office/powerpoint/2012/main" userId="S::rajdeep.roy@sce.com::5f7d8a1f-0101-46c1-85d0-63178870f822" providerId="AD"/>
      </p:ext>
    </p:extLst>
  </p:cmAuthor>
  <p:cmAuthor id="25" name="Anna Minutello" initials="AM" lastIdx="5" clrIdx="24">
    <p:extLst>
      <p:ext uri="{19B8F6BF-5375-455C-9EA6-DF929625EA0E}">
        <p15:presenceInfo xmlns:p15="http://schemas.microsoft.com/office/powerpoint/2012/main" userId="Anna Minutello" providerId="None"/>
      </p:ext>
    </p:extLst>
  </p:cmAuthor>
  <p:cmAuthor id="26" name="Louis Joseph Marsico" initials="LJM" lastIdx="6" clrIdx="25">
    <p:extLst>
      <p:ext uri="{19B8F6BF-5375-455C-9EA6-DF929625EA0E}">
        <p15:presenceInfo xmlns:p15="http://schemas.microsoft.com/office/powerpoint/2012/main" userId="Louis Joseph Marsico" providerId="None"/>
      </p:ext>
    </p:extLst>
  </p:cmAuthor>
  <p:cmAuthor id="27" name="Stephanie Fincher" initials="SF" lastIdx="1" clrIdx="26">
    <p:extLst>
      <p:ext uri="{19B8F6BF-5375-455C-9EA6-DF929625EA0E}">
        <p15:presenceInfo xmlns:p15="http://schemas.microsoft.com/office/powerpoint/2012/main" userId="Stephanie Fincher" providerId="None"/>
      </p:ext>
    </p:extLst>
  </p:cmAuthor>
  <p:cmAuthor id="28" name="Marsico, Lou" initials="ML [2]" lastIdx="6" clrIdx="27">
    <p:extLst>
      <p:ext uri="{19B8F6BF-5375-455C-9EA6-DF929625EA0E}">
        <p15:presenceInfo xmlns:p15="http://schemas.microsoft.com/office/powerpoint/2012/main" userId="S::lmarsico@deloitte.com::0636240f-7b5b-4c5c-b3e4-15e1a3f143e3" providerId="AD"/>
      </p:ext>
    </p:extLst>
  </p:cmAuthor>
  <p:cmAuthor id="29" name="Steve Powell" initials="SP" lastIdx="16" clrIdx="28">
    <p:extLst>
      <p:ext uri="{19B8F6BF-5375-455C-9EA6-DF929625EA0E}">
        <p15:presenceInfo xmlns:p15="http://schemas.microsoft.com/office/powerpoint/2012/main" userId="Steve Powell" providerId="None"/>
      </p:ext>
    </p:extLst>
  </p:cmAuthor>
  <p:cmAuthor id="30" name="Phil Herrington" initials="PH" lastIdx="6" clrIdx="29">
    <p:extLst>
      <p:ext uri="{19B8F6BF-5375-455C-9EA6-DF929625EA0E}">
        <p15:presenceInfo xmlns:p15="http://schemas.microsoft.com/office/powerpoint/2012/main" userId="S-1-5-21-2559334742-469970549-2024990295-240861" providerId="AD"/>
      </p:ext>
    </p:extLst>
  </p:cmAuthor>
  <p:cmAuthor id="31" name="Valeria Lepe" initials="VL" lastIdx="2" clrIdx="30">
    <p:extLst>
      <p:ext uri="{19B8F6BF-5375-455C-9EA6-DF929625EA0E}">
        <p15:presenceInfo xmlns:p15="http://schemas.microsoft.com/office/powerpoint/2012/main" userId="S::valeria.lepe@sce.com::1335e759-0995-4e57-a54c-155a47d236e2" providerId="AD"/>
      </p:ext>
    </p:extLst>
  </p:cmAuthor>
  <p:cmAuthor id="32" name="Thuan Tran" initials="TT" lastIdx="11" clrIdx="31">
    <p:extLst>
      <p:ext uri="{19B8F6BF-5375-455C-9EA6-DF929625EA0E}">
        <p15:presenceInfo xmlns:p15="http://schemas.microsoft.com/office/powerpoint/2012/main" userId="S::thuan.tran@sce.com::eab54aa2-f3ae-4fcb-8415-121f5117aa88" providerId="AD"/>
      </p:ext>
    </p:extLst>
  </p:cmAuthor>
  <p:cmAuthor id="33" name="Thomas Botello" initials="TB" lastIdx="7" clrIdx="32">
    <p:extLst>
      <p:ext uri="{19B8F6BF-5375-455C-9EA6-DF929625EA0E}">
        <p15:presenceInfo xmlns:p15="http://schemas.microsoft.com/office/powerpoint/2012/main" userId="S::thomas.botello@sce.com::f1b89459-2173-4090-a2f1-5d18bec6456d" providerId="AD"/>
      </p:ext>
    </p:extLst>
  </p:cmAuthor>
  <p:cmAuthor id="34" name="Jose Ramon Goizueta" initials="JRG" lastIdx="9" clrIdx="33">
    <p:extLst>
      <p:ext uri="{19B8F6BF-5375-455C-9EA6-DF929625EA0E}">
        <p15:presenceInfo xmlns:p15="http://schemas.microsoft.com/office/powerpoint/2012/main" userId="S::Jose.Ramon.Goizueta@sce.com::e00341fe-bbfa-4a5b-9d99-63eee37bfcab" providerId="AD"/>
      </p:ext>
    </p:extLst>
  </p:cmAuthor>
  <p:cmAuthor id="35" name="Erik Takayesu" initials="ET" lastIdx="8" clrIdx="34">
    <p:extLst>
      <p:ext uri="{19B8F6BF-5375-455C-9EA6-DF929625EA0E}">
        <p15:presenceInfo xmlns:p15="http://schemas.microsoft.com/office/powerpoint/2012/main" userId="S::Erik.Takayesu@sce.com::5f4f3049-3474-4299-a193-8152f5ba133f" providerId="AD"/>
      </p:ext>
    </p:extLst>
  </p:cmAuthor>
  <p:cmAuthor id="36" name="Paul Joseph McGregor" initials="PM" lastIdx="13" clrIdx="35">
    <p:extLst>
      <p:ext uri="{19B8F6BF-5375-455C-9EA6-DF929625EA0E}">
        <p15:presenceInfo xmlns:p15="http://schemas.microsoft.com/office/powerpoint/2012/main" userId="S::paul.mcgregor@sce.com::4bf5b282-0e1e-44ab-8123-d6e3da163ec3" providerId="AD"/>
      </p:ext>
    </p:extLst>
  </p:cmAuthor>
  <p:cmAuthor id="37" name="Thomas Brady" initials="TB" lastIdx="2" clrIdx="36">
    <p:extLst>
      <p:ext uri="{19B8F6BF-5375-455C-9EA6-DF929625EA0E}">
        <p15:presenceInfo xmlns:p15="http://schemas.microsoft.com/office/powerpoint/2012/main" userId="S::thomas.brady@sce.com::4c5c494f-36f8-40ab-80b7-dd82258029b7" providerId="AD"/>
      </p:ext>
    </p:extLst>
  </p:cmAuthor>
  <p:cmAuthor id="38" name="Kyle Ferree" initials="KF" lastIdx="8" clrIdx="37">
    <p:extLst>
      <p:ext uri="{19B8F6BF-5375-455C-9EA6-DF929625EA0E}">
        <p15:presenceInfo xmlns:p15="http://schemas.microsoft.com/office/powerpoint/2012/main" userId="S::kyle.ferree@sce.com::e3e95127-5016-4061-ac63-79b719730b24" providerId="AD"/>
      </p:ext>
    </p:extLst>
  </p:cmAuthor>
  <p:cmAuthor id="39" name="Joseph Bauza" initials="JB" lastIdx="5" clrIdx="38">
    <p:extLst>
      <p:ext uri="{19B8F6BF-5375-455C-9EA6-DF929625EA0E}">
        <p15:presenceInfo xmlns:p15="http://schemas.microsoft.com/office/powerpoint/2012/main" userId="S::joseph.bauza@sce.com::d3e202a1-ad9b-44e5-9540-8b90750433f4" providerId="AD"/>
      </p:ext>
    </p:extLst>
  </p:cmAuthor>
  <p:cmAuthor id="40" name="Paul Grigaux" initials="PG" lastIdx="2" clrIdx="39">
    <p:extLst>
      <p:ext uri="{19B8F6BF-5375-455C-9EA6-DF929625EA0E}">
        <p15:presenceInfo xmlns:p15="http://schemas.microsoft.com/office/powerpoint/2012/main" userId="Paul Grigaux" providerId="None"/>
      </p:ext>
    </p:extLst>
  </p:cmAuthor>
  <p:cmAuthor id="41" name="Robert (Risk &amp; Ins) LeMoine" initials="RL" lastIdx="9" clrIdx="40">
    <p:extLst>
      <p:ext uri="{19B8F6BF-5375-455C-9EA6-DF929625EA0E}">
        <p15:presenceInfo xmlns:p15="http://schemas.microsoft.com/office/powerpoint/2012/main" userId="S::robert.f.lemoine@sce.com::9819dbb0-3390-4323-8d63-993efac4bebc" providerId="AD"/>
      </p:ext>
    </p:extLst>
  </p:cmAuthor>
  <p:cmAuthor id="42" name="Jamal Cherradi" initials="JC" lastIdx="5" clrIdx="41">
    <p:extLst>
      <p:ext uri="{19B8F6BF-5375-455C-9EA6-DF929625EA0E}">
        <p15:presenceInfo xmlns:p15="http://schemas.microsoft.com/office/powerpoint/2012/main" userId="S::jamal.cherradi@sce.com::984ef361-2aee-4b27-b576-f36ee45a3f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46A"/>
    <a:srgbClr val="006600"/>
    <a:srgbClr val="4E702B"/>
    <a:srgbClr val="0000FF"/>
    <a:srgbClr val="FCC6CF"/>
    <a:srgbClr val="F37D9F"/>
    <a:srgbClr val="FF0000"/>
    <a:srgbClr val="255E91"/>
    <a:srgbClr val="FFFF00"/>
    <a:srgbClr val="199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054" autoAdjust="0"/>
  </p:normalViewPr>
  <p:slideViewPr>
    <p:cSldViewPr snapToGrid="0">
      <p:cViewPr varScale="1">
        <p:scale>
          <a:sx n="104" d="100"/>
          <a:sy n="104" d="100"/>
        </p:scale>
        <p:origin x="850" y="82"/>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ll Chiu" userId="a36abfff-9300-47c3-b9e1-06594b6bcb69" providerId="ADAL" clId="{D248C1FF-79A8-462B-B254-03296DFE9953}"/>
    <pc:docChg chg="delSld delSection modSection">
      <pc:chgData name="Bill Chiu" userId="a36abfff-9300-47c3-b9e1-06594b6bcb69" providerId="ADAL" clId="{D248C1FF-79A8-462B-B254-03296DFE9953}" dt="2020-07-17T04:43:31.607" v="3" actId="17851"/>
      <pc:docMkLst>
        <pc:docMk/>
      </pc:docMkLst>
      <pc:sldChg chg="del">
        <pc:chgData name="Bill Chiu" userId="a36abfff-9300-47c3-b9e1-06594b6bcb69" providerId="ADAL" clId="{D248C1FF-79A8-462B-B254-03296DFE9953}" dt="2020-07-17T04:42:59.733" v="0" actId="47"/>
        <pc:sldMkLst>
          <pc:docMk/>
          <pc:sldMk cId="2079549245" sldId="8508"/>
        </pc:sldMkLst>
      </pc:sldChg>
      <pc:sldChg chg="del">
        <pc:chgData name="Bill Chiu" userId="a36abfff-9300-47c3-b9e1-06594b6bcb69" providerId="ADAL" clId="{D248C1FF-79A8-462B-B254-03296DFE9953}" dt="2020-07-17T04:42:59.733" v="0" actId="47"/>
        <pc:sldMkLst>
          <pc:docMk/>
          <pc:sldMk cId="3967463579" sldId="8548"/>
        </pc:sldMkLst>
      </pc:sldChg>
      <pc:sldChg chg="del">
        <pc:chgData name="Bill Chiu" userId="a36abfff-9300-47c3-b9e1-06594b6bcb69" providerId="ADAL" clId="{D248C1FF-79A8-462B-B254-03296DFE9953}" dt="2020-07-17T04:42:59.733" v="0" actId="47"/>
        <pc:sldMkLst>
          <pc:docMk/>
          <pc:sldMk cId="3533898594" sldId="8549"/>
        </pc:sldMkLst>
      </pc:sldChg>
      <pc:sldChg chg="del">
        <pc:chgData name="Bill Chiu" userId="a36abfff-9300-47c3-b9e1-06594b6bcb69" providerId="ADAL" clId="{D248C1FF-79A8-462B-B254-03296DFE9953}" dt="2020-07-17T04:42:59.733" v="0" actId="47"/>
        <pc:sldMkLst>
          <pc:docMk/>
          <pc:sldMk cId="3373501147" sldId="8550"/>
        </pc:sldMkLst>
      </pc:sldChg>
      <pc:sldChg chg="del">
        <pc:chgData name="Bill Chiu" userId="a36abfff-9300-47c3-b9e1-06594b6bcb69" providerId="ADAL" clId="{D248C1FF-79A8-462B-B254-03296DFE9953}" dt="2020-07-17T04:42:59.733" v="0" actId="47"/>
        <pc:sldMkLst>
          <pc:docMk/>
          <pc:sldMk cId="451979710" sldId="8551"/>
        </pc:sldMkLst>
      </pc:sldChg>
      <pc:sldChg chg="del">
        <pc:chgData name="Bill Chiu" userId="a36abfff-9300-47c3-b9e1-06594b6bcb69" providerId="ADAL" clId="{D248C1FF-79A8-462B-B254-03296DFE9953}" dt="2020-07-17T04:42:59.733" v="0" actId="47"/>
        <pc:sldMkLst>
          <pc:docMk/>
          <pc:sldMk cId="4137481535" sldId="8552"/>
        </pc:sldMkLst>
      </pc:sldChg>
      <pc:sldChg chg="del">
        <pc:chgData name="Bill Chiu" userId="a36abfff-9300-47c3-b9e1-06594b6bcb69" providerId="ADAL" clId="{D248C1FF-79A8-462B-B254-03296DFE9953}" dt="2020-07-17T04:42:59.733" v="0" actId="47"/>
        <pc:sldMkLst>
          <pc:docMk/>
          <pc:sldMk cId="2478728879" sldId="8608"/>
        </pc:sldMkLst>
      </pc:sldChg>
      <pc:sldChg chg="del">
        <pc:chgData name="Bill Chiu" userId="a36abfff-9300-47c3-b9e1-06594b6bcb69" providerId="ADAL" clId="{D248C1FF-79A8-462B-B254-03296DFE9953}" dt="2020-07-17T04:42:59.733" v="0" actId="47"/>
        <pc:sldMkLst>
          <pc:docMk/>
          <pc:sldMk cId="3658149988" sldId="8609"/>
        </pc:sldMkLst>
      </pc:sldChg>
      <pc:sldChg chg="del">
        <pc:chgData name="Bill Chiu" userId="a36abfff-9300-47c3-b9e1-06594b6bcb69" providerId="ADAL" clId="{D248C1FF-79A8-462B-B254-03296DFE9953}" dt="2020-07-17T04:42:59.733" v="0" actId="47"/>
        <pc:sldMkLst>
          <pc:docMk/>
          <pc:sldMk cId="3466104620" sldId="8610"/>
        </pc:sldMkLst>
      </pc:sldChg>
      <pc:sldChg chg="del">
        <pc:chgData name="Bill Chiu" userId="a36abfff-9300-47c3-b9e1-06594b6bcb69" providerId="ADAL" clId="{D248C1FF-79A8-462B-B254-03296DFE9953}" dt="2020-07-17T04:42:59.733" v="0" actId="47"/>
        <pc:sldMkLst>
          <pc:docMk/>
          <pc:sldMk cId="930596280" sldId="8611"/>
        </pc:sldMkLst>
      </pc:sldChg>
      <pc:sldChg chg="del">
        <pc:chgData name="Bill Chiu" userId="a36abfff-9300-47c3-b9e1-06594b6bcb69" providerId="ADAL" clId="{D248C1FF-79A8-462B-B254-03296DFE9953}" dt="2020-07-17T04:42:59.733" v="0" actId="47"/>
        <pc:sldMkLst>
          <pc:docMk/>
          <pc:sldMk cId="1814951314" sldId="8612"/>
        </pc:sldMkLst>
      </pc:sldChg>
      <pc:sldChg chg="del">
        <pc:chgData name="Bill Chiu" userId="a36abfff-9300-47c3-b9e1-06594b6bcb69" providerId="ADAL" clId="{D248C1FF-79A8-462B-B254-03296DFE9953}" dt="2020-07-17T04:42:59.733" v="0" actId="47"/>
        <pc:sldMkLst>
          <pc:docMk/>
          <pc:sldMk cId="3719624864" sldId="8613"/>
        </pc:sldMkLst>
      </pc:sldChg>
      <pc:sldChg chg="del">
        <pc:chgData name="Bill Chiu" userId="a36abfff-9300-47c3-b9e1-06594b6bcb69" providerId="ADAL" clId="{D248C1FF-79A8-462B-B254-03296DFE9953}" dt="2020-07-17T04:42:59.733" v="0" actId="47"/>
        <pc:sldMkLst>
          <pc:docMk/>
          <pc:sldMk cId="4202643120" sldId="8614"/>
        </pc:sldMkLst>
      </pc:sldChg>
      <pc:sldChg chg="del">
        <pc:chgData name="Bill Chiu" userId="a36abfff-9300-47c3-b9e1-06594b6bcb69" providerId="ADAL" clId="{D248C1FF-79A8-462B-B254-03296DFE9953}" dt="2020-07-17T04:42:59.733" v="0" actId="47"/>
        <pc:sldMkLst>
          <pc:docMk/>
          <pc:sldMk cId="101851802" sldId="8615"/>
        </pc:sldMkLst>
      </pc:sldChg>
      <pc:sldChg chg="del">
        <pc:chgData name="Bill Chiu" userId="a36abfff-9300-47c3-b9e1-06594b6bcb69" providerId="ADAL" clId="{D248C1FF-79A8-462B-B254-03296DFE9953}" dt="2020-07-17T04:42:59.733" v="0" actId="47"/>
        <pc:sldMkLst>
          <pc:docMk/>
          <pc:sldMk cId="283254925" sldId="8616"/>
        </pc:sldMkLst>
      </pc:sldChg>
      <pc:sldChg chg="del">
        <pc:chgData name="Bill Chiu" userId="a36abfff-9300-47c3-b9e1-06594b6bcb69" providerId="ADAL" clId="{D248C1FF-79A8-462B-B254-03296DFE9953}" dt="2020-07-17T04:42:59.733" v="0" actId="47"/>
        <pc:sldMkLst>
          <pc:docMk/>
          <pc:sldMk cId="1158003556" sldId="8617"/>
        </pc:sldMkLst>
      </pc:sldChg>
      <pc:sldChg chg="del">
        <pc:chgData name="Bill Chiu" userId="a36abfff-9300-47c3-b9e1-06594b6bcb69" providerId="ADAL" clId="{D248C1FF-79A8-462B-B254-03296DFE9953}" dt="2020-07-17T04:42:59.733" v="0" actId="47"/>
        <pc:sldMkLst>
          <pc:docMk/>
          <pc:sldMk cId="1684797000" sldId="8618"/>
        </pc:sldMkLst>
      </pc:sldChg>
      <pc:sldChg chg="del">
        <pc:chgData name="Bill Chiu" userId="a36abfff-9300-47c3-b9e1-06594b6bcb69" providerId="ADAL" clId="{D248C1FF-79A8-462B-B254-03296DFE9953}" dt="2020-07-17T04:42:59.733" v="0" actId="47"/>
        <pc:sldMkLst>
          <pc:docMk/>
          <pc:sldMk cId="1586635105" sldId="8619"/>
        </pc:sldMkLst>
      </pc:sldChg>
      <pc:sldChg chg="del">
        <pc:chgData name="Bill Chiu" userId="a36abfff-9300-47c3-b9e1-06594b6bcb69" providerId="ADAL" clId="{D248C1FF-79A8-462B-B254-03296DFE9953}" dt="2020-07-17T04:42:59.733" v="0" actId="47"/>
        <pc:sldMkLst>
          <pc:docMk/>
          <pc:sldMk cId="851254692" sldId="8620"/>
        </pc:sldMkLst>
      </pc:sldChg>
      <pc:sldChg chg="del">
        <pc:chgData name="Bill Chiu" userId="a36abfff-9300-47c3-b9e1-06594b6bcb69" providerId="ADAL" clId="{D248C1FF-79A8-462B-B254-03296DFE9953}" dt="2020-07-17T04:42:59.733" v="0" actId="47"/>
        <pc:sldMkLst>
          <pc:docMk/>
          <pc:sldMk cId="1465653868" sldId="8621"/>
        </pc:sldMkLst>
      </pc:sldChg>
      <pc:sldChg chg="del">
        <pc:chgData name="Bill Chiu" userId="a36abfff-9300-47c3-b9e1-06594b6bcb69" providerId="ADAL" clId="{D248C1FF-79A8-462B-B254-03296DFE9953}" dt="2020-07-17T04:42:59.733" v="0" actId="47"/>
        <pc:sldMkLst>
          <pc:docMk/>
          <pc:sldMk cId="3718063143" sldId="8622"/>
        </pc:sldMkLst>
      </pc:sldChg>
      <pc:sldChg chg="del">
        <pc:chgData name="Bill Chiu" userId="a36abfff-9300-47c3-b9e1-06594b6bcb69" providerId="ADAL" clId="{D248C1FF-79A8-462B-B254-03296DFE9953}" dt="2020-07-17T04:42:59.733" v="0" actId="47"/>
        <pc:sldMkLst>
          <pc:docMk/>
          <pc:sldMk cId="898114430" sldId="8623"/>
        </pc:sldMkLst>
      </pc:sldChg>
      <pc:sldChg chg="del">
        <pc:chgData name="Bill Chiu" userId="a36abfff-9300-47c3-b9e1-06594b6bcb69" providerId="ADAL" clId="{D248C1FF-79A8-462B-B254-03296DFE9953}" dt="2020-07-17T04:42:59.733" v="0" actId="47"/>
        <pc:sldMkLst>
          <pc:docMk/>
          <pc:sldMk cId="1400876393" sldId="8624"/>
        </pc:sldMkLst>
      </pc:sldChg>
      <pc:sldChg chg="del">
        <pc:chgData name="Bill Chiu" userId="a36abfff-9300-47c3-b9e1-06594b6bcb69" providerId="ADAL" clId="{D248C1FF-79A8-462B-B254-03296DFE9953}" dt="2020-07-17T04:42:59.733" v="0" actId="47"/>
        <pc:sldMkLst>
          <pc:docMk/>
          <pc:sldMk cId="2075891141" sldId="8625"/>
        </pc:sldMkLst>
      </pc:sldChg>
      <pc:sldChg chg="del">
        <pc:chgData name="Bill Chiu" userId="a36abfff-9300-47c3-b9e1-06594b6bcb69" providerId="ADAL" clId="{D248C1FF-79A8-462B-B254-03296DFE9953}" dt="2020-07-17T04:42:59.733" v="0" actId="47"/>
        <pc:sldMkLst>
          <pc:docMk/>
          <pc:sldMk cId="4182123413" sldId="8626"/>
        </pc:sldMkLst>
      </pc:sldChg>
      <pc:sldChg chg="del">
        <pc:chgData name="Bill Chiu" userId="a36abfff-9300-47c3-b9e1-06594b6bcb69" providerId="ADAL" clId="{D248C1FF-79A8-462B-B254-03296DFE9953}" dt="2020-07-17T04:42:59.733" v="0" actId="47"/>
        <pc:sldMkLst>
          <pc:docMk/>
          <pc:sldMk cId="4017253953" sldId="8627"/>
        </pc:sldMkLst>
      </pc:sldChg>
      <pc:sldChg chg="del">
        <pc:chgData name="Bill Chiu" userId="a36abfff-9300-47c3-b9e1-06594b6bcb69" providerId="ADAL" clId="{D248C1FF-79A8-462B-B254-03296DFE9953}" dt="2020-07-17T04:42:59.733" v="0" actId="47"/>
        <pc:sldMkLst>
          <pc:docMk/>
          <pc:sldMk cId="3034686014" sldId="8628"/>
        </pc:sldMkLst>
      </pc:sldChg>
      <pc:sldChg chg="del">
        <pc:chgData name="Bill Chiu" userId="a36abfff-9300-47c3-b9e1-06594b6bcb69" providerId="ADAL" clId="{D248C1FF-79A8-462B-B254-03296DFE9953}" dt="2020-07-17T04:42:59.733" v="0" actId="47"/>
        <pc:sldMkLst>
          <pc:docMk/>
          <pc:sldMk cId="3431466710" sldId="8629"/>
        </pc:sldMkLst>
      </pc:sldChg>
      <pc:sldChg chg="del">
        <pc:chgData name="Bill Chiu" userId="a36abfff-9300-47c3-b9e1-06594b6bcb69" providerId="ADAL" clId="{D248C1FF-79A8-462B-B254-03296DFE9953}" dt="2020-07-17T04:42:59.733" v="0" actId="47"/>
        <pc:sldMkLst>
          <pc:docMk/>
          <pc:sldMk cId="1368592286" sldId="8630"/>
        </pc:sldMkLst>
      </pc:sldChg>
      <pc:sldChg chg="del">
        <pc:chgData name="Bill Chiu" userId="a36abfff-9300-47c3-b9e1-06594b6bcb69" providerId="ADAL" clId="{D248C1FF-79A8-462B-B254-03296DFE9953}" dt="2020-07-17T04:42:59.733" v="0" actId="47"/>
        <pc:sldMkLst>
          <pc:docMk/>
          <pc:sldMk cId="4114880522" sldId="8631"/>
        </pc:sldMkLst>
      </pc:sldChg>
      <pc:sldChg chg="del">
        <pc:chgData name="Bill Chiu" userId="a36abfff-9300-47c3-b9e1-06594b6bcb69" providerId="ADAL" clId="{D248C1FF-79A8-462B-B254-03296DFE9953}" dt="2020-07-17T04:42:59.733" v="0" actId="47"/>
        <pc:sldMkLst>
          <pc:docMk/>
          <pc:sldMk cId="981277719" sldId="8632"/>
        </pc:sldMkLst>
      </pc:sldChg>
      <pc:sldChg chg="del">
        <pc:chgData name="Bill Chiu" userId="a36abfff-9300-47c3-b9e1-06594b6bcb69" providerId="ADAL" clId="{D248C1FF-79A8-462B-B254-03296DFE9953}" dt="2020-07-17T04:42:59.733" v="0" actId="47"/>
        <pc:sldMkLst>
          <pc:docMk/>
          <pc:sldMk cId="1171070142" sldId="8633"/>
        </pc:sldMkLst>
      </pc:sldChg>
      <pc:sldChg chg="del">
        <pc:chgData name="Bill Chiu" userId="a36abfff-9300-47c3-b9e1-06594b6bcb69" providerId="ADAL" clId="{D248C1FF-79A8-462B-B254-03296DFE9953}" dt="2020-07-17T04:42:59.733" v="0" actId="47"/>
        <pc:sldMkLst>
          <pc:docMk/>
          <pc:sldMk cId="2298059716" sldId="8634"/>
        </pc:sldMkLst>
      </pc:sldChg>
      <pc:sldChg chg="del">
        <pc:chgData name="Bill Chiu" userId="a36abfff-9300-47c3-b9e1-06594b6bcb69" providerId="ADAL" clId="{D248C1FF-79A8-462B-B254-03296DFE9953}" dt="2020-07-17T04:42:59.733" v="0" actId="47"/>
        <pc:sldMkLst>
          <pc:docMk/>
          <pc:sldMk cId="1619630121" sldId="8635"/>
        </pc:sldMkLst>
      </pc:sldChg>
      <pc:sldChg chg="del">
        <pc:chgData name="Bill Chiu" userId="a36abfff-9300-47c3-b9e1-06594b6bcb69" providerId="ADAL" clId="{D248C1FF-79A8-462B-B254-03296DFE9953}" dt="2020-07-17T04:42:59.733" v="0" actId="47"/>
        <pc:sldMkLst>
          <pc:docMk/>
          <pc:sldMk cId="3061353788" sldId="8636"/>
        </pc:sldMkLst>
      </pc:sldChg>
      <pc:sldChg chg="del">
        <pc:chgData name="Bill Chiu" userId="a36abfff-9300-47c3-b9e1-06594b6bcb69" providerId="ADAL" clId="{D248C1FF-79A8-462B-B254-03296DFE9953}" dt="2020-07-17T04:42:59.733" v="0" actId="47"/>
        <pc:sldMkLst>
          <pc:docMk/>
          <pc:sldMk cId="790772308" sldId="8637"/>
        </pc:sldMkLst>
      </pc:sldChg>
      <pc:sldChg chg="del">
        <pc:chgData name="Bill Chiu" userId="a36abfff-9300-47c3-b9e1-06594b6bcb69" providerId="ADAL" clId="{D248C1FF-79A8-462B-B254-03296DFE9953}" dt="2020-07-17T04:42:59.733" v="0" actId="47"/>
        <pc:sldMkLst>
          <pc:docMk/>
          <pc:sldMk cId="281603816" sldId="8638"/>
        </pc:sldMkLst>
      </pc:sldChg>
      <pc:sldChg chg="del">
        <pc:chgData name="Bill Chiu" userId="a36abfff-9300-47c3-b9e1-06594b6bcb69" providerId="ADAL" clId="{D248C1FF-79A8-462B-B254-03296DFE9953}" dt="2020-07-17T04:42:59.733" v="0" actId="47"/>
        <pc:sldMkLst>
          <pc:docMk/>
          <pc:sldMk cId="2715863913" sldId="8639"/>
        </pc:sldMkLst>
      </pc:sldChg>
      <pc:sldChg chg="del">
        <pc:chgData name="Bill Chiu" userId="a36abfff-9300-47c3-b9e1-06594b6bcb69" providerId="ADAL" clId="{D248C1FF-79A8-462B-B254-03296DFE9953}" dt="2020-07-17T04:42:59.733" v="0" actId="47"/>
        <pc:sldMkLst>
          <pc:docMk/>
          <pc:sldMk cId="2177539382" sldId="8648"/>
        </pc:sldMkLst>
      </pc:sldChg>
      <pc:sldChg chg="del">
        <pc:chgData name="Bill Chiu" userId="a36abfff-9300-47c3-b9e1-06594b6bcb69" providerId="ADAL" clId="{D248C1FF-79A8-462B-B254-03296DFE9953}" dt="2020-07-17T04:42:59.733" v="0" actId="47"/>
        <pc:sldMkLst>
          <pc:docMk/>
          <pc:sldMk cId="2215527437" sldId="8649"/>
        </pc:sldMkLst>
      </pc:sldChg>
      <pc:sldChg chg="del">
        <pc:chgData name="Bill Chiu" userId="a36abfff-9300-47c3-b9e1-06594b6bcb69" providerId="ADAL" clId="{D248C1FF-79A8-462B-B254-03296DFE9953}" dt="2020-07-17T04:42:59.733" v="0" actId="47"/>
        <pc:sldMkLst>
          <pc:docMk/>
          <pc:sldMk cId="2925092345" sldId="8650"/>
        </pc:sldMkLst>
      </pc:sldChg>
      <pc:sldChg chg="del">
        <pc:chgData name="Bill Chiu" userId="a36abfff-9300-47c3-b9e1-06594b6bcb69" providerId="ADAL" clId="{D248C1FF-79A8-462B-B254-03296DFE9953}" dt="2020-07-17T04:42:59.733" v="0" actId="47"/>
        <pc:sldMkLst>
          <pc:docMk/>
          <pc:sldMk cId="1191808853" sldId="8651"/>
        </pc:sldMkLst>
      </pc:sldChg>
      <pc:sldChg chg="del">
        <pc:chgData name="Bill Chiu" userId="a36abfff-9300-47c3-b9e1-06594b6bcb69" providerId="ADAL" clId="{D248C1FF-79A8-462B-B254-03296DFE9953}" dt="2020-07-17T04:42:59.733" v="0" actId="47"/>
        <pc:sldMkLst>
          <pc:docMk/>
          <pc:sldMk cId="1167962179" sldId="8652"/>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floydcd\OneDrive%20-%20Edison%20International\Desktop\sasExportDYQA%20(Recovered).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1E72-4195-B1A1-75C839F6A1D0}"/>
              </c:ext>
            </c:extLst>
          </c:dPt>
          <c:dPt>
            <c:idx val="1"/>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1E72-4195-B1A1-75C839F6A1D0}"/>
              </c:ext>
            </c:extLst>
          </c:dPt>
          <c:dPt>
            <c:idx val="2"/>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1E72-4195-B1A1-75C839F6A1D0}"/>
              </c:ext>
            </c:extLst>
          </c:dPt>
          <c:dPt>
            <c:idx val="3"/>
            <c:bubble3D val="0"/>
            <c:explosion val="7"/>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1E72-4195-B1A1-75C839F6A1D0}"/>
              </c:ext>
            </c:extLst>
          </c:dPt>
          <c:dLbls>
            <c:dLbl>
              <c:idx val="0"/>
              <c:layout>
                <c:manualLayout>
                  <c:x val="0.12674978127734032"/>
                  <c:y val="-5.7997365644346745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1E72-4195-B1A1-75C839F6A1D0}"/>
                </c:ext>
              </c:extLst>
            </c:dLbl>
            <c:dLbl>
              <c:idx val="1"/>
              <c:layout>
                <c:manualLayout>
                  <c:x val="-0.10290489424116103"/>
                  <c:y val="5.3005809173888987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1E72-4195-B1A1-75C839F6A1D0}"/>
                </c:ext>
              </c:extLst>
            </c:dLbl>
            <c:dLbl>
              <c:idx val="2"/>
              <c:layout>
                <c:manualLayout>
                  <c:x val="-0.29525088775667757"/>
                  <c:y val="9.916391269345716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1E72-4195-B1A1-75C839F6A1D0}"/>
                </c:ext>
              </c:extLst>
            </c:dLbl>
            <c:dLbl>
              <c:idx val="3"/>
              <c:layout>
                <c:manualLayout>
                  <c:x val="-0.10106427872986477"/>
                  <c:y val="-8.7557920780583956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1E72-4195-B1A1-75C839F6A1D0}"/>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Sheet3!$A$1:$A$4</c:f>
              <c:strCache>
                <c:ptCount val="4"/>
                <c:pt idx="0">
                  <c:v>Flights Completed (LiDAR Captured)</c:v>
                </c:pt>
                <c:pt idx="1">
                  <c:v>Flights Scheduled (Done by Sept)</c:v>
                </c:pt>
                <c:pt idx="2">
                  <c:v>Unallocated Scope (Schedule or Remove)</c:v>
                </c:pt>
                <c:pt idx="3">
                  <c:v>Not in HFRA (Removing from Scope)</c:v>
                </c:pt>
              </c:strCache>
            </c:strRef>
          </c:cat>
          <c:val>
            <c:numRef>
              <c:f>Sheet3!$B$1:$B$4</c:f>
              <c:numCache>
                <c:formatCode>#,##0</c:formatCode>
                <c:ptCount val="4"/>
                <c:pt idx="0">
                  <c:v>29626</c:v>
                </c:pt>
                <c:pt idx="1">
                  <c:v>6035</c:v>
                </c:pt>
                <c:pt idx="2">
                  <c:v>8548</c:v>
                </c:pt>
                <c:pt idx="3">
                  <c:v>7268</c:v>
                </c:pt>
              </c:numCache>
            </c:numRef>
          </c:val>
          <c:extLst>
            <c:ext xmlns:c16="http://schemas.microsoft.com/office/drawing/2014/chart" uri="{C3380CC4-5D6E-409C-BE32-E72D297353CC}">
              <c16:uniqueId val="{00000008-1E72-4195-B1A1-75C839F6A1D0}"/>
            </c:ext>
          </c:extLst>
        </c:ser>
        <c:dLbls>
          <c:dLblPos val="inEnd"/>
          <c:showLegendKey val="0"/>
          <c:showVal val="0"/>
          <c:showCatName val="0"/>
          <c:showSerName val="0"/>
          <c:showPercent val="1"/>
          <c:showBubbleSize val="0"/>
          <c:showLeaderLines val="1"/>
        </c:dLbls>
        <c:firstSliceAng val="138"/>
      </c:pieChart>
      <c:spPr>
        <a:noFill/>
        <a:ln>
          <a:noFill/>
        </a:ln>
        <a:effectLst/>
      </c:spPr>
    </c:plotArea>
    <c:legend>
      <c:legendPos val="b"/>
      <c:layout>
        <c:manualLayout>
          <c:xMode val="edge"/>
          <c:yMode val="edge"/>
          <c:x val="0.12224023467654778"/>
          <c:y val="0.76133453568682741"/>
          <c:w val="0.80002786175783769"/>
          <c:h val="0.16741860511710849"/>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drawing1.xml><?xml version="1.0" encoding="utf-8"?>
<c:userShapes xmlns:c="http://schemas.openxmlformats.org/drawingml/2006/chart">
  <cdr:relSizeAnchor xmlns:cdr="http://schemas.openxmlformats.org/drawingml/2006/chartDrawing">
    <cdr:from>
      <cdr:x>0.6388</cdr:x>
      <cdr:y>0.42704</cdr:y>
    </cdr:from>
    <cdr:to>
      <cdr:x>0.95688</cdr:x>
      <cdr:y>0.47786</cdr:y>
    </cdr:to>
    <cdr:sp macro="" textlink="">
      <cdr:nvSpPr>
        <cdr:cNvPr id="2" name="TextBox 1"/>
        <cdr:cNvSpPr txBox="1"/>
      </cdr:nvSpPr>
      <cdr:spPr>
        <a:xfrm xmlns:a="http://schemas.openxmlformats.org/drawingml/2006/main">
          <a:off x="2482502" y="2004599"/>
          <a:ext cx="1236123" cy="23853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200" b="1" dirty="0">
              <a:solidFill>
                <a:schemeClr val="bg1"/>
              </a:solidFill>
            </a:rPr>
            <a:t>Remove</a:t>
          </a:r>
        </a:p>
      </cdr:txBody>
    </cdr:sp>
  </cdr:relSizeAnchor>
  <cdr:relSizeAnchor xmlns:cdr="http://schemas.openxmlformats.org/drawingml/2006/chartDrawing">
    <cdr:from>
      <cdr:x>0.49044</cdr:x>
      <cdr:y>0.05457</cdr:y>
    </cdr:from>
    <cdr:to>
      <cdr:x>0.7707</cdr:x>
      <cdr:y>0.09947</cdr:y>
    </cdr:to>
    <cdr:sp macro="" textlink="">
      <cdr:nvSpPr>
        <cdr:cNvPr id="3" name="TextBox 1">
          <a:extLst xmlns:a="http://schemas.openxmlformats.org/drawingml/2006/main">
            <a:ext uri="{FF2B5EF4-FFF2-40B4-BE49-F238E27FC236}">
              <a16:creationId xmlns:a16="http://schemas.microsoft.com/office/drawing/2014/main" id="{5AFA4961-2133-4774-984E-7086C85A8228}"/>
            </a:ext>
          </a:extLst>
        </cdr:cNvPr>
        <cdr:cNvSpPr txBox="1"/>
      </cdr:nvSpPr>
      <cdr:spPr>
        <a:xfrm xmlns:a="http://schemas.openxmlformats.org/drawingml/2006/main">
          <a:off x="1905931" y="256163"/>
          <a:ext cx="1089146" cy="21075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200" b="1" dirty="0">
              <a:solidFill>
                <a:schemeClr val="bg1"/>
              </a:solidFill>
            </a:rPr>
            <a:t>Underway</a:t>
          </a:r>
        </a:p>
      </cdr:txBody>
    </cdr:sp>
  </cdr:relSizeAnchor>
  <cdr:relSizeAnchor xmlns:cdr="http://schemas.openxmlformats.org/drawingml/2006/chartDrawing">
    <cdr:from>
      <cdr:x>0.66359</cdr:x>
      <cdr:y>0.23515</cdr:y>
    </cdr:from>
    <cdr:to>
      <cdr:x>0.94117</cdr:x>
      <cdr:y>0.28239</cdr:y>
    </cdr:to>
    <cdr:sp macro="" textlink="">
      <cdr:nvSpPr>
        <cdr:cNvPr id="4" name="TextBox 1">
          <a:extLst xmlns:a="http://schemas.openxmlformats.org/drawingml/2006/main">
            <a:ext uri="{FF2B5EF4-FFF2-40B4-BE49-F238E27FC236}">
              <a16:creationId xmlns:a16="http://schemas.microsoft.com/office/drawing/2014/main" id="{2843A633-3328-42FD-8B95-00DF3689CCE6}"/>
            </a:ext>
          </a:extLst>
        </cdr:cNvPr>
        <cdr:cNvSpPr txBox="1"/>
      </cdr:nvSpPr>
      <cdr:spPr>
        <a:xfrm xmlns:a="http://schemas.openxmlformats.org/drawingml/2006/main">
          <a:off x="2578843" y="1103812"/>
          <a:ext cx="1078731" cy="22175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200" b="1" dirty="0">
              <a:solidFill>
                <a:schemeClr val="bg1"/>
              </a:solidFill>
            </a:rPr>
            <a:t>Remaining</a:t>
          </a:r>
        </a:p>
      </cdr:txBody>
    </cdr:sp>
  </cdr:relSizeAnchor>
  <cdr:relSizeAnchor xmlns:cdr="http://schemas.openxmlformats.org/drawingml/2006/chartDrawing">
    <cdr:from>
      <cdr:x>0.65544</cdr:x>
      <cdr:y>0.47786</cdr:y>
    </cdr:from>
    <cdr:to>
      <cdr:x>0.9357</cdr:x>
      <cdr:y>0.52813</cdr:y>
    </cdr:to>
    <cdr:sp macro="" textlink="">
      <cdr:nvSpPr>
        <cdr:cNvPr id="5" name="TextBox 1">
          <a:extLst xmlns:a="http://schemas.openxmlformats.org/drawingml/2006/main">
            <a:ext uri="{FF2B5EF4-FFF2-40B4-BE49-F238E27FC236}">
              <a16:creationId xmlns:a16="http://schemas.microsoft.com/office/drawing/2014/main" id="{EB8E50C9-ABFD-42E4-935A-9C2DAC4118ED}"/>
            </a:ext>
          </a:extLst>
        </cdr:cNvPr>
        <cdr:cNvSpPr txBox="1"/>
      </cdr:nvSpPr>
      <cdr:spPr>
        <a:xfrm xmlns:a="http://schemas.openxmlformats.org/drawingml/2006/main">
          <a:off x="2547162" y="2243137"/>
          <a:ext cx="1089147" cy="23595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050" b="1" i="1" dirty="0">
              <a:solidFill>
                <a:schemeClr val="bg1"/>
              </a:solidFill>
            </a:rPr>
            <a:t>(~7.2k struct.)</a:t>
          </a:r>
        </a:p>
      </cdr:txBody>
    </cdr:sp>
  </cdr:relSizeAnchor>
  <cdr:relSizeAnchor xmlns:cdr="http://schemas.openxmlformats.org/drawingml/2006/chartDrawing">
    <cdr:from>
      <cdr:x>0.17596</cdr:x>
      <cdr:y>0.5449</cdr:y>
    </cdr:from>
    <cdr:to>
      <cdr:x>0.45622</cdr:x>
      <cdr:y>0.60418</cdr:y>
    </cdr:to>
    <cdr:sp macro="" textlink="">
      <cdr:nvSpPr>
        <cdr:cNvPr id="6" name="TextBox 1">
          <a:extLst xmlns:a="http://schemas.openxmlformats.org/drawingml/2006/main">
            <a:ext uri="{FF2B5EF4-FFF2-40B4-BE49-F238E27FC236}">
              <a16:creationId xmlns:a16="http://schemas.microsoft.com/office/drawing/2014/main" id="{90957039-D657-4D38-B671-1F9651F14BCF}"/>
            </a:ext>
          </a:extLst>
        </cdr:cNvPr>
        <cdr:cNvSpPr txBox="1"/>
      </cdr:nvSpPr>
      <cdr:spPr>
        <a:xfrm xmlns:a="http://schemas.openxmlformats.org/drawingml/2006/main">
          <a:off x="683832" y="2557826"/>
          <a:ext cx="1089146" cy="27826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050" b="1" i="1" dirty="0">
              <a:solidFill>
                <a:schemeClr val="bg1"/>
              </a:solidFill>
            </a:rPr>
            <a:t>(~29.6k struct.)</a:t>
          </a:r>
        </a:p>
      </cdr:txBody>
    </cdr:sp>
  </cdr:relSizeAnchor>
  <cdr:relSizeAnchor xmlns:cdr="http://schemas.openxmlformats.org/drawingml/2006/chartDrawing">
    <cdr:from>
      <cdr:x>0.42999</cdr:x>
      <cdr:y>0.09837</cdr:y>
    </cdr:from>
    <cdr:to>
      <cdr:x>0.70613</cdr:x>
      <cdr:y>0.13629</cdr:y>
    </cdr:to>
    <cdr:sp macro="" textlink="">
      <cdr:nvSpPr>
        <cdr:cNvPr id="7" name="TextBox 1">
          <a:extLst xmlns:a="http://schemas.openxmlformats.org/drawingml/2006/main">
            <a:ext uri="{FF2B5EF4-FFF2-40B4-BE49-F238E27FC236}">
              <a16:creationId xmlns:a16="http://schemas.microsoft.com/office/drawing/2014/main" id="{90957039-D657-4D38-B671-1F9651F14BCF}"/>
            </a:ext>
          </a:extLst>
        </cdr:cNvPr>
        <cdr:cNvSpPr txBox="1"/>
      </cdr:nvSpPr>
      <cdr:spPr>
        <a:xfrm xmlns:a="http://schemas.openxmlformats.org/drawingml/2006/main">
          <a:off x="1671029" y="461763"/>
          <a:ext cx="1073150" cy="17799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050" b="1" i="1" dirty="0">
              <a:solidFill>
                <a:schemeClr val="bg1"/>
              </a:solidFill>
            </a:rPr>
            <a:t>(~6k struct)</a:t>
          </a:r>
        </a:p>
      </cdr:txBody>
    </cdr:sp>
  </cdr:relSizeAnchor>
  <cdr:relSizeAnchor xmlns:cdr="http://schemas.openxmlformats.org/drawingml/2006/chartDrawing">
    <cdr:from>
      <cdr:x>0.5863</cdr:x>
      <cdr:y>0.28748</cdr:y>
    </cdr:from>
    <cdr:to>
      <cdr:x>0.86526</cdr:x>
      <cdr:y>0.32781</cdr:y>
    </cdr:to>
    <cdr:sp macro="" textlink="">
      <cdr:nvSpPr>
        <cdr:cNvPr id="8" name="TextBox 1">
          <a:extLst xmlns:a="http://schemas.openxmlformats.org/drawingml/2006/main">
            <a:ext uri="{FF2B5EF4-FFF2-40B4-BE49-F238E27FC236}">
              <a16:creationId xmlns:a16="http://schemas.microsoft.com/office/drawing/2014/main" id="{90957039-D657-4D38-B671-1F9651F14BCF}"/>
            </a:ext>
          </a:extLst>
        </cdr:cNvPr>
        <cdr:cNvSpPr txBox="1"/>
      </cdr:nvSpPr>
      <cdr:spPr>
        <a:xfrm xmlns:a="http://schemas.openxmlformats.org/drawingml/2006/main">
          <a:off x="2278489" y="1349490"/>
          <a:ext cx="1084101" cy="1892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050" b="1" i="1">
              <a:solidFill>
                <a:schemeClr val="bg1"/>
              </a:solidFill>
            </a:rPr>
            <a:t>(~8.5k </a:t>
          </a:r>
          <a:r>
            <a:rPr lang="en-US" sz="1050" b="1" i="1" dirty="0">
              <a:solidFill>
                <a:schemeClr val="bg1"/>
              </a:solidFill>
            </a:rPr>
            <a:t>struct</a:t>
          </a:r>
          <a:r>
            <a:rPr lang="en-US" b="1" i="1" dirty="0">
              <a:solidFill>
                <a:schemeClr val="bg1"/>
              </a:solidFill>
            </a:rPr>
            <a:t>)</a:t>
          </a:r>
          <a:endParaRPr lang="en-US" sz="1100" b="1" i="1" dirty="0">
            <a:solidFill>
              <a:schemeClr val="bg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2967224" cy="345771"/>
          </a:xfrm>
          <a:prstGeom prst="rect">
            <a:avLst/>
          </a:prstGeom>
        </p:spPr>
        <p:txBody>
          <a:bodyPr vert="horz" lIns="105880" tIns="52940" rIns="105880" bIns="52940" rtlCol="0"/>
          <a:lstStyle>
            <a:lvl1pPr algn="l">
              <a:defRPr sz="1200"/>
            </a:lvl1pPr>
          </a:lstStyle>
          <a:p>
            <a:endParaRPr lang="en-US"/>
          </a:p>
        </p:txBody>
      </p:sp>
      <p:sp>
        <p:nvSpPr>
          <p:cNvPr id="3" name="Date Placeholder 2"/>
          <p:cNvSpPr>
            <a:spLocks noGrp="1"/>
          </p:cNvSpPr>
          <p:nvPr>
            <p:ph type="dt" idx="1"/>
          </p:nvPr>
        </p:nvSpPr>
        <p:spPr>
          <a:xfrm>
            <a:off x="4608750" y="0"/>
            <a:ext cx="2967224" cy="345771"/>
          </a:xfrm>
          <a:prstGeom prst="rect">
            <a:avLst/>
          </a:prstGeom>
        </p:spPr>
        <p:txBody>
          <a:bodyPr vert="horz" lIns="105880" tIns="52940" rIns="105880" bIns="52940" rtlCol="0"/>
          <a:lstStyle>
            <a:lvl1pPr algn="r">
              <a:defRPr sz="1200"/>
            </a:lvl1pPr>
          </a:lstStyle>
          <a:p>
            <a:fld id="{15C02611-21A1-4C04-80B4-24187499FA3D}" type="datetimeFigureOut">
              <a:rPr lang="en-US" smtClean="0"/>
              <a:t>2/17/2021</a:t>
            </a:fld>
            <a:endParaRPr lang="en-US"/>
          </a:p>
        </p:txBody>
      </p:sp>
      <p:sp>
        <p:nvSpPr>
          <p:cNvPr id="4" name="Slide Image Placeholder 3"/>
          <p:cNvSpPr>
            <a:spLocks noGrp="1" noRot="1" noChangeAspect="1"/>
          </p:cNvSpPr>
          <p:nvPr>
            <p:ph type="sldImg" idx="2"/>
          </p:nvPr>
        </p:nvSpPr>
        <p:spPr>
          <a:xfrm>
            <a:off x="684213" y="350838"/>
            <a:ext cx="6207125" cy="4654550"/>
          </a:xfrm>
          <a:prstGeom prst="rect">
            <a:avLst/>
          </a:prstGeom>
          <a:noFill/>
          <a:ln w="12700">
            <a:solidFill>
              <a:prstClr val="black"/>
            </a:solidFill>
          </a:ln>
        </p:spPr>
        <p:txBody>
          <a:bodyPr vert="horz" lIns="105880" tIns="52940" rIns="105880" bIns="52940" rtlCol="0" anchor="ctr"/>
          <a:lstStyle/>
          <a:p>
            <a:endParaRPr lang="en-US"/>
          </a:p>
        </p:txBody>
      </p:sp>
      <p:sp>
        <p:nvSpPr>
          <p:cNvPr id="5" name="Notes Placeholder 4"/>
          <p:cNvSpPr>
            <a:spLocks noGrp="1"/>
          </p:cNvSpPr>
          <p:nvPr>
            <p:ph type="body" sz="quarter" idx="3"/>
          </p:nvPr>
        </p:nvSpPr>
        <p:spPr>
          <a:xfrm>
            <a:off x="533426" y="5113784"/>
            <a:ext cx="6509124" cy="4332019"/>
          </a:xfrm>
          <a:prstGeom prst="rect">
            <a:avLst/>
          </a:prstGeom>
        </p:spPr>
        <p:txBody>
          <a:bodyPr vert="horz" lIns="105880" tIns="52940" rIns="105880" bIns="5294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3" y="9569027"/>
            <a:ext cx="2967224" cy="268335"/>
          </a:xfrm>
          <a:prstGeom prst="rect">
            <a:avLst/>
          </a:prstGeom>
        </p:spPr>
        <p:txBody>
          <a:bodyPr vert="horz" lIns="105880" tIns="52940" rIns="105880" bIns="52940" rtlCol="0" anchor="b"/>
          <a:lstStyle>
            <a:lvl1pPr algn="l">
              <a:defRPr sz="1200"/>
            </a:lvl1pPr>
          </a:lstStyle>
          <a:p>
            <a:endParaRPr lang="en-US"/>
          </a:p>
        </p:txBody>
      </p:sp>
      <p:sp>
        <p:nvSpPr>
          <p:cNvPr id="7" name="Slide Number Placeholder 6"/>
          <p:cNvSpPr>
            <a:spLocks noGrp="1"/>
          </p:cNvSpPr>
          <p:nvPr>
            <p:ph type="sldNum" sz="quarter" idx="5"/>
          </p:nvPr>
        </p:nvSpPr>
        <p:spPr>
          <a:xfrm>
            <a:off x="4608750" y="9569027"/>
            <a:ext cx="2967224" cy="268335"/>
          </a:xfrm>
          <a:prstGeom prst="rect">
            <a:avLst/>
          </a:prstGeom>
        </p:spPr>
        <p:txBody>
          <a:bodyPr vert="horz" lIns="105880" tIns="52940" rIns="105880" bIns="52940" rtlCol="0" anchor="b"/>
          <a:lstStyle>
            <a:lvl1pPr algn="r">
              <a:defRPr sz="1200"/>
            </a:lvl1pPr>
          </a:lstStyle>
          <a:p>
            <a:fld id="{50B9635B-6ECB-42EF-ACB9-D5906BBC381B}" type="slidenum">
              <a:rPr lang="en-US" smtClean="0"/>
              <a:t>‹#›</a:t>
            </a:fld>
            <a:endParaRPr lang="en-US"/>
          </a:p>
        </p:txBody>
      </p:sp>
    </p:spTree>
    <p:extLst>
      <p:ext uri="{BB962C8B-B14F-4D97-AF65-F5344CB8AC3E}">
        <p14:creationId xmlns:p14="http://schemas.microsoft.com/office/powerpoint/2010/main" val="876231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a:xfrm>
            <a:off x="4347976" y="9285627"/>
            <a:ext cx="2967224" cy="268335"/>
          </a:xfrm>
        </p:spPr>
        <p:txBody>
          <a:bodyPr/>
          <a:lstStyle/>
          <a:p>
            <a:fld id="{50B9635B-6ECB-42EF-ACB9-D5906BBC381B}" type="slidenum">
              <a:rPr lang="en-US" smtClean="0"/>
              <a:pPr/>
              <a:t>1</a:t>
            </a:fld>
            <a:endParaRPr lang="en-US"/>
          </a:p>
        </p:txBody>
      </p:sp>
      <p:sp>
        <p:nvSpPr>
          <p:cNvPr id="6" name="Slide Image Placeholder 5">
            <a:extLst>
              <a:ext uri="{FF2B5EF4-FFF2-40B4-BE49-F238E27FC236}">
                <a16:creationId xmlns:a16="http://schemas.microsoft.com/office/drawing/2014/main" id="{CAE618BC-71D5-41AF-8C3A-BFFF1035E9EC}"/>
              </a:ext>
            </a:extLst>
          </p:cNvPr>
          <p:cNvSpPr>
            <a:spLocks noGrp="1" noRot="1" noChangeAspect="1"/>
          </p:cNvSpPr>
          <p:nvPr>
            <p:ph type="sldImg"/>
          </p:nvPr>
        </p:nvSpPr>
        <p:spPr>
          <a:xfrm>
            <a:off x="685800" y="352425"/>
            <a:ext cx="6203950" cy="4652963"/>
          </a:xfrm>
        </p:spPr>
      </p:sp>
      <p:sp>
        <p:nvSpPr>
          <p:cNvPr id="7" name="Notes Placeholder 6">
            <a:extLst>
              <a:ext uri="{FF2B5EF4-FFF2-40B4-BE49-F238E27FC236}">
                <a16:creationId xmlns:a16="http://schemas.microsoft.com/office/drawing/2014/main" id="{15CEE143-AF0F-4A6A-8431-95F4230B53E8}"/>
              </a:ext>
            </a:extLst>
          </p:cNvPr>
          <p:cNvSpPr>
            <a:spLocks noGrp="1"/>
          </p:cNvSpPr>
          <p:nvPr>
            <p:ph type="body" idx="1"/>
          </p:nvPr>
        </p:nvSpPr>
        <p:spPr>
          <a:xfrm>
            <a:off x="533426" y="5113785"/>
            <a:ext cx="6509124" cy="4171842"/>
          </a:xfrm>
        </p:spPr>
        <p:txBody>
          <a:bodyPr/>
          <a:lstStyle/>
          <a:p>
            <a:endParaRPr lang="en-US" dirty="0"/>
          </a:p>
        </p:txBody>
      </p:sp>
    </p:spTree>
    <p:extLst>
      <p:ext uri="{BB962C8B-B14F-4D97-AF65-F5344CB8AC3E}">
        <p14:creationId xmlns:p14="http://schemas.microsoft.com/office/powerpoint/2010/main" val="129312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50B9635B-6ECB-42EF-ACB9-D5906BBC381B}" type="slidenum">
              <a:rPr lang="en-US" smtClean="0"/>
              <a:t>21</a:t>
            </a:fld>
            <a:endParaRPr lang="en-US"/>
          </a:p>
        </p:txBody>
      </p:sp>
    </p:spTree>
    <p:extLst>
      <p:ext uri="{BB962C8B-B14F-4D97-AF65-F5344CB8AC3E}">
        <p14:creationId xmlns:p14="http://schemas.microsoft.com/office/powerpoint/2010/main" val="3724345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50B9635B-6ECB-42EF-ACB9-D5906BBC381B}" type="slidenum">
              <a:rPr lang="en-US" smtClean="0"/>
              <a:t>22</a:t>
            </a:fld>
            <a:endParaRPr lang="en-US"/>
          </a:p>
        </p:txBody>
      </p:sp>
    </p:spTree>
    <p:extLst>
      <p:ext uri="{BB962C8B-B14F-4D97-AF65-F5344CB8AC3E}">
        <p14:creationId xmlns:p14="http://schemas.microsoft.com/office/powerpoint/2010/main" val="4006955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50B9635B-6ECB-42EF-ACB9-D5906BBC381B}" type="slidenum">
              <a:rPr lang="en-US" smtClean="0"/>
              <a:t>23</a:t>
            </a:fld>
            <a:endParaRPr lang="en-US"/>
          </a:p>
        </p:txBody>
      </p:sp>
    </p:spTree>
    <p:extLst>
      <p:ext uri="{BB962C8B-B14F-4D97-AF65-F5344CB8AC3E}">
        <p14:creationId xmlns:p14="http://schemas.microsoft.com/office/powerpoint/2010/main" val="567210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50B9635B-6ECB-42EF-ACB9-D5906BBC381B}" type="slidenum">
              <a:rPr lang="en-US" smtClean="0"/>
              <a:t>24</a:t>
            </a:fld>
            <a:endParaRPr lang="en-US"/>
          </a:p>
        </p:txBody>
      </p:sp>
    </p:spTree>
    <p:extLst>
      <p:ext uri="{BB962C8B-B14F-4D97-AF65-F5344CB8AC3E}">
        <p14:creationId xmlns:p14="http://schemas.microsoft.com/office/powerpoint/2010/main" val="20510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50B9635B-6ECB-42EF-ACB9-D5906BBC381B}" type="slidenum">
              <a:rPr lang="en-US" smtClean="0"/>
              <a:t>25</a:t>
            </a:fld>
            <a:endParaRPr lang="en-US"/>
          </a:p>
        </p:txBody>
      </p:sp>
    </p:spTree>
    <p:extLst>
      <p:ext uri="{BB962C8B-B14F-4D97-AF65-F5344CB8AC3E}">
        <p14:creationId xmlns:p14="http://schemas.microsoft.com/office/powerpoint/2010/main" val="1138517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0B9635B-6ECB-42EF-ACB9-D5906BBC381B}" type="slidenum">
              <a:rPr lang="en-US" smtClean="0"/>
              <a:t>26</a:t>
            </a:fld>
            <a:endParaRPr lang="en-US"/>
          </a:p>
        </p:txBody>
      </p:sp>
    </p:spTree>
    <p:extLst>
      <p:ext uri="{BB962C8B-B14F-4D97-AF65-F5344CB8AC3E}">
        <p14:creationId xmlns:p14="http://schemas.microsoft.com/office/powerpoint/2010/main" val="20540709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AA12454-8E0C-402E-8AD9-B8EB28B69CCA}" type="slidenum">
              <a:rPr lang="en-US" smtClean="0"/>
              <a:t>27</a:t>
            </a:fld>
            <a:endParaRPr lang="en-US"/>
          </a:p>
        </p:txBody>
      </p:sp>
    </p:spTree>
    <p:extLst>
      <p:ext uri="{BB962C8B-B14F-4D97-AF65-F5344CB8AC3E}">
        <p14:creationId xmlns:p14="http://schemas.microsoft.com/office/powerpoint/2010/main" val="28871865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AA12454-8E0C-402E-8AD9-B8EB28B69CCA}" type="slidenum">
              <a:rPr lang="en-US" smtClean="0"/>
              <a:t>28</a:t>
            </a:fld>
            <a:endParaRPr lang="en-US"/>
          </a:p>
        </p:txBody>
      </p:sp>
    </p:spTree>
    <p:extLst>
      <p:ext uri="{BB962C8B-B14F-4D97-AF65-F5344CB8AC3E}">
        <p14:creationId xmlns:p14="http://schemas.microsoft.com/office/powerpoint/2010/main" val="2887186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B9635B-6ECB-42EF-ACB9-D5906BBC381B}" type="slidenum">
              <a:rPr lang="en-US" smtClean="0"/>
              <a:t>29</a:t>
            </a:fld>
            <a:endParaRPr lang="en-US"/>
          </a:p>
        </p:txBody>
      </p:sp>
    </p:spTree>
    <p:extLst>
      <p:ext uri="{BB962C8B-B14F-4D97-AF65-F5344CB8AC3E}">
        <p14:creationId xmlns:p14="http://schemas.microsoft.com/office/powerpoint/2010/main" val="5778995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0B9635B-6ECB-42EF-ACB9-D5906BBC381B}" type="slidenum">
              <a:rPr lang="en-US" smtClean="0"/>
              <a:t>30</a:t>
            </a:fld>
            <a:endParaRPr lang="en-US"/>
          </a:p>
        </p:txBody>
      </p:sp>
    </p:spTree>
    <p:extLst>
      <p:ext uri="{BB962C8B-B14F-4D97-AF65-F5344CB8AC3E}">
        <p14:creationId xmlns:p14="http://schemas.microsoft.com/office/powerpoint/2010/main" val="3183870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79F283-9363-461A-A6C7-4CFEC99132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29487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B9635B-6ECB-42EF-ACB9-D5906BBC381B}" type="slidenum">
              <a:rPr lang="en-US" smtClean="0"/>
              <a:t>31</a:t>
            </a:fld>
            <a:endParaRPr lang="en-US"/>
          </a:p>
        </p:txBody>
      </p:sp>
    </p:spTree>
    <p:extLst>
      <p:ext uri="{BB962C8B-B14F-4D97-AF65-F5344CB8AC3E}">
        <p14:creationId xmlns:p14="http://schemas.microsoft.com/office/powerpoint/2010/main" val="38900836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0B9635B-6ECB-42EF-ACB9-D5906BBC381B}" type="slidenum">
              <a:rPr lang="en-US" smtClean="0"/>
              <a:t>32</a:t>
            </a:fld>
            <a:endParaRPr lang="en-US"/>
          </a:p>
        </p:txBody>
      </p:sp>
    </p:spTree>
    <p:extLst>
      <p:ext uri="{BB962C8B-B14F-4D97-AF65-F5344CB8AC3E}">
        <p14:creationId xmlns:p14="http://schemas.microsoft.com/office/powerpoint/2010/main" val="29817257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45C2E7F-30E2-4C28-959C-FD2C4AA4145A}" type="slidenum">
              <a:rPr lang="en-US" smtClean="0"/>
              <a:t>34</a:t>
            </a:fld>
            <a:endParaRPr lang="en-US"/>
          </a:p>
        </p:txBody>
      </p:sp>
    </p:spTree>
    <p:extLst>
      <p:ext uri="{BB962C8B-B14F-4D97-AF65-F5344CB8AC3E}">
        <p14:creationId xmlns:p14="http://schemas.microsoft.com/office/powerpoint/2010/main" val="3584986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79F283-9363-461A-A6C7-4CFEC99132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5049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79F283-9363-461A-A6C7-4CFEC99132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9417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79F283-9363-461A-A6C7-4CFEC99132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1978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79F283-9363-461A-A6C7-4CFEC99132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1153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B9635B-6ECB-42EF-ACB9-D5906BBC381B}" type="slidenum">
              <a:rPr lang="en-US" smtClean="0"/>
              <a:t>16</a:t>
            </a:fld>
            <a:endParaRPr lang="en-US"/>
          </a:p>
        </p:txBody>
      </p:sp>
    </p:spTree>
    <p:extLst>
      <p:ext uri="{BB962C8B-B14F-4D97-AF65-F5344CB8AC3E}">
        <p14:creationId xmlns:p14="http://schemas.microsoft.com/office/powerpoint/2010/main" val="1989611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50B9635B-6ECB-42EF-ACB9-D5906BBC381B}" type="slidenum">
              <a:rPr lang="en-US" smtClean="0"/>
              <a:t>17</a:t>
            </a:fld>
            <a:endParaRPr lang="en-US"/>
          </a:p>
        </p:txBody>
      </p:sp>
    </p:spTree>
    <p:extLst>
      <p:ext uri="{BB962C8B-B14F-4D97-AF65-F5344CB8AC3E}">
        <p14:creationId xmlns:p14="http://schemas.microsoft.com/office/powerpoint/2010/main" val="805304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50B9635B-6ECB-42EF-ACB9-D5906BBC381B}" type="slidenum">
              <a:rPr lang="en-US" smtClean="0"/>
              <a:t>18</a:t>
            </a:fld>
            <a:endParaRPr lang="en-US"/>
          </a:p>
        </p:txBody>
      </p:sp>
    </p:spTree>
    <p:extLst>
      <p:ext uri="{BB962C8B-B14F-4D97-AF65-F5344CB8AC3E}">
        <p14:creationId xmlns:p14="http://schemas.microsoft.com/office/powerpoint/2010/main" val="28709098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6.xml"/><Relationship Id="rId7" Type="http://schemas.openxmlformats.org/officeDocument/2006/relationships/image" Target="../media/image4.emf"/><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Master" Target="../slideMasters/slideMaster1.xml"/><Relationship Id="rId5" Type="http://schemas.openxmlformats.org/officeDocument/2006/relationships/tags" Target="../tags/tag8.xml"/><Relationship Id="rId4" Type="http://schemas.openxmlformats.org/officeDocument/2006/relationships/tags" Target="../tags/tag7.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1.xml"/><Relationship Id="rId7" Type="http://schemas.openxmlformats.org/officeDocument/2006/relationships/image" Target="../media/image4.emf"/><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Master" Target="../slideMasters/slideMaster1.xml"/><Relationship Id="rId5" Type="http://schemas.openxmlformats.org/officeDocument/2006/relationships/tags" Target="../tags/tag13.xml"/><Relationship Id="rId4" Type="http://schemas.openxmlformats.org/officeDocument/2006/relationships/tags" Target="../tags/tag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SCE Title Slide White ">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96775" y="2048449"/>
            <a:ext cx="6858000" cy="1076495"/>
          </a:xfrm>
        </p:spPr>
        <p:txBody>
          <a:bodyPr/>
          <a:lstStyle>
            <a:lvl1pPr marL="0" indent="0" algn="l">
              <a:buNone/>
              <a:defRPr sz="2400">
                <a:latin typeface="Segoe UI" panose="020B0502040204020203" pitchFamily="34" charset="0"/>
                <a:ea typeface="Segoe UI" panose="020B0502040204020203" pitchFamily="34" charset="0"/>
                <a:cs typeface="Segoe UI"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a:p>
            <a:endParaRPr lang="en-US"/>
          </a:p>
          <a:p>
            <a:endParaRPr lang="en-US"/>
          </a:p>
        </p:txBody>
      </p:sp>
      <p:sp>
        <p:nvSpPr>
          <p:cNvPr id="14" name="Rectangle 13"/>
          <p:cNvSpPr/>
          <p:nvPr userDrawn="1"/>
        </p:nvSpPr>
        <p:spPr>
          <a:xfrm>
            <a:off x="1" y="6027939"/>
            <a:ext cx="6828818" cy="460414"/>
          </a:xfrm>
          <a:prstGeom prst="rect">
            <a:avLst/>
          </a:prstGeom>
          <a:solidFill>
            <a:srgbClr val="FED1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3352" y="6178530"/>
            <a:ext cx="2120768" cy="175565"/>
          </a:xfrm>
          <a:prstGeom prst="rect">
            <a:avLst/>
          </a:prstGeom>
        </p:spPr>
      </p:pic>
      <p:cxnSp>
        <p:nvCxnSpPr>
          <p:cNvPr id="16" name="Straight Connector 15"/>
          <p:cNvCxnSpPr/>
          <p:nvPr userDrawn="1"/>
        </p:nvCxnSpPr>
        <p:spPr>
          <a:xfrm>
            <a:off x="6828818"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sp>
        <p:nvSpPr>
          <p:cNvPr id="4" name="Title 3"/>
          <p:cNvSpPr>
            <a:spLocks noGrp="1"/>
          </p:cNvSpPr>
          <p:nvPr>
            <p:ph type="title"/>
          </p:nvPr>
        </p:nvSpPr>
        <p:spPr>
          <a:xfrm>
            <a:off x="752937" y="675859"/>
            <a:ext cx="7886700" cy="1325563"/>
          </a:xfrm>
        </p:spPr>
        <p:txBody>
          <a:bodyPr anchor="b" anchorCtr="0"/>
          <a:lstStyle>
            <a:lvl1pPr>
              <a:defRPr>
                <a:solidFill>
                  <a:srgbClr val="006369"/>
                </a:solidFill>
              </a:defRPr>
            </a:lvl1pPr>
          </a:lstStyle>
          <a:p>
            <a:r>
              <a:rPr lang="en-US"/>
              <a:t>Click to edit Master title style</a:t>
            </a:r>
          </a:p>
        </p:txBody>
      </p:sp>
      <p:pic>
        <p:nvPicPr>
          <p:cNvPr id="12" name="Picture 11"/>
          <p:cNvPicPr>
            <a:picLocks noChangeAspect="1"/>
          </p:cNvPicPr>
          <p:nvPr userDrawn="1"/>
        </p:nvPicPr>
        <p:blipFill>
          <a:blip r:embed="rId3"/>
          <a:stretch>
            <a:fillRect/>
          </a:stretch>
        </p:blipFill>
        <p:spPr>
          <a:xfrm>
            <a:off x="7158404" y="6024477"/>
            <a:ext cx="1657123" cy="455336"/>
          </a:xfrm>
          <a:prstGeom prst="rect">
            <a:avLst/>
          </a:prstGeom>
        </p:spPr>
      </p:pic>
    </p:spTree>
    <p:extLst>
      <p:ext uri="{BB962C8B-B14F-4D97-AF65-F5344CB8AC3E}">
        <p14:creationId xmlns:p14="http://schemas.microsoft.com/office/powerpoint/2010/main" val="3479617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rt ">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202525" y="1621438"/>
            <a:ext cx="3170993"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hart Placeholder 5"/>
          <p:cNvSpPr>
            <a:spLocks noGrp="1"/>
          </p:cNvSpPr>
          <p:nvPr>
            <p:ph type="chart" sz="quarter" idx="13"/>
          </p:nvPr>
        </p:nvSpPr>
        <p:spPr>
          <a:xfrm>
            <a:off x="3701991" y="1683711"/>
            <a:ext cx="5220070" cy="4042386"/>
          </a:xfrm>
          <a:solidFill>
            <a:schemeClr val="bg1">
              <a:lumMod val="75000"/>
            </a:schemeClr>
          </a:solidFill>
        </p:spPr>
        <p:txBody>
          <a:bodyPr/>
          <a:lstStyle>
            <a:lvl1pPr marL="0" indent="0">
              <a:buNone/>
              <a:defRPr/>
            </a:lvl1pPr>
          </a:lstStyle>
          <a:p>
            <a:endParaRPr lang="en-US"/>
          </a:p>
        </p:txBody>
      </p:sp>
      <p:sp>
        <p:nvSpPr>
          <p:cNvPr id="15" name="Title 1"/>
          <p:cNvSpPr>
            <a:spLocks noGrp="1"/>
          </p:cNvSpPr>
          <p:nvPr>
            <p:ph type="title"/>
          </p:nvPr>
        </p:nvSpPr>
        <p:spPr>
          <a:xfrm>
            <a:off x="353442" y="186434"/>
            <a:ext cx="7886700" cy="909454"/>
          </a:xfrm>
        </p:spPr>
        <p:txBody>
          <a:bodyPr/>
          <a:lstStyle/>
          <a:p>
            <a:r>
              <a:rPr lang="en-US"/>
              <a:t>Click to edit Master title style</a:t>
            </a:r>
          </a:p>
        </p:txBody>
      </p:sp>
    </p:spTree>
    <p:extLst>
      <p:ext uri="{BB962C8B-B14F-4D97-AF65-F5344CB8AC3E}">
        <p14:creationId xmlns:p14="http://schemas.microsoft.com/office/powerpoint/2010/main" val="3345483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cSld name="SCE Divider Slide Grey">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2118" y="1554732"/>
            <a:ext cx="5931948" cy="1325563"/>
          </a:xfrm>
        </p:spPr>
        <p:txBody>
          <a:bodyPr/>
          <a:lstStyle>
            <a:lvl1pPr>
              <a:defRPr baseline="0">
                <a:solidFill>
                  <a:schemeClr val="tx1"/>
                </a:solidFill>
              </a:defRPr>
            </a:lvl1pPr>
          </a:lstStyle>
          <a:p>
            <a:r>
              <a:rPr lang="en-US"/>
              <a:t>Divider Slide Title</a:t>
            </a:r>
          </a:p>
        </p:txBody>
      </p:sp>
      <p:sp>
        <p:nvSpPr>
          <p:cNvPr id="12" name="Rectangle 11">
            <a:extLst>
              <a:ext uri="{FF2B5EF4-FFF2-40B4-BE49-F238E27FC236}">
                <a16:creationId xmlns:a16="http://schemas.microsoft.com/office/drawing/2014/main" id="{5D43BAD8-0870-4EB9-9411-198C3062CCA0}"/>
              </a:ext>
            </a:extLst>
          </p:cNvPr>
          <p:cNvSpPr/>
          <p:nvPr userDrawn="1"/>
        </p:nvSpPr>
        <p:spPr>
          <a:xfrm>
            <a:off x="8478173" y="6374115"/>
            <a:ext cx="516570" cy="3651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fld id="{7FAD4E98-9823-4F28-A7BE-7A6F428745A1}" type="slidenum">
              <a:rPr lang="en-US" sz="1200" smtClean="0">
                <a:solidFill>
                  <a:schemeClr val="bg1">
                    <a:lumMod val="50000"/>
                  </a:schemeClr>
                </a:solidFill>
                <a:latin typeface="Segoe UI Semibold" panose="020B0702040204020203" pitchFamily="34" charset="0"/>
                <a:cs typeface="Segoe UI Semibold" panose="020B0702040204020203" pitchFamily="34" charset="0"/>
              </a:rPr>
              <a:pPr algn="r"/>
              <a:t>‹#›</a:t>
            </a:fld>
            <a:endParaRPr lang="en-US" sz="1200">
              <a:solidFill>
                <a:schemeClr val="bg1">
                  <a:lumMod val="50000"/>
                </a:schemeClr>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4160530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Slide Layout 2">
    <p:bg>
      <p:bgPr>
        <a:solidFill>
          <a:srgbClr val="D9D9D9"/>
        </a:solidFill>
        <a:effectLst/>
      </p:bgPr>
    </p:bg>
    <p:spTree>
      <p:nvGrpSpPr>
        <p:cNvPr id="1" name=""/>
        <p:cNvGrpSpPr/>
        <p:nvPr/>
      </p:nvGrpSpPr>
      <p:grpSpPr>
        <a:xfrm>
          <a:off x="0" y="0"/>
          <a:ext cx="0" cy="0"/>
          <a:chOff x="0" y="0"/>
          <a:chExt cx="0" cy="0"/>
        </a:xfrm>
      </p:grpSpPr>
      <p:sp>
        <p:nvSpPr>
          <p:cNvPr id="6" name="Rectangle 5"/>
          <p:cNvSpPr/>
          <p:nvPr userDrawn="1">
            <p:custDataLst>
              <p:tags r:id="rId1"/>
            </p:custDataLst>
          </p:nvPr>
        </p:nvSpPr>
        <p:spPr>
          <a:xfrm>
            <a:off x="6826928" y="0"/>
            <a:ext cx="2308194"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effectLst/>
            </a:endParaRPr>
          </a:p>
        </p:txBody>
      </p:sp>
      <p:sp>
        <p:nvSpPr>
          <p:cNvPr id="7" name="Title 1"/>
          <p:cNvSpPr>
            <a:spLocks noGrp="1"/>
          </p:cNvSpPr>
          <p:nvPr>
            <p:ph type="ctrTitle" hasCustomPrompt="1"/>
            <p:custDataLst>
              <p:tags r:id="rId2"/>
            </p:custDataLst>
          </p:nvPr>
        </p:nvSpPr>
        <p:spPr>
          <a:xfrm>
            <a:off x="374904" y="1554480"/>
            <a:ext cx="5934456" cy="1325880"/>
          </a:xfrm>
          <a:prstGeom prst="rect">
            <a:avLst/>
          </a:prstGeom>
          <a:effectLst/>
        </p:spPr>
        <p:txBody>
          <a:bodyPr lIns="91440" tIns="42597" rIns="91440" bIns="42597" anchor="ctr" anchorCtr="0">
            <a:normAutofit/>
          </a:bodyPr>
          <a:lstStyle>
            <a:lvl1pPr>
              <a:defRPr sz="2800" b="0" baseline="0">
                <a:solidFill>
                  <a:schemeClr val="tx1"/>
                </a:solidFill>
                <a:effectLst/>
              </a:defRPr>
            </a:lvl1pPr>
          </a:lstStyle>
          <a:p>
            <a:r>
              <a:rPr lang="en-US">
                <a:effectLst/>
              </a:rPr>
              <a:t>Divider Slide Title</a:t>
            </a:r>
          </a:p>
        </p:txBody>
      </p:sp>
      <p:sp>
        <p:nvSpPr>
          <p:cNvPr id="3" name="Rectangle 2"/>
          <p:cNvSpPr/>
          <p:nvPr userDrawn="1">
            <p:custDataLst>
              <p:tags r:id="rId3"/>
            </p:custDataLst>
          </p:nvPr>
        </p:nvSpPr>
        <p:spPr>
          <a:xfrm>
            <a:off x="1" y="6027939"/>
            <a:ext cx="6828818" cy="460414"/>
          </a:xfrm>
          <a:prstGeom prst="rect">
            <a:avLst/>
          </a:prstGeom>
          <a:solidFill>
            <a:srgbClr val="FED1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effectLst/>
            </a:endParaRPr>
          </a:p>
        </p:txBody>
      </p:sp>
      <p:pic>
        <p:nvPicPr>
          <p:cNvPr id="4" name="Picture 3"/>
          <p:cNvPicPr>
            <a:picLocks noChangeAspect="1"/>
          </p:cNvPicPr>
          <p:nvPr userDrawn="1">
            <p:custDataLst>
              <p:tags r:id="rId4"/>
            </p:custDataLst>
          </p:nvPr>
        </p:nvPicPr>
        <p:blipFill>
          <a:blip r:embed="rId7"/>
          <a:stretch>
            <a:fillRect/>
          </a:stretch>
        </p:blipFill>
        <p:spPr>
          <a:xfrm>
            <a:off x="7158406" y="6024477"/>
            <a:ext cx="1657123" cy="455336"/>
          </a:xfrm>
          <a:prstGeom prst="rect">
            <a:avLst/>
          </a:prstGeom>
          <a:effectLst/>
        </p:spPr>
      </p:pic>
      <p:pic>
        <p:nvPicPr>
          <p:cNvPr id="5" name="Picture 4"/>
          <p:cNvPicPr>
            <a:picLocks noChangeAspect="1"/>
          </p:cNvPicPr>
          <p:nvPr userDrawn="1">
            <p:custDataLst>
              <p:tags r:id="rId5"/>
            </p:custDataLst>
          </p:nvPr>
        </p:nvPicPr>
        <p:blipFill>
          <a:blip r:embed="rId8" cstate="print">
            <a:extLst>
              <a:ext uri="{28A0092B-C50C-407E-A947-70E740481C1C}">
                <a14:useLocalDpi xmlns:a14="http://schemas.microsoft.com/office/drawing/2010/main" val="0"/>
              </a:ext>
            </a:extLst>
          </a:blip>
          <a:stretch>
            <a:fillRect/>
          </a:stretch>
        </p:blipFill>
        <p:spPr>
          <a:xfrm>
            <a:off x="374905" y="6178534"/>
            <a:ext cx="2120768" cy="175565"/>
          </a:xfrm>
          <a:prstGeom prst="rect">
            <a:avLst/>
          </a:prstGeom>
          <a:effectLst/>
        </p:spPr>
      </p:pic>
    </p:spTree>
    <p:extLst>
      <p:ext uri="{BB962C8B-B14F-4D97-AF65-F5344CB8AC3E}">
        <p14:creationId xmlns:p14="http://schemas.microsoft.com/office/powerpoint/2010/main" val="993183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btfpLayoutConfig" hidden="1"/>
          <p:cNvSpPr txBox="1"/>
          <p:nvPr userDrawn="1"/>
        </p:nvSpPr>
        <p:spPr>
          <a:xfrm>
            <a:off x="9525" y="12700"/>
            <a:ext cx="570694" cy="74982"/>
          </a:xfrm>
          <a:prstGeom prst="rect">
            <a:avLst/>
          </a:prstGeom>
          <a:noFill/>
        </p:spPr>
        <p:txBody>
          <a:bodyPr vert="horz" wrap="none" lIns="27000" tIns="27000" rIns="27000" bIns="27000" rtlCol="0">
            <a:spAutoFit/>
          </a:bodyPr>
          <a:lstStyle/>
          <a:p>
            <a:r>
              <a:rPr lang="en-US" sz="133">
                <a:solidFill>
                  <a:srgbClr val="FFFFFF">
                    <a:alpha val="0"/>
                  </a:srgbClr>
                </a:solidFill>
              </a:rPr>
              <a:t>overall_0_131468226384557565 columns_1_131468226384557565 </a:t>
            </a:r>
          </a:p>
        </p:txBody>
      </p:sp>
      <p:sp>
        <p:nvSpPr>
          <p:cNvPr id="10" name="Title 1"/>
          <p:cNvSpPr>
            <a:spLocks noGrp="1"/>
          </p:cNvSpPr>
          <p:nvPr>
            <p:ph type="ctrTitle"/>
            <p:custDataLst>
              <p:tags r:id="rId1"/>
            </p:custDataLst>
          </p:nvPr>
        </p:nvSpPr>
        <p:spPr>
          <a:xfrm>
            <a:off x="374904" y="676656"/>
            <a:ext cx="7891272" cy="1325880"/>
          </a:xfrm>
          <a:prstGeom prst="rect">
            <a:avLst/>
          </a:prstGeom>
          <a:effectLst/>
        </p:spPr>
        <p:txBody>
          <a:bodyPr lIns="91440" tIns="42597" rIns="91440" bIns="42597" anchor="b" anchorCtr="0">
            <a:normAutofit/>
          </a:bodyPr>
          <a:lstStyle>
            <a:lvl1pPr>
              <a:defRPr sz="2800" b="1">
                <a:solidFill>
                  <a:srgbClr val="006269"/>
                </a:solidFill>
                <a:effectLst/>
              </a:defRPr>
            </a:lvl1pPr>
          </a:lstStyle>
          <a:p>
            <a:r>
              <a:rPr lang="en-US">
                <a:effectLst/>
              </a:rPr>
              <a:t>Click to edit Master title style</a:t>
            </a:r>
          </a:p>
        </p:txBody>
      </p:sp>
      <p:sp>
        <p:nvSpPr>
          <p:cNvPr id="11" name="Subtitle 2"/>
          <p:cNvSpPr>
            <a:spLocks noGrp="1"/>
          </p:cNvSpPr>
          <p:nvPr>
            <p:ph type="subTitle" idx="1"/>
            <p:custDataLst>
              <p:tags r:id="rId2"/>
            </p:custDataLst>
          </p:nvPr>
        </p:nvSpPr>
        <p:spPr>
          <a:xfrm>
            <a:off x="374904" y="2048256"/>
            <a:ext cx="6858000" cy="1078992"/>
          </a:xfrm>
          <a:prstGeom prst="rect">
            <a:avLst/>
          </a:prstGeom>
          <a:effectLst/>
        </p:spPr>
        <p:txBody>
          <a:bodyPr lIns="91440" rIns="91440">
            <a:normAutofit/>
          </a:bodyPr>
          <a:lstStyle>
            <a:lvl1pPr marL="0" indent="0" algn="l">
              <a:buNone/>
              <a:defRPr sz="2400">
                <a:solidFill>
                  <a:schemeClr val="tx1"/>
                </a:solidFill>
                <a:effectLst/>
              </a:defRPr>
            </a:lvl1pPr>
            <a:lvl2pPr marL="457143" indent="0" algn="ctr">
              <a:buNone/>
              <a:defRPr>
                <a:solidFill>
                  <a:schemeClr val="tx1">
                    <a:tint val="75000"/>
                  </a:schemeClr>
                </a:solidFill>
                <a:effectLst/>
              </a:defRPr>
            </a:lvl2pPr>
            <a:lvl3pPr marL="914286" indent="0" algn="ctr">
              <a:buNone/>
              <a:defRPr>
                <a:solidFill>
                  <a:schemeClr val="tx1">
                    <a:tint val="75000"/>
                  </a:schemeClr>
                </a:solidFill>
                <a:effectLst/>
              </a:defRPr>
            </a:lvl3pPr>
            <a:lvl4pPr marL="1371428" indent="0" algn="ctr">
              <a:buNone/>
              <a:defRPr>
                <a:solidFill>
                  <a:schemeClr val="tx1">
                    <a:tint val="75000"/>
                  </a:schemeClr>
                </a:solidFill>
                <a:effectLst/>
              </a:defRPr>
            </a:lvl4pPr>
            <a:lvl5pPr marL="1828573" indent="0" algn="ctr">
              <a:buNone/>
              <a:defRPr>
                <a:solidFill>
                  <a:schemeClr val="tx1">
                    <a:tint val="75000"/>
                  </a:schemeClr>
                </a:solidFill>
                <a:effectLst/>
              </a:defRPr>
            </a:lvl5pPr>
            <a:lvl6pPr marL="2285715" indent="0" algn="ctr">
              <a:buNone/>
              <a:defRPr>
                <a:solidFill>
                  <a:schemeClr val="tx1">
                    <a:tint val="75000"/>
                  </a:schemeClr>
                </a:solidFill>
                <a:effectLst/>
              </a:defRPr>
            </a:lvl6pPr>
            <a:lvl7pPr marL="2742858" indent="0" algn="ctr">
              <a:buNone/>
              <a:defRPr>
                <a:solidFill>
                  <a:schemeClr val="tx1">
                    <a:tint val="75000"/>
                  </a:schemeClr>
                </a:solidFill>
                <a:effectLst/>
              </a:defRPr>
            </a:lvl7pPr>
            <a:lvl8pPr marL="3200001" indent="0" algn="ctr">
              <a:buNone/>
              <a:defRPr>
                <a:solidFill>
                  <a:schemeClr val="tx1">
                    <a:tint val="75000"/>
                  </a:schemeClr>
                </a:solidFill>
                <a:effectLst/>
              </a:defRPr>
            </a:lvl8pPr>
            <a:lvl9pPr marL="3657145" indent="0" algn="ctr">
              <a:buNone/>
              <a:defRPr>
                <a:solidFill>
                  <a:schemeClr val="tx1">
                    <a:tint val="75000"/>
                  </a:schemeClr>
                </a:solidFill>
                <a:effectLst/>
              </a:defRPr>
            </a:lvl9pPr>
          </a:lstStyle>
          <a:p>
            <a:r>
              <a:rPr lang="en-US">
                <a:effectLst/>
              </a:rPr>
              <a:t>Click to edit Master subtitle style</a:t>
            </a:r>
          </a:p>
        </p:txBody>
      </p:sp>
      <p:sp>
        <p:nvSpPr>
          <p:cNvPr id="14" name="Rectangle 13"/>
          <p:cNvSpPr/>
          <p:nvPr userDrawn="1">
            <p:custDataLst>
              <p:tags r:id="rId3"/>
            </p:custDataLst>
          </p:nvPr>
        </p:nvSpPr>
        <p:spPr>
          <a:xfrm>
            <a:off x="1" y="6027939"/>
            <a:ext cx="6828818" cy="460414"/>
          </a:xfrm>
          <a:prstGeom prst="rect">
            <a:avLst/>
          </a:prstGeom>
          <a:solidFill>
            <a:srgbClr val="FED1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effectLst/>
            </a:endParaRPr>
          </a:p>
        </p:txBody>
      </p:sp>
      <p:pic>
        <p:nvPicPr>
          <p:cNvPr id="15" name="Picture 14"/>
          <p:cNvPicPr>
            <a:picLocks noChangeAspect="1"/>
          </p:cNvPicPr>
          <p:nvPr userDrawn="1">
            <p:custDataLst>
              <p:tags r:id="rId4"/>
            </p:custDataLst>
          </p:nvPr>
        </p:nvPicPr>
        <p:blipFill>
          <a:blip r:embed="rId7"/>
          <a:stretch>
            <a:fillRect/>
          </a:stretch>
        </p:blipFill>
        <p:spPr>
          <a:xfrm>
            <a:off x="7158406" y="6024477"/>
            <a:ext cx="1657123" cy="455336"/>
          </a:xfrm>
          <a:prstGeom prst="rect">
            <a:avLst/>
          </a:prstGeom>
          <a:effectLst/>
        </p:spPr>
      </p:pic>
      <p:pic>
        <p:nvPicPr>
          <p:cNvPr id="16" name="Picture 15"/>
          <p:cNvPicPr>
            <a:picLocks noChangeAspect="1"/>
          </p:cNvPicPr>
          <p:nvPr userDrawn="1">
            <p:custDataLst>
              <p:tags r:id="rId5"/>
            </p:custDataLst>
          </p:nvPr>
        </p:nvPicPr>
        <p:blipFill>
          <a:blip r:embed="rId8" cstate="print">
            <a:extLst>
              <a:ext uri="{28A0092B-C50C-407E-A947-70E740481C1C}">
                <a14:useLocalDpi xmlns:a14="http://schemas.microsoft.com/office/drawing/2010/main" val="0"/>
              </a:ext>
            </a:extLst>
          </a:blip>
          <a:stretch>
            <a:fillRect/>
          </a:stretch>
        </p:blipFill>
        <p:spPr>
          <a:xfrm>
            <a:off x="374905" y="6178534"/>
            <a:ext cx="2120768" cy="175565"/>
          </a:xfrm>
          <a:prstGeom prst="rect">
            <a:avLst/>
          </a:prstGeom>
          <a:effectLst/>
        </p:spPr>
      </p:pic>
    </p:spTree>
    <p:extLst>
      <p:ext uri="{BB962C8B-B14F-4D97-AF65-F5344CB8AC3E}">
        <p14:creationId xmlns:p14="http://schemas.microsoft.com/office/powerpoint/2010/main" val="3716661126"/>
      </p:ext>
    </p:extLst>
  </p:cSld>
  <p:clrMapOvr>
    <a:masterClrMapping/>
  </p:clrMapOvr>
  <p:extLst>
    <p:ext uri="{DCECCB84-F9BA-43D5-87BE-67443E8EF086}">
      <p15:sldGuideLst xmlns:p15="http://schemas.microsoft.com/office/powerpoint/2012/main">
        <p15:guide id="1" pos="160">
          <p15:clr>
            <a:srgbClr val="CCCCCC"/>
          </p15:clr>
        </p15:guide>
        <p15:guide id="2" pos="5600">
          <p15:clr>
            <a:srgbClr val="CCCCC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a:t>Click to edit Master title style</a:t>
            </a:r>
          </a:p>
        </p:txBody>
      </p:sp>
      <p:sp>
        <p:nvSpPr>
          <p:cNvPr id="3" name="btfpLayoutConfig" hidden="1"/>
          <p:cNvSpPr txBox="1"/>
          <p:nvPr userDrawn="1"/>
        </p:nvSpPr>
        <p:spPr bwMode="gray">
          <a:xfrm>
            <a:off x="12701" y="12700"/>
            <a:ext cx="588870" cy="93158"/>
          </a:xfrm>
          <a:prstGeom prst="rect">
            <a:avLst/>
          </a:prstGeom>
          <a:noFill/>
        </p:spPr>
        <p:txBody>
          <a:bodyPr vert="horz" wrap="none" lIns="36000" tIns="36000" rIns="36000" bIns="36000" rtlCol="0">
            <a:spAutoFit/>
          </a:bodyPr>
          <a:lstStyle/>
          <a:p>
            <a:pPr marL="0" indent="0">
              <a:buNone/>
            </a:pPr>
            <a:r>
              <a:rPr lang="en-US" sz="133">
                <a:solidFill>
                  <a:srgbClr val="FFFFFF">
                    <a:alpha val="0"/>
                  </a:srgbClr>
                </a:solidFill>
              </a:rPr>
              <a:t>overall_0_131769264328215855 columns_1_131769264328215855 </a:t>
            </a:r>
            <a:endParaRPr lang="en-US" sz="133" err="1">
              <a:solidFill>
                <a:srgbClr val="FFFFFF">
                  <a:alpha val="0"/>
                </a:srgbClr>
              </a:solidFill>
            </a:endParaRPr>
          </a:p>
        </p:txBody>
      </p:sp>
    </p:spTree>
    <p:extLst>
      <p:ext uri="{BB962C8B-B14F-4D97-AF65-F5344CB8AC3E}">
        <p14:creationId xmlns:p14="http://schemas.microsoft.com/office/powerpoint/2010/main" val="3468729424"/>
      </p:ext>
    </p:extLst>
  </p:cSld>
  <p:clrMapOvr>
    <a:masterClrMapping/>
  </p:clrMapOvr>
  <p:extLst>
    <p:ext uri="{DCECCB84-F9BA-43D5-87BE-67443E8EF086}">
      <p15:sldGuideLst xmlns:p15="http://schemas.microsoft.com/office/powerpoint/2012/main">
        <p15:guide id="1" pos="160">
          <p15:clr>
            <a:srgbClr val="CCCCCC"/>
          </p15:clr>
        </p15:guide>
        <p15:guide id="2" pos="5600">
          <p15:clr>
            <a:srgbClr val="CCCCCC"/>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7367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1799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93934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1750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
    <p:spTree>
      <p:nvGrpSpPr>
        <p:cNvPr id="1" name=""/>
        <p:cNvGrpSpPr/>
        <p:nvPr/>
      </p:nvGrpSpPr>
      <p:grpSpPr>
        <a:xfrm>
          <a:off x="0" y="0"/>
          <a:ext cx="0" cy="0"/>
          <a:chOff x="0" y="0"/>
          <a:chExt cx="0" cy="0"/>
        </a:xfrm>
      </p:grpSpPr>
      <p:sp>
        <p:nvSpPr>
          <p:cNvPr id="4" name="Picture Placeholder 2"/>
          <p:cNvSpPr>
            <a:spLocks noGrp="1" noChangeAspect="1"/>
          </p:cNvSpPr>
          <p:nvPr>
            <p:ph type="pic" idx="13"/>
          </p:nvPr>
        </p:nvSpPr>
        <p:spPr>
          <a:xfrm>
            <a:off x="0" y="1049311"/>
            <a:ext cx="9144000" cy="5811864"/>
          </a:xfrm>
          <a:prstGeom prst="rect">
            <a:avLst/>
          </a:prstGeom>
          <a:solidFill>
            <a:schemeClr val="bg2">
              <a:lumMod val="75000"/>
            </a:schemeClr>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74" indent="0">
              <a:buNone/>
              <a:defRPr sz="2100"/>
            </a:lvl2pPr>
            <a:lvl3pPr marL="685750" indent="0">
              <a:buNone/>
              <a:defRPr sz="1800"/>
            </a:lvl3pPr>
            <a:lvl4pPr marL="1028624" indent="0">
              <a:buNone/>
              <a:defRPr sz="1500"/>
            </a:lvl4pPr>
            <a:lvl5pPr marL="1371498" indent="0">
              <a:buNone/>
              <a:defRPr sz="1500"/>
            </a:lvl5pPr>
            <a:lvl6pPr marL="1714372" indent="0">
              <a:buNone/>
              <a:defRPr sz="1500"/>
            </a:lvl6pPr>
            <a:lvl7pPr marL="2057246" indent="0">
              <a:buNone/>
              <a:defRPr sz="1500"/>
            </a:lvl7pPr>
            <a:lvl8pPr marL="2400120" indent="0">
              <a:buNone/>
              <a:defRPr sz="1500"/>
            </a:lvl8pPr>
            <a:lvl9pPr marL="2742994" indent="0">
              <a:buNone/>
              <a:defRPr sz="1500"/>
            </a:lvl9pPr>
          </a:lstStyle>
          <a:p>
            <a:endParaRPr lang="en-US"/>
          </a:p>
          <a:p>
            <a:r>
              <a:rPr lang="en-US"/>
              <a:t>Drag picture to placeholder or click icon to add</a:t>
            </a:r>
          </a:p>
        </p:txBody>
      </p:sp>
      <p:sp>
        <p:nvSpPr>
          <p:cNvPr id="3" name="Title 1"/>
          <p:cNvSpPr>
            <a:spLocks noGrp="1"/>
          </p:cNvSpPr>
          <p:nvPr>
            <p:ph type="title"/>
          </p:nvPr>
        </p:nvSpPr>
        <p:spPr>
          <a:xfrm>
            <a:off x="353442" y="97654"/>
            <a:ext cx="7886700" cy="909454"/>
          </a:xfrm>
        </p:spPr>
        <p:txBody>
          <a:bodyPr/>
          <a:lstStyle/>
          <a:p>
            <a:r>
              <a:rPr lang="en-US"/>
              <a:t>Click to edit Master title style</a:t>
            </a:r>
          </a:p>
        </p:txBody>
      </p:sp>
      <p:sp>
        <p:nvSpPr>
          <p:cNvPr id="5" name="Rectangle 4">
            <a:extLst>
              <a:ext uri="{FF2B5EF4-FFF2-40B4-BE49-F238E27FC236}">
                <a16:creationId xmlns:a16="http://schemas.microsoft.com/office/drawing/2014/main" id="{A243C5C4-C3E2-4A4A-99CD-512C94217B57}"/>
              </a:ext>
            </a:extLst>
          </p:cNvPr>
          <p:cNvSpPr/>
          <p:nvPr userDrawn="1"/>
        </p:nvSpPr>
        <p:spPr>
          <a:xfrm>
            <a:off x="8478173" y="6374115"/>
            <a:ext cx="516570" cy="3651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fld id="{7FAD4E98-9823-4F28-A7BE-7A6F428745A1}" type="slidenum">
              <a:rPr lang="en-US" sz="1200" smtClean="0">
                <a:solidFill>
                  <a:schemeClr val="bg1">
                    <a:lumMod val="50000"/>
                  </a:schemeClr>
                </a:solidFill>
                <a:latin typeface="Segoe UI Semibold" panose="020B0702040204020203" pitchFamily="34" charset="0"/>
                <a:cs typeface="Segoe UI Semibold" panose="020B0702040204020203" pitchFamily="34" charset="0"/>
              </a:rPr>
              <a:pPr algn="r"/>
              <a:t>‹#›</a:t>
            </a:fld>
            <a:endParaRPr lang="en-US" sz="1200">
              <a:solidFill>
                <a:schemeClr val="bg1">
                  <a:lumMod val="50000"/>
                </a:schemeClr>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225375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Bleed Photo ">
    <p:spTree>
      <p:nvGrpSpPr>
        <p:cNvPr id="1" name=""/>
        <p:cNvGrpSpPr/>
        <p:nvPr/>
      </p:nvGrpSpPr>
      <p:grpSpPr>
        <a:xfrm>
          <a:off x="0" y="0"/>
          <a:ext cx="0" cy="0"/>
          <a:chOff x="0" y="0"/>
          <a:chExt cx="0" cy="0"/>
        </a:xfrm>
      </p:grpSpPr>
      <p:sp>
        <p:nvSpPr>
          <p:cNvPr id="4" name="Picture Placeholder 2"/>
          <p:cNvSpPr>
            <a:spLocks noGrp="1" noChangeAspect="1"/>
          </p:cNvSpPr>
          <p:nvPr>
            <p:ph type="pic" idx="13"/>
          </p:nvPr>
        </p:nvSpPr>
        <p:spPr>
          <a:xfrm>
            <a:off x="0" y="0"/>
            <a:ext cx="9144000" cy="6861175"/>
          </a:xfrm>
          <a:prstGeom prst="rect">
            <a:avLst/>
          </a:prstGeom>
          <a:solidFill>
            <a:schemeClr val="bg2">
              <a:lumMod val="75000"/>
            </a:schemeClr>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74" indent="0">
              <a:buNone/>
              <a:defRPr sz="2100"/>
            </a:lvl2pPr>
            <a:lvl3pPr marL="685750" indent="0">
              <a:buNone/>
              <a:defRPr sz="1800"/>
            </a:lvl3pPr>
            <a:lvl4pPr marL="1028624" indent="0">
              <a:buNone/>
              <a:defRPr sz="1500"/>
            </a:lvl4pPr>
            <a:lvl5pPr marL="1371498" indent="0">
              <a:buNone/>
              <a:defRPr sz="1500"/>
            </a:lvl5pPr>
            <a:lvl6pPr marL="1714372" indent="0">
              <a:buNone/>
              <a:defRPr sz="1500"/>
            </a:lvl6pPr>
            <a:lvl7pPr marL="2057246" indent="0">
              <a:buNone/>
              <a:defRPr sz="1500"/>
            </a:lvl7pPr>
            <a:lvl8pPr marL="2400120" indent="0">
              <a:buNone/>
              <a:defRPr sz="1500"/>
            </a:lvl8pPr>
            <a:lvl9pPr marL="2742994" indent="0">
              <a:buNone/>
              <a:defRPr sz="1500"/>
            </a:lvl9pPr>
          </a:lstStyle>
          <a:p>
            <a:endParaRPr lang="en-US"/>
          </a:p>
          <a:p>
            <a:r>
              <a:rPr lang="en-US"/>
              <a:t>Drag picture to placeholder or click icon to add</a:t>
            </a:r>
          </a:p>
        </p:txBody>
      </p:sp>
      <p:sp>
        <p:nvSpPr>
          <p:cNvPr id="6" name="Title 1"/>
          <p:cNvSpPr>
            <a:spLocks noGrp="1"/>
          </p:cNvSpPr>
          <p:nvPr>
            <p:ph type="title"/>
          </p:nvPr>
        </p:nvSpPr>
        <p:spPr>
          <a:xfrm>
            <a:off x="353442" y="301848"/>
            <a:ext cx="7886700" cy="909454"/>
          </a:xfrm>
        </p:spPr>
        <p:txBody>
          <a:bodyPr/>
          <a:lstStyle/>
          <a:p>
            <a:r>
              <a:rPr lang="en-US"/>
              <a:t>Click to edit Master title style</a:t>
            </a:r>
          </a:p>
        </p:txBody>
      </p:sp>
      <p:sp>
        <p:nvSpPr>
          <p:cNvPr id="5" name="Rectangle 4">
            <a:extLst>
              <a:ext uri="{FF2B5EF4-FFF2-40B4-BE49-F238E27FC236}">
                <a16:creationId xmlns:a16="http://schemas.microsoft.com/office/drawing/2014/main" id="{BA7B1011-451D-4A84-A7CF-4BEF8CAD5F90}"/>
              </a:ext>
            </a:extLst>
          </p:cNvPr>
          <p:cNvSpPr/>
          <p:nvPr userDrawn="1"/>
        </p:nvSpPr>
        <p:spPr>
          <a:xfrm>
            <a:off x="8478173" y="6374115"/>
            <a:ext cx="516570" cy="3651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fld id="{7FAD4E98-9823-4F28-A7BE-7A6F428745A1}" type="slidenum">
              <a:rPr lang="en-US" sz="1200" smtClean="0">
                <a:solidFill>
                  <a:schemeClr val="bg1">
                    <a:lumMod val="50000"/>
                  </a:schemeClr>
                </a:solidFill>
                <a:latin typeface="Segoe UI Semibold" panose="020B0702040204020203" pitchFamily="34" charset="0"/>
                <a:cs typeface="Segoe UI Semibold" panose="020B0702040204020203" pitchFamily="34" charset="0"/>
              </a:rPr>
              <a:pPr algn="r"/>
              <a:t>‹#›</a:t>
            </a:fld>
            <a:endParaRPr lang="en-US" sz="1200">
              <a:solidFill>
                <a:schemeClr val="bg1">
                  <a:lumMod val="50000"/>
                </a:schemeClr>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114331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Photo ">
    <p:spTree>
      <p:nvGrpSpPr>
        <p:cNvPr id="1" name=""/>
        <p:cNvGrpSpPr/>
        <p:nvPr/>
      </p:nvGrpSpPr>
      <p:grpSpPr>
        <a:xfrm>
          <a:off x="0" y="0"/>
          <a:ext cx="0" cy="0"/>
          <a:chOff x="0" y="0"/>
          <a:chExt cx="0" cy="0"/>
        </a:xfrm>
      </p:grpSpPr>
      <p:sp>
        <p:nvSpPr>
          <p:cNvPr id="6" name="Picture Placeholder 2"/>
          <p:cNvSpPr>
            <a:spLocks noGrp="1" noChangeAspect="1"/>
          </p:cNvSpPr>
          <p:nvPr>
            <p:ph type="pic" idx="13"/>
          </p:nvPr>
        </p:nvSpPr>
        <p:spPr>
          <a:xfrm>
            <a:off x="4409375" y="1084830"/>
            <a:ext cx="4752381" cy="5191691"/>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74" indent="0">
              <a:buNone/>
              <a:defRPr sz="2100"/>
            </a:lvl2pPr>
            <a:lvl3pPr marL="685750" indent="0">
              <a:buNone/>
              <a:defRPr sz="1800"/>
            </a:lvl3pPr>
            <a:lvl4pPr marL="1028624" indent="0">
              <a:buNone/>
              <a:defRPr sz="1500"/>
            </a:lvl4pPr>
            <a:lvl5pPr marL="1371498" indent="0">
              <a:buNone/>
              <a:defRPr sz="1500"/>
            </a:lvl5pPr>
            <a:lvl6pPr marL="1714372" indent="0">
              <a:buNone/>
              <a:defRPr sz="1500"/>
            </a:lvl6pPr>
            <a:lvl7pPr marL="2057246" indent="0">
              <a:buNone/>
              <a:defRPr sz="1500"/>
            </a:lvl7pPr>
            <a:lvl8pPr marL="2400120" indent="0">
              <a:buNone/>
              <a:defRPr sz="1500"/>
            </a:lvl8pPr>
            <a:lvl9pPr marL="2742994" indent="0">
              <a:buNone/>
              <a:defRPr sz="1500"/>
            </a:lvl9pPr>
          </a:lstStyle>
          <a:p>
            <a:endParaRPr lang="en-US"/>
          </a:p>
          <a:p>
            <a:r>
              <a:rPr lang="en-US"/>
              <a:t>Drag picture to placeholder or click icon to add</a:t>
            </a:r>
          </a:p>
        </p:txBody>
      </p:sp>
      <p:sp>
        <p:nvSpPr>
          <p:cNvPr id="7" name="Content Placeholder 2"/>
          <p:cNvSpPr>
            <a:spLocks noGrp="1"/>
          </p:cNvSpPr>
          <p:nvPr>
            <p:ph sz="half" idx="1"/>
          </p:nvPr>
        </p:nvSpPr>
        <p:spPr>
          <a:xfrm>
            <a:off x="628654" y="1541539"/>
            <a:ext cx="3170993"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p:cNvSpPr>
            <a:spLocks noGrp="1"/>
          </p:cNvSpPr>
          <p:nvPr>
            <p:ph type="title"/>
          </p:nvPr>
        </p:nvSpPr>
        <p:spPr>
          <a:xfrm>
            <a:off x="353442" y="186434"/>
            <a:ext cx="7886700" cy="909454"/>
          </a:xfrm>
        </p:spPr>
        <p:txBody>
          <a:bodyPr/>
          <a:lstStyle/>
          <a:p>
            <a:r>
              <a:rPr lang="en-US"/>
              <a:t>Click to edit Master title style</a:t>
            </a:r>
          </a:p>
        </p:txBody>
      </p:sp>
    </p:spTree>
    <p:extLst>
      <p:ext uri="{BB962C8B-B14F-4D97-AF65-F5344CB8AC3E}">
        <p14:creationId xmlns:p14="http://schemas.microsoft.com/office/powerpoint/2010/main" val="3765249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3 Photos">
    <p:spTree>
      <p:nvGrpSpPr>
        <p:cNvPr id="1" name=""/>
        <p:cNvGrpSpPr/>
        <p:nvPr/>
      </p:nvGrpSpPr>
      <p:grpSpPr>
        <a:xfrm>
          <a:off x="0" y="0"/>
          <a:ext cx="0" cy="0"/>
          <a:chOff x="0" y="0"/>
          <a:chExt cx="0" cy="0"/>
        </a:xfrm>
      </p:grpSpPr>
      <p:sp>
        <p:nvSpPr>
          <p:cNvPr id="12" name="Picture Placeholder 2"/>
          <p:cNvSpPr>
            <a:spLocks noGrp="1" noChangeAspect="1"/>
          </p:cNvSpPr>
          <p:nvPr>
            <p:ph type="pic" idx="13"/>
          </p:nvPr>
        </p:nvSpPr>
        <p:spPr>
          <a:xfrm>
            <a:off x="4501472" y="614314"/>
            <a:ext cx="4642530" cy="2580217"/>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74" indent="0">
              <a:buNone/>
              <a:defRPr sz="2100"/>
            </a:lvl2pPr>
            <a:lvl3pPr marL="685750" indent="0">
              <a:buNone/>
              <a:defRPr sz="1800"/>
            </a:lvl3pPr>
            <a:lvl4pPr marL="1028624" indent="0">
              <a:buNone/>
              <a:defRPr sz="1500"/>
            </a:lvl4pPr>
            <a:lvl5pPr marL="1371498" indent="0">
              <a:buNone/>
              <a:defRPr sz="1500"/>
            </a:lvl5pPr>
            <a:lvl6pPr marL="1714372" indent="0">
              <a:buNone/>
              <a:defRPr sz="1500"/>
            </a:lvl6pPr>
            <a:lvl7pPr marL="2057246" indent="0">
              <a:buNone/>
              <a:defRPr sz="1500"/>
            </a:lvl7pPr>
            <a:lvl8pPr marL="2400120" indent="0">
              <a:buNone/>
              <a:defRPr sz="1500"/>
            </a:lvl8pPr>
            <a:lvl9pPr marL="2742994" indent="0">
              <a:buNone/>
              <a:defRPr sz="1500"/>
            </a:lvl9pPr>
          </a:lstStyle>
          <a:p>
            <a:endParaRPr lang="en-US"/>
          </a:p>
          <a:p>
            <a:r>
              <a:rPr lang="en-US"/>
              <a:t>Drag picture to placeholder or click icon to add</a:t>
            </a:r>
          </a:p>
        </p:txBody>
      </p:sp>
      <p:sp>
        <p:nvSpPr>
          <p:cNvPr id="13" name="Picture Placeholder 2"/>
          <p:cNvSpPr>
            <a:spLocks noGrp="1" noChangeAspect="1"/>
          </p:cNvSpPr>
          <p:nvPr>
            <p:ph type="pic" idx="14"/>
          </p:nvPr>
        </p:nvSpPr>
        <p:spPr>
          <a:xfrm>
            <a:off x="4501476" y="3199309"/>
            <a:ext cx="2363141" cy="2499240"/>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74" indent="0">
              <a:buNone/>
              <a:defRPr sz="2100"/>
            </a:lvl2pPr>
            <a:lvl3pPr marL="685750" indent="0">
              <a:buNone/>
              <a:defRPr sz="1800"/>
            </a:lvl3pPr>
            <a:lvl4pPr marL="1028624" indent="0">
              <a:buNone/>
              <a:defRPr sz="1500"/>
            </a:lvl4pPr>
            <a:lvl5pPr marL="1371498" indent="0">
              <a:buNone/>
              <a:defRPr sz="1500"/>
            </a:lvl5pPr>
            <a:lvl6pPr marL="1714372" indent="0">
              <a:buNone/>
              <a:defRPr sz="1500"/>
            </a:lvl6pPr>
            <a:lvl7pPr marL="2057246" indent="0">
              <a:buNone/>
              <a:defRPr sz="1500"/>
            </a:lvl7pPr>
            <a:lvl8pPr marL="2400120" indent="0">
              <a:buNone/>
              <a:defRPr sz="1500"/>
            </a:lvl8pPr>
            <a:lvl9pPr marL="2742994" indent="0">
              <a:buNone/>
              <a:defRPr sz="1500"/>
            </a:lvl9pPr>
          </a:lstStyle>
          <a:p>
            <a:endParaRPr lang="en-US"/>
          </a:p>
          <a:p>
            <a:r>
              <a:rPr lang="en-US"/>
              <a:t>Drag picture to placeholder or click icon to add</a:t>
            </a:r>
          </a:p>
        </p:txBody>
      </p:sp>
      <p:sp>
        <p:nvSpPr>
          <p:cNvPr id="14" name="Picture Placeholder 2"/>
          <p:cNvSpPr>
            <a:spLocks noGrp="1" noChangeAspect="1"/>
          </p:cNvSpPr>
          <p:nvPr>
            <p:ph type="pic" idx="15"/>
          </p:nvPr>
        </p:nvSpPr>
        <p:spPr>
          <a:xfrm>
            <a:off x="6854073" y="3199316"/>
            <a:ext cx="2289928" cy="2499239"/>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74" indent="0">
              <a:buNone/>
              <a:defRPr sz="2100"/>
            </a:lvl2pPr>
            <a:lvl3pPr marL="685750" indent="0">
              <a:buNone/>
              <a:defRPr sz="1800"/>
            </a:lvl3pPr>
            <a:lvl4pPr marL="1028624" indent="0">
              <a:buNone/>
              <a:defRPr sz="1500"/>
            </a:lvl4pPr>
            <a:lvl5pPr marL="1371498" indent="0">
              <a:buNone/>
              <a:defRPr sz="1500"/>
            </a:lvl5pPr>
            <a:lvl6pPr marL="1714372" indent="0">
              <a:buNone/>
              <a:defRPr sz="1500"/>
            </a:lvl6pPr>
            <a:lvl7pPr marL="2057246" indent="0">
              <a:buNone/>
              <a:defRPr sz="1500"/>
            </a:lvl7pPr>
            <a:lvl8pPr marL="2400120" indent="0">
              <a:buNone/>
              <a:defRPr sz="1500"/>
            </a:lvl8pPr>
            <a:lvl9pPr marL="2742994" indent="0">
              <a:buNone/>
              <a:defRPr sz="1500"/>
            </a:lvl9pPr>
          </a:lstStyle>
          <a:p>
            <a:endParaRPr lang="en-US"/>
          </a:p>
          <a:p>
            <a:r>
              <a:rPr lang="en-US"/>
              <a:t>Drag picture to placeholder or click icon to add</a:t>
            </a:r>
          </a:p>
        </p:txBody>
      </p:sp>
      <p:sp>
        <p:nvSpPr>
          <p:cNvPr id="7" name="Content Placeholder 2"/>
          <p:cNvSpPr>
            <a:spLocks noGrp="1"/>
          </p:cNvSpPr>
          <p:nvPr>
            <p:ph sz="half" idx="1"/>
          </p:nvPr>
        </p:nvSpPr>
        <p:spPr>
          <a:xfrm>
            <a:off x="291302" y="1000002"/>
            <a:ext cx="3170993"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50785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3.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vmlDrawing" Target="../drawings/vmlDrawing1.v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E39904F2-F491-4245-AF50-3EFCF3F602A4}"/>
              </a:ext>
            </a:extLst>
          </p:cNvPr>
          <p:cNvGraphicFramePr>
            <a:graphicFrameLocks noChangeAspect="1"/>
          </p:cNvGraphicFramePr>
          <p:nvPr userDrawn="1">
            <p:custDataLst>
              <p:tags r:id="rId17"/>
            </p:custDataLst>
            <p:extLst>
              <p:ext uri="{D42A27DB-BD31-4B8C-83A1-F6EECF244321}">
                <p14:modId xmlns:p14="http://schemas.microsoft.com/office/powerpoint/2010/main" val="27692793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8" name="think-cell Slide" r:id="rId19" imgW="415" imgH="416" progId="TCLayout.ActiveDocument.1">
                  <p:embed/>
                </p:oleObj>
              </mc:Choice>
              <mc:Fallback>
                <p:oleObj name="think-cell Slide" r:id="rId19" imgW="415" imgH="416" progId="TCLayout.ActiveDocument.1">
                  <p:embed/>
                  <p:pic>
                    <p:nvPicPr>
                      <p:cNvPr id="5" name="Object 4" hidden="1">
                        <a:extLst>
                          <a:ext uri="{FF2B5EF4-FFF2-40B4-BE49-F238E27FC236}">
                            <a16:creationId xmlns:a16="http://schemas.microsoft.com/office/drawing/2014/main" id="{E39904F2-F491-4245-AF50-3EFCF3F602A4}"/>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56DF11F0-8076-49E1-9107-45AE33845A03}"/>
              </a:ext>
            </a:extLst>
          </p:cNvPr>
          <p:cNvSpPr/>
          <p:nvPr userDrawn="1">
            <p:custDataLst>
              <p:tags r:id="rId18"/>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US" sz="3200" b="0" i="0" baseline="0">
              <a:latin typeface="Segoe UI Light" panose="020B0502040204020203" pitchFamily="34" charset="0"/>
              <a:ea typeface="+mj-ea"/>
              <a:cs typeface="+mj-cs"/>
              <a:sym typeface="Segoe UI Light" panose="020B0502040204020203" pitchFamily="34" charset="0"/>
            </a:endParaRPr>
          </a:p>
        </p:txBody>
      </p:sp>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8568848" y="6383045"/>
            <a:ext cx="0" cy="325158"/>
          </a:xfrm>
          <a:prstGeom prst="line">
            <a:avLst/>
          </a:prstGeom>
          <a:ln w="1270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0" y="6795863"/>
            <a:ext cx="9144000" cy="7102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1" name="Picture 10"/>
          <p:cNvPicPr>
            <a:picLocks noChangeAspect="1"/>
          </p:cNvPicPr>
          <p:nvPr userDrawn="1"/>
        </p:nvPicPr>
        <p:blipFill>
          <a:blip r:embed="rId21"/>
          <a:stretch>
            <a:fillRect/>
          </a:stretch>
        </p:blipFill>
        <p:spPr>
          <a:xfrm>
            <a:off x="6663070" y="6492871"/>
            <a:ext cx="1746305" cy="158614"/>
          </a:xfrm>
          <a:prstGeom prst="rect">
            <a:avLst/>
          </a:prstGeom>
        </p:spPr>
      </p:pic>
      <p:sp>
        <p:nvSpPr>
          <p:cNvPr id="12" name="Rectangle 11"/>
          <p:cNvSpPr/>
          <p:nvPr userDrawn="1"/>
        </p:nvSpPr>
        <p:spPr>
          <a:xfrm>
            <a:off x="8478173" y="6374115"/>
            <a:ext cx="516570" cy="3651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fld id="{7FAD4E98-9823-4F28-A7BE-7A6F428745A1}" type="slidenum">
              <a:rPr lang="en-US" sz="1200" smtClean="0">
                <a:solidFill>
                  <a:schemeClr val="bg1">
                    <a:lumMod val="50000"/>
                  </a:schemeClr>
                </a:solidFill>
                <a:latin typeface="Segoe UI Semibold" panose="020B0702040204020203" pitchFamily="34" charset="0"/>
                <a:cs typeface="Segoe UI Semibold" panose="020B0702040204020203" pitchFamily="34" charset="0"/>
              </a:rPr>
              <a:pPr algn="r"/>
              <a:t>‹#›</a:t>
            </a:fld>
            <a:endParaRPr lang="en-US" sz="1200">
              <a:solidFill>
                <a:schemeClr val="bg1">
                  <a:lumMod val="50000"/>
                </a:schemeClr>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723248728"/>
      </p:ext>
    </p:extLst>
  </p:cSld>
  <p:clrMap bg1="lt1" tx1="dk1" bg2="lt2" tx2="dk2" accent1="accent1" accent2="accent2" accent3="accent3" accent4="accent4" accent5="accent5" accent6="accent6" hlink="hlink" folHlink="folHlink"/>
  <p:sldLayoutIdLst>
    <p:sldLayoutId id="2147483681"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825" r:id="rId11"/>
    <p:sldLayoutId id="2147483841" r:id="rId12"/>
    <p:sldLayoutId id="2147483842" r:id="rId13"/>
    <p:sldLayoutId id="2147483843" r:id="rId14"/>
  </p:sldLayoutIdLst>
  <p:hf hdr="0" ftr="0" dt="0"/>
  <p:txStyles>
    <p:titleStyle>
      <a:lvl1pPr algn="l" defTabSz="914354" rtl="0" eaLnBrk="1" latinLnBrk="0" hangingPunct="1">
        <a:lnSpc>
          <a:spcPct val="90000"/>
        </a:lnSpc>
        <a:spcBef>
          <a:spcPct val="0"/>
        </a:spcBef>
        <a:buNone/>
        <a:defRPr sz="3200" kern="1200">
          <a:solidFill>
            <a:schemeClr val="tx1"/>
          </a:solidFill>
          <a:latin typeface="Segoe UI Light" panose="020B0502040204020203" pitchFamily="34" charset="0"/>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1pPr>
      <a:lvl2pPr marL="685766"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114294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21.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4.xml"/><Relationship Id="rId1" Type="http://schemas.openxmlformats.org/officeDocument/2006/relationships/tags" Target="../tags/tag18.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tags" Target="../tags/tag19.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19842" y="3730908"/>
            <a:ext cx="8078484" cy="661720"/>
          </a:xfrm>
        </p:spPr>
        <p:txBody>
          <a:bodyPr vert="horz" lIns="91440" tIns="45720" rIns="91440" bIns="45720" rtlCol="0" anchor="t">
            <a:normAutofit/>
          </a:bodyPr>
          <a:lstStyle/>
          <a:p>
            <a:r>
              <a:rPr lang="en-US" b="1">
                <a:latin typeface="Segoe UI Light"/>
                <a:cs typeface="Segoe UI Light"/>
              </a:rPr>
              <a:t>Wildfire Governance Forum – July 17, 2020</a:t>
            </a:r>
          </a:p>
        </p:txBody>
      </p:sp>
      <p:sp>
        <p:nvSpPr>
          <p:cNvPr id="3" name="Title 2"/>
          <p:cNvSpPr>
            <a:spLocks noGrp="1"/>
          </p:cNvSpPr>
          <p:nvPr>
            <p:ph type="title"/>
          </p:nvPr>
        </p:nvSpPr>
        <p:spPr>
          <a:xfrm>
            <a:off x="619842" y="1133335"/>
            <a:ext cx="7886700" cy="2513127"/>
          </a:xfrm>
        </p:spPr>
        <p:txBody>
          <a:bodyPr>
            <a:noAutofit/>
          </a:bodyPr>
          <a:lstStyle/>
          <a:p>
            <a:r>
              <a:rPr lang="en-US" sz="2800" b="1">
                <a:latin typeface="Segoe UI Light"/>
                <a:cs typeface="Segoe UI Light"/>
              </a:rPr>
              <a:t>Grid Resiliency Program Management Office</a:t>
            </a:r>
            <a:br>
              <a:rPr lang="en-US" sz="2800" b="1">
                <a:latin typeface="Segoe UI Light"/>
                <a:cs typeface="Segoe UI Light"/>
              </a:rPr>
            </a:br>
            <a:br>
              <a:rPr lang="en-US" sz="2800" b="1">
                <a:latin typeface="Segoe UI Light"/>
                <a:cs typeface="Segoe UI Light"/>
              </a:rPr>
            </a:br>
            <a:r>
              <a:rPr lang="en-US" sz="2400" b="1">
                <a:latin typeface="Segoe UI Light"/>
                <a:cs typeface="Segoe UI Light"/>
              </a:rPr>
              <a:t>Discussion Topics:</a:t>
            </a:r>
            <a:br>
              <a:rPr lang="en-US" sz="2400" b="1">
                <a:latin typeface="Segoe UI Light"/>
                <a:cs typeface="Segoe UI Light"/>
              </a:rPr>
            </a:br>
            <a:r>
              <a:rPr lang="en-US" sz="2000" b="1">
                <a:latin typeface="Segoe UI Light"/>
                <a:cs typeface="Segoe UI Light"/>
              </a:rPr>
              <a:t>- Veg Management QC</a:t>
            </a:r>
            <a:br>
              <a:rPr lang="en-US" sz="2000" b="1"/>
            </a:br>
            <a:r>
              <a:rPr lang="en-US" sz="2000" b="1">
                <a:latin typeface="Segoe UI Light"/>
                <a:cs typeface="Segoe UI Light"/>
              </a:rPr>
              <a:t>- Reliability Operation Center (ROC) Wildfire Mitigation Activities</a:t>
            </a:r>
            <a:br>
              <a:rPr lang="en-US" sz="2000" b="1">
                <a:latin typeface="Segoe UI Light"/>
                <a:cs typeface="Segoe UI Light"/>
              </a:rPr>
            </a:br>
            <a:r>
              <a:rPr lang="en-US" sz="2000" b="1">
                <a:latin typeface="Segoe UI Light"/>
                <a:cs typeface="Segoe UI Light"/>
              </a:rPr>
              <a:t>- Non-WMP Wildfire Risk Reduction Activities (Part 1 - LSI &amp; Hardware)</a:t>
            </a:r>
            <a:br>
              <a:rPr lang="en-US" sz="2000" b="1"/>
            </a:br>
            <a:endParaRPr lang="en-US" sz="2000" b="1">
              <a:latin typeface="Segoe UI Light"/>
              <a:cs typeface="Segoe UI Light"/>
            </a:endParaRPr>
          </a:p>
        </p:txBody>
      </p:sp>
      <p:cxnSp>
        <p:nvCxnSpPr>
          <p:cNvPr id="6" name="Straight Connector 5">
            <a:extLst>
              <a:ext uri="{FF2B5EF4-FFF2-40B4-BE49-F238E27FC236}">
                <a16:creationId xmlns:a16="http://schemas.microsoft.com/office/drawing/2014/main" id="{C1888EFF-FCEC-46D4-A60F-D3C173581560}"/>
              </a:ext>
            </a:extLst>
          </p:cNvPr>
          <p:cNvCxnSpPr>
            <a:cxnSpLocks/>
          </p:cNvCxnSpPr>
          <p:nvPr/>
        </p:nvCxnSpPr>
        <p:spPr>
          <a:xfrm>
            <a:off x="619842" y="3481855"/>
            <a:ext cx="7833424" cy="0"/>
          </a:xfrm>
          <a:prstGeom prst="line">
            <a:avLst/>
          </a:prstGeom>
          <a:ln>
            <a:solidFill>
              <a:srgbClr val="00664F"/>
            </a:solidFill>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899890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A5F1752-8EF8-4313-BC4C-077B076D722D}"/>
              </a:ext>
            </a:extLst>
          </p:cNvPr>
          <p:cNvSpPr>
            <a:spLocks noGrp="1"/>
          </p:cNvSpPr>
          <p:nvPr>
            <p:ph type="ctrTitle"/>
          </p:nvPr>
        </p:nvSpPr>
        <p:spPr/>
        <p:txBody>
          <a:bodyPr/>
          <a:lstStyle/>
          <a:p>
            <a:r>
              <a:rPr lang="en-US" b="1"/>
              <a:t>Appendix</a:t>
            </a:r>
            <a:br>
              <a:rPr lang="en-US" b="1"/>
            </a:br>
            <a:r>
              <a:rPr lang="en-US" b="1"/>
              <a:t>- Veg Management QC Program</a:t>
            </a:r>
          </a:p>
        </p:txBody>
      </p:sp>
    </p:spTree>
    <p:extLst>
      <p:ext uri="{BB962C8B-B14F-4D97-AF65-F5344CB8AC3E}">
        <p14:creationId xmlns:p14="http://schemas.microsoft.com/office/powerpoint/2010/main" val="9006922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7ED9B-44D6-43CA-8483-A0E35A93A471}"/>
              </a:ext>
            </a:extLst>
          </p:cNvPr>
          <p:cNvSpPr>
            <a:spLocks noGrp="1"/>
          </p:cNvSpPr>
          <p:nvPr>
            <p:ph type="title"/>
          </p:nvPr>
        </p:nvSpPr>
        <p:spPr>
          <a:xfrm>
            <a:off x="406487" y="173971"/>
            <a:ext cx="8486688" cy="479552"/>
          </a:xfrm>
        </p:spPr>
        <p:txBody>
          <a:bodyPr/>
          <a:lstStyle/>
          <a:p>
            <a:pPr algn="ctr"/>
            <a:r>
              <a:rPr lang="en-US" sz="2400" b="1"/>
              <a:t>2020 YTD Performance – GRCD Overall </a:t>
            </a:r>
            <a:endParaRPr lang="en-US" sz="2400"/>
          </a:p>
        </p:txBody>
      </p:sp>
      <p:pic>
        <p:nvPicPr>
          <p:cNvPr id="3" name="Picture 2">
            <a:extLst>
              <a:ext uri="{FF2B5EF4-FFF2-40B4-BE49-F238E27FC236}">
                <a16:creationId xmlns:a16="http://schemas.microsoft.com/office/drawing/2014/main" id="{25B51E62-5476-4C2C-AB87-C7E188710AA5}"/>
              </a:ext>
            </a:extLst>
          </p:cNvPr>
          <p:cNvPicPr>
            <a:picLocks noChangeAspect="1"/>
          </p:cNvPicPr>
          <p:nvPr/>
        </p:nvPicPr>
        <p:blipFill>
          <a:blip r:embed="rId2"/>
          <a:stretch>
            <a:fillRect/>
          </a:stretch>
        </p:blipFill>
        <p:spPr>
          <a:xfrm>
            <a:off x="406487" y="769845"/>
            <a:ext cx="8331025" cy="2757125"/>
          </a:xfrm>
          <a:prstGeom prst="rect">
            <a:avLst/>
          </a:prstGeom>
        </p:spPr>
      </p:pic>
      <p:pic>
        <p:nvPicPr>
          <p:cNvPr id="4" name="Picture 3">
            <a:extLst>
              <a:ext uri="{FF2B5EF4-FFF2-40B4-BE49-F238E27FC236}">
                <a16:creationId xmlns:a16="http://schemas.microsoft.com/office/drawing/2014/main" id="{4EEFE84E-BA0A-413E-A46E-43B971F849A8}"/>
              </a:ext>
            </a:extLst>
          </p:cNvPr>
          <p:cNvPicPr>
            <a:picLocks noChangeAspect="1"/>
          </p:cNvPicPr>
          <p:nvPr/>
        </p:nvPicPr>
        <p:blipFill>
          <a:blip r:embed="rId3"/>
          <a:stretch>
            <a:fillRect/>
          </a:stretch>
        </p:blipFill>
        <p:spPr>
          <a:xfrm>
            <a:off x="406487" y="3588292"/>
            <a:ext cx="8331025" cy="2768157"/>
          </a:xfrm>
          <a:prstGeom prst="rect">
            <a:avLst/>
          </a:prstGeom>
        </p:spPr>
      </p:pic>
    </p:spTree>
    <p:extLst>
      <p:ext uri="{BB962C8B-B14F-4D97-AF65-F5344CB8AC3E}">
        <p14:creationId xmlns:p14="http://schemas.microsoft.com/office/powerpoint/2010/main" val="853353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7ED9B-44D6-43CA-8483-A0E35A93A471}"/>
              </a:ext>
            </a:extLst>
          </p:cNvPr>
          <p:cNvSpPr>
            <a:spLocks noGrp="1"/>
          </p:cNvSpPr>
          <p:nvPr>
            <p:ph type="title"/>
          </p:nvPr>
        </p:nvSpPr>
        <p:spPr>
          <a:xfrm>
            <a:off x="268131" y="159509"/>
            <a:ext cx="8625043" cy="486759"/>
          </a:xfrm>
        </p:spPr>
        <p:txBody>
          <a:bodyPr/>
          <a:lstStyle/>
          <a:p>
            <a:pPr algn="ctr"/>
            <a:r>
              <a:rPr lang="en-US" sz="2400" b="1"/>
              <a:t>2020 YTD Performance – GRCD HFRA </a:t>
            </a:r>
            <a:endParaRPr lang="en-US" sz="2400"/>
          </a:p>
        </p:txBody>
      </p:sp>
      <p:pic>
        <p:nvPicPr>
          <p:cNvPr id="3" name="Picture 2">
            <a:extLst>
              <a:ext uri="{FF2B5EF4-FFF2-40B4-BE49-F238E27FC236}">
                <a16:creationId xmlns:a16="http://schemas.microsoft.com/office/drawing/2014/main" id="{A602D327-5003-458A-9E66-21CF3D1D1F44}"/>
              </a:ext>
            </a:extLst>
          </p:cNvPr>
          <p:cNvPicPr>
            <a:picLocks noChangeAspect="1"/>
          </p:cNvPicPr>
          <p:nvPr/>
        </p:nvPicPr>
        <p:blipFill>
          <a:blip r:embed="rId2"/>
          <a:stretch>
            <a:fillRect/>
          </a:stretch>
        </p:blipFill>
        <p:spPr>
          <a:xfrm>
            <a:off x="360201" y="683545"/>
            <a:ext cx="8423598" cy="2839339"/>
          </a:xfrm>
          <a:prstGeom prst="rect">
            <a:avLst/>
          </a:prstGeom>
        </p:spPr>
      </p:pic>
      <p:pic>
        <p:nvPicPr>
          <p:cNvPr id="4" name="Picture 3">
            <a:extLst>
              <a:ext uri="{FF2B5EF4-FFF2-40B4-BE49-F238E27FC236}">
                <a16:creationId xmlns:a16="http://schemas.microsoft.com/office/drawing/2014/main" id="{0538B878-E69C-4AA5-B55E-5A57170E51CD}"/>
              </a:ext>
            </a:extLst>
          </p:cNvPr>
          <p:cNvPicPr>
            <a:picLocks noChangeAspect="1"/>
          </p:cNvPicPr>
          <p:nvPr/>
        </p:nvPicPr>
        <p:blipFill>
          <a:blip r:embed="rId3"/>
          <a:stretch>
            <a:fillRect/>
          </a:stretch>
        </p:blipFill>
        <p:spPr>
          <a:xfrm>
            <a:off x="366384" y="3609640"/>
            <a:ext cx="8428535" cy="2787125"/>
          </a:xfrm>
          <a:prstGeom prst="rect">
            <a:avLst/>
          </a:prstGeom>
        </p:spPr>
      </p:pic>
    </p:spTree>
    <p:extLst>
      <p:ext uri="{BB962C8B-B14F-4D97-AF65-F5344CB8AC3E}">
        <p14:creationId xmlns:p14="http://schemas.microsoft.com/office/powerpoint/2010/main" val="4610746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 b="0" i="0" u="none" strike="noStrike" kern="1200" cap="none" spc="0" normalizeH="0" baseline="0" noProof="0">
                <a:ln>
                  <a:noFill/>
                </a:ln>
                <a:solidFill>
                  <a:srgbClr val="FFFFFF">
                    <a:alpha val="0"/>
                  </a:srgbClr>
                </a:solidFill>
                <a:effectLst/>
                <a:uLnTx/>
                <a:uFillTx/>
                <a:latin typeface="Segoe UI"/>
                <a:ea typeface="+mn-ea"/>
                <a:cs typeface="+mn-cs"/>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1886503" y="141229"/>
            <a:ext cx="5370993" cy="429412"/>
          </a:xfrm>
        </p:spPr>
        <p:txBody>
          <a:bodyPr>
            <a:noAutofit/>
          </a:bodyPr>
          <a:lstStyle/>
          <a:p>
            <a:pPr algn="ctr"/>
            <a:r>
              <a:rPr lang="en-US" sz="2400" b="1"/>
              <a:t>Line Clearing Sampling and Other Detail</a:t>
            </a:r>
          </a:p>
        </p:txBody>
      </p:sp>
      <p:sp>
        <p:nvSpPr>
          <p:cNvPr id="2" name="Rectangle 1">
            <a:extLst>
              <a:ext uri="{FF2B5EF4-FFF2-40B4-BE49-F238E27FC236}">
                <a16:creationId xmlns:a16="http://schemas.microsoft.com/office/drawing/2014/main" id="{2D796D27-ECD0-4AD5-8859-4723CFE75B3E}"/>
              </a:ext>
            </a:extLst>
          </p:cNvPr>
          <p:cNvSpPr/>
          <p:nvPr/>
        </p:nvSpPr>
        <p:spPr>
          <a:xfrm>
            <a:off x="368833" y="744841"/>
            <a:ext cx="8560013" cy="477053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sng" strike="noStrike" kern="1200" cap="none" spc="0" normalizeH="0" baseline="0" noProof="0">
                <a:ln>
                  <a:noFill/>
                </a:ln>
                <a:solidFill>
                  <a:prstClr val="black"/>
                </a:solidFill>
                <a:effectLst/>
                <a:uLnTx/>
                <a:uFillTx/>
                <a:latin typeface="Segoe UI"/>
                <a:ea typeface="+mn-ea"/>
                <a:cs typeface="+mn-cs"/>
              </a:rPr>
              <a:t>Sampling Targets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Vegetation QC is performed on a “circuit mile” basis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8,145 total miles inspected (HFRA and Non-HFRA)</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6,125 total HFRA miles inspected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Leverages REAX risk model to inform sampling</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Includes 100% of the highest risk HFRA circuit mileage – 2,161 miles representing 93.87% of risk</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Lower risk HFRA circuit miles are sampled using a CL/CI of 99/1.7%</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Non-HFRA circuit mileage sampling exceeds a CL/CI of 99/5%</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YTD Status: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At 42% of 8,145-mile target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At 85% of achieving 2020 WMP goal of 3,000 HFRA circuit miles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sng" strike="noStrike" kern="1200" cap="none" spc="0" normalizeH="0" baseline="0" noProof="0">
                <a:ln>
                  <a:noFill/>
                </a:ln>
                <a:solidFill>
                  <a:prstClr val="black"/>
                </a:solidFill>
                <a:effectLst/>
                <a:uLnTx/>
                <a:uFillTx/>
                <a:latin typeface="Segoe UI"/>
                <a:ea typeface="+mn-ea"/>
                <a:cs typeface="+mn-cs"/>
              </a:rPr>
              <a:t>Staffing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QC is managed by internal SCE VM staff (Senior Manager and 2 x QC advisors)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QC is performed by contractor California Forestry Vegetation Management (CFVM)</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26 personnel dedicated to line clearing QC (of 32 total; targeting increase to 40)</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sng" strike="noStrike" kern="1200" cap="none" spc="0" normalizeH="0" baseline="0" noProof="0">
                <a:ln>
                  <a:noFill/>
                </a:ln>
                <a:solidFill>
                  <a:prstClr val="black"/>
                </a:solidFill>
                <a:effectLst/>
                <a:uLnTx/>
                <a:uFillTx/>
                <a:latin typeface="Segoe UI"/>
                <a:ea typeface="+mn-ea"/>
                <a:cs typeface="+mn-cs"/>
              </a:rPr>
              <a:t>Distances</a:t>
            </a:r>
          </a:p>
        </p:txBody>
      </p:sp>
      <p:pic>
        <p:nvPicPr>
          <p:cNvPr id="5" name="Picture 4">
            <a:extLst>
              <a:ext uri="{FF2B5EF4-FFF2-40B4-BE49-F238E27FC236}">
                <a16:creationId xmlns:a16="http://schemas.microsoft.com/office/drawing/2014/main" id="{4B2F63C8-A417-42F9-9B2A-4AB8F7839FFF}"/>
              </a:ext>
            </a:extLst>
          </p:cNvPr>
          <p:cNvPicPr>
            <a:picLocks noChangeAspect="1"/>
          </p:cNvPicPr>
          <p:nvPr/>
        </p:nvPicPr>
        <p:blipFill>
          <a:blip r:embed="rId4"/>
          <a:stretch>
            <a:fillRect/>
          </a:stretch>
        </p:blipFill>
        <p:spPr>
          <a:xfrm>
            <a:off x="4565333" y="5522966"/>
            <a:ext cx="3060073" cy="716843"/>
          </a:xfrm>
          <a:prstGeom prst="rect">
            <a:avLst/>
          </a:prstGeom>
        </p:spPr>
      </p:pic>
      <p:pic>
        <p:nvPicPr>
          <p:cNvPr id="6" name="Picture 5">
            <a:extLst>
              <a:ext uri="{FF2B5EF4-FFF2-40B4-BE49-F238E27FC236}">
                <a16:creationId xmlns:a16="http://schemas.microsoft.com/office/drawing/2014/main" id="{893B4A94-6150-4F23-9CC1-2E20F55BFC28}"/>
              </a:ext>
            </a:extLst>
          </p:cNvPr>
          <p:cNvPicPr>
            <a:picLocks noChangeAspect="1"/>
          </p:cNvPicPr>
          <p:nvPr/>
        </p:nvPicPr>
        <p:blipFill>
          <a:blip r:embed="rId5"/>
          <a:stretch>
            <a:fillRect/>
          </a:stretch>
        </p:blipFill>
        <p:spPr>
          <a:xfrm>
            <a:off x="656299" y="5528459"/>
            <a:ext cx="3629025" cy="711350"/>
          </a:xfrm>
          <a:prstGeom prst="rect">
            <a:avLst/>
          </a:prstGeom>
        </p:spPr>
      </p:pic>
    </p:spTree>
    <p:extLst>
      <p:ext uri="{BB962C8B-B14F-4D97-AF65-F5344CB8AC3E}">
        <p14:creationId xmlns:p14="http://schemas.microsoft.com/office/powerpoint/2010/main" val="700240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7ED9B-44D6-43CA-8483-A0E35A93A471}"/>
              </a:ext>
            </a:extLst>
          </p:cNvPr>
          <p:cNvSpPr>
            <a:spLocks noGrp="1"/>
          </p:cNvSpPr>
          <p:nvPr>
            <p:ph type="title"/>
          </p:nvPr>
        </p:nvSpPr>
        <p:spPr>
          <a:xfrm>
            <a:off x="2988927" y="132008"/>
            <a:ext cx="3166145" cy="431758"/>
          </a:xfrm>
        </p:spPr>
        <p:txBody>
          <a:bodyPr/>
          <a:lstStyle/>
          <a:p>
            <a:r>
              <a:rPr lang="en-US" sz="2400" b="1"/>
              <a:t>IOU QC Comparison</a:t>
            </a:r>
          </a:p>
        </p:txBody>
      </p:sp>
      <p:pic>
        <p:nvPicPr>
          <p:cNvPr id="4" name="Picture 3">
            <a:extLst>
              <a:ext uri="{FF2B5EF4-FFF2-40B4-BE49-F238E27FC236}">
                <a16:creationId xmlns:a16="http://schemas.microsoft.com/office/drawing/2014/main" id="{A2F8510B-8EAB-4AC5-ADD5-12A3AFF571D0}"/>
              </a:ext>
            </a:extLst>
          </p:cNvPr>
          <p:cNvPicPr>
            <a:picLocks noChangeAspect="1"/>
          </p:cNvPicPr>
          <p:nvPr/>
        </p:nvPicPr>
        <p:blipFill>
          <a:blip r:embed="rId2"/>
          <a:stretch>
            <a:fillRect/>
          </a:stretch>
        </p:blipFill>
        <p:spPr>
          <a:xfrm>
            <a:off x="136806" y="1487509"/>
            <a:ext cx="8870388" cy="3674345"/>
          </a:xfrm>
          <a:prstGeom prst="rect">
            <a:avLst/>
          </a:prstGeom>
        </p:spPr>
      </p:pic>
    </p:spTree>
    <p:extLst>
      <p:ext uri="{BB962C8B-B14F-4D97-AF65-F5344CB8AC3E}">
        <p14:creationId xmlns:p14="http://schemas.microsoft.com/office/powerpoint/2010/main" val="2396420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0A6AA-EE54-4129-93D9-9BFEB849A853}"/>
              </a:ext>
            </a:extLst>
          </p:cNvPr>
          <p:cNvSpPr>
            <a:spLocks noGrp="1"/>
          </p:cNvSpPr>
          <p:nvPr>
            <p:ph type="ctrTitle"/>
          </p:nvPr>
        </p:nvSpPr>
        <p:spPr/>
        <p:txBody>
          <a:bodyPr>
            <a:normAutofit/>
          </a:bodyPr>
          <a:lstStyle/>
          <a:p>
            <a:r>
              <a:rPr lang="en-US" b="1"/>
              <a:t>Topic #2 - </a:t>
            </a:r>
            <a:r>
              <a:rPr lang="en-US" b="1">
                <a:latin typeface="Segoe UI Light"/>
                <a:cs typeface="Segoe UI Light"/>
              </a:rPr>
              <a:t>Reliability Operation Center (ROC) Wildfire Mitigation Activities</a:t>
            </a:r>
            <a:endParaRPr lang="en-US" b="1"/>
          </a:p>
        </p:txBody>
      </p:sp>
    </p:spTree>
    <p:extLst>
      <p:ext uri="{BB962C8B-B14F-4D97-AF65-F5344CB8AC3E}">
        <p14:creationId xmlns:p14="http://schemas.microsoft.com/office/powerpoint/2010/main" val="174213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7054B-60F7-407D-8879-FACCD5D95CF9}"/>
              </a:ext>
            </a:extLst>
          </p:cNvPr>
          <p:cNvSpPr>
            <a:spLocks noGrp="1"/>
          </p:cNvSpPr>
          <p:nvPr>
            <p:ph type="title"/>
          </p:nvPr>
        </p:nvSpPr>
        <p:spPr>
          <a:xfrm>
            <a:off x="468726" y="288288"/>
            <a:ext cx="7886700" cy="587691"/>
          </a:xfrm>
        </p:spPr>
        <p:txBody>
          <a:bodyPr anchor="t">
            <a:normAutofit/>
          </a:bodyPr>
          <a:lstStyle/>
          <a:p>
            <a:r>
              <a:rPr lang="en-US">
                <a:latin typeface="Segoe UI Light"/>
                <a:cs typeface="Segoe UI Light"/>
              </a:rPr>
              <a:t>Reliability Operations Center Overview</a:t>
            </a:r>
          </a:p>
        </p:txBody>
      </p:sp>
      <p:sp>
        <p:nvSpPr>
          <p:cNvPr id="3" name="Content Placeholder 2">
            <a:extLst>
              <a:ext uri="{FF2B5EF4-FFF2-40B4-BE49-F238E27FC236}">
                <a16:creationId xmlns:a16="http://schemas.microsoft.com/office/drawing/2014/main" id="{7F548BE2-46D1-4F22-9658-4156C2E57238}"/>
              </a:ext>
            </a:extLst>
          </p:cNvPr>
          <p:cNvSpPr>
            <a:spLocks noGrp="1"/>
          </p:cNvSpPr>
          <p:nvPr>
            <p:ph idx="4294967295"/>
          </p:nvPr>
        </p:nvSpPr>
        <p:spPr>
          <a:xfrm>
            <a:off x="468726" y="1183342"/>
            <a:ext cx="8221916" cy="4993622"/>
          </a:xfrm>
        </p:spPr>
        <p:txBody>
          <a:bodyPr vert="horz" lIns="91440" tIns="45720" rIns="91440" bIns="45720" rtlCol="0" anchor="t">
            <a:noAutofit/>
          </a:bodyPr>
          <a:lstStyle/>
          <a:p>
            <a:pPr marL="227965" indent="-227965"/>
            <a:r>
              <a:rPr lang="en-US" sz="1800">
                <a:latin typeface="Segoe UI"/>
                <a:cs typeface="Segoe UI"/>
              </a:rPr>
              <a:t>The ROC was developed to use advance analytics and machine learning to find solutions for increased safety and enhanced reliability</a:t>
            </a:r>
            <a:endParaRPr lang="en-US"/>
          </a:p>
          <a:p>
            <a:pPr marL="685165" lvl="1" indent="-227965"/>
            <a:r>
              <a:rPr lang="en-US" sz="1600">
                <a:latin typeface="Segoe UI"/>
                <a:cs typeface="Segoe UI"/>
              </a:rPr>
              <a:t>The team has increased the use of the smart meter capabilities and big data to leverage the 5 million points on our grid that provide insight and answers both in near real-time and through big data analysis</a:t>
            </a:r>
          </a:p>
          <a:p>
            <a:pPr marL="685165" lvl="1" indent="-227965"/>
            <a:r>
              <a:rPr lang="en-US" sz="1600">
                <a:latin typeface="Segoe UI"/>
                <a:cs typeface="Segoe UI"/>
              </a:rPr>
              <a:t>The organization has developed a team of Data Scientists, Power System Operators and Technical Sr. Specialist who work together to find solutions that can be applied to our operations</a:t>
            </a:r>
          </a:p>
          <a:p>
            <a:pPr marL="457200" lvl="1" indent="0">
              <a:buNone/>
            </a:pPr>
            <a:endParaRPr lang="en-US" sz="1400">
              <a:cs typeface="Segoe UI"/>
            </a:endParaRPr>
          </a:p>
          <a:p>
            <a:pPr marL="227965" indent="-227965"/>
            <a:r>
              <a:rPr lang="en-US" sz="1800">
                <a:latin typeface="Segoe UI"/>
                <a:cs typeface="Segoe UI"/>
              </a:rPr>
              <a:t>This focus has incorporated many efforts to reduce ignition risk since early in its inception with the following key focus areas</a:t>
            </a:r>
          </a:p>
          <a:p>
            <a:pPr marL="684530" lvl="1" indent="-227965"/>
            <a:r>
              <a:rPr lang="en-US" sz="1600">
                <a:latin typeface="Segoe UI"/>
                <a:cs typeface="Segoe UI"/>
              </a:rPr>
              <a:t>Distribution Fault Anticipation (DFA) &amp; Distribution Fault Recorder (DFR)</a:t>
            </a:r>
          </a:p>
          <a:p>
            <a:pPr marL="684530" lvl="1" indent="-227965"/>
            <a:r>
              <a:rPr lang="en-US" sz="1600">
                <a:latin typeface="Segoe UI"/>
                <a:cs typeface="Segoe UI"/>
              </a:rPr>
              <a:t>Asset Defect Detection</a:t>
            </a:r>
          </a:p>
          <a:p>
            <a:pPr marL="684530" lvl="1" indent="-227965"/>
            <a:r>
              <a:rPr lang="en-US" sz="1600">
                <a:latin typeface="Segoe UI"/>
                <a:cs typeface="Segoe UI"/>
              </a:rPr>
              <a:t>Meter Alarming of Downed Energized Conductors (MADEC)</a:t>
            </a:r>
          </a:p>
          <a:p>
            <a:pPr marL="684530" lvl="1" indent="-227965"/>
            <a:r>
              <a:rPr lang="en-US" sz="1600">
                <a:latin typeface="Segoe UI"/>
                <a:cs typeface="Segoe UI"/>
              </a:rPr>
              <a:t>Identify Energy Theft &amp; Hazardous Condition</a:t>
            </a:r>
          </a:p>
          <a:p>
            <a:pPr marL="684530" lvl="1" indent="-227965"/>
            <a:r>
              <a:rPr lang="en-US" sz="1600">
                <a:latin typeface="Segoe UI"/>
                <a:cs typeface="Segoe UI"/>
              </a:rPr>
              <a:t>PSPS Support</a:t>
            </a:r>
          </a:p>
          <a:p>
            <a:pPr marL="684530" lvl="1" indent="-227965"/>
            <a:endParaRPr lang="en-US" sz="1400">
              <a:solidFill>
                <a:srgbClr val="FF0000"/>
              </a:solidFill>
              <a:cs typeface="Segoe UI"/>
            </a:endParaRPr>
          </a:p>
          <a:p>
            <a:pPr marL="684530" lvl="1" indent="-227965"/>
            <a:endParaRPr lang="en-US" sz="1400">
              <a:solidFill>
                <a:srgbClr val="FF0000"/>
              </a:solidFill>
            </a:endParaRPr>
          </a:p>
          <a:p>
            <a:pPr marL="227965" indent="-227965"/>
            <a:endParaRPr lang="en-US" sz="1800" i="1">
              <a:highlight>
                <a:srgbClr val="FFFF00"/>
              </a:highlight>
            </a:endParaRPr>
          </a:p>
        </p:txBody>
      </p:sp>
    </p:spTree>
    <p:extLst>
      <p:ext uri="{BB962C8B-B14F-4D97-AF65-F5344CB8AC3E}">
        <p14:creationId xmlns:p14="http://schemas.microsoft.com/office/powerpoint/2010/main" val="648605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7054B-60F7-407D-8879-FACCD5D95CF9}"/>
              </a:ext>
            </a:extLst>
          </p:cNvPr>
          <p:cNvSpPr>
            <a:spLocks noGrp="1"/>
          </p:cNvSpPr>
          <p:nvPr>
            <p:ph type="title"/>
          </p:nvPr>
        </p:nvSpPr>
        <p:spPr>
          <a:xfrm>
            <a:off x="628650" y="196081"/>
            <a:ext cx="7886700" cy="848948"/>
          </a:xfrm>
        </p:spPr>
        <p:txBody>
          <a:bodyPr anchor="t">
            <a:normAutofit fontScale="90000"/>
          </a:bodyPr>
          <a:lstStyle/>
          <a:p>
            <a:r>
              <a:rPr lang="en-US" sz="2800">
                <a:latin typeface="Segoe UI Light"/>
                <a:cs typeface="Segoe UI Light"/>
              </a:rPr>
              <a:t>Distribution Fault Anticipation (DFA) and </a:t>
            </a:r>
            <a:br>
              <a:rPr lang="en-US" sz="2800">
                <a:latin typeface="Segoe UI Light"/>
                <a:cs typeface="Segoe UI Light"/>
              </a:rPr>
            </a:br>
            <a:r>
              <a:rPr lang="en-US" sz="2800">
                <a:latin typeface="Segoe UI Light"/>
                <a:cs typeface="Segoe UI Light"/>
              </a:rPr>
              <a:t>Distribution Fault Recorder (DFR)</a:t>
            </a:r>
          </a:p>
        </p:txBody>
      </p:sp>
      <p:sp>
        <p:nvSpPr>
          <p:cNvPr id="3" name="Content Placeholder 2">
            <a:extLst>
              <a:ext uri="{FF2B5EF4-FFF2-40B4-BE49-F238E27FC236}">
                <a16:creationId xmlns:a16="http://schemas.microsoft.com/office/drawing/2014/main" id="{7F548BE2-46D1-4F22-9658-4156C2E57238}"/>
              </a:ext>
            </a:extLst>
          </p:cNvPr>
          <p:cNvSpPr>
            <a:spLocks noGrp="1"/>
          </p:cNvSpPr>
          <p:nvPr>
            <p:ph idx="1"/>
          </p:nvPr>
        </p:nvSpPr>
        <p:spPr>
          <a:xfrm>
            <a:off x="476410" y="1045028"/>
            <a:ext cx="8221916" cy="5286615"/>
          </a:xfrm>
        </p:spPr>
        <p:txBody>
          <a:bodyPr vert="horz" lIns="91440" tIns="45720" rIns="91440" bIns="45720" rtlCol="0" anchor="t">
            <a:noAutofit/>
          </a:bodyPr>
          <a:lstStyle/>
          <a:p>
            <a:pPr marL="227965" indent="-227965"/>
            <a:r>
              <a:rPr lang="en-US" sz="1800">
                <a:latin typeface="Segoe UI"/>
                <a:cs typeface="Segoe UI"/>
              </a:rPr>
              <a:t>The ROC provides analytical support to the project teams (under T&amp;D Apparatus &amp; Linear Strategies) to evaluate events detected by either DFA or DFR devices</a:t>
            </a:r>
            <a:endParaRPr lang="en-US" sz="1800" i="1">
              <a:highlight>
                <a:srgbClr val="FFFF00"/>
              </a:highlight>
            </a:endParaRPr>
          </a:p>
          <a:p>
            <a:pPr marL="684530" lvl="1" indent="-227965"/>
            <a:r>
              <a:rPr lang="en-US" sz="1400">
                <a:latin typeface="Segoe UI"/>
                <a:cs typeface="Segoe UI"/>
              </a:rPr>
              <a:t>The DFA is a product in collaboration with Texas A&amp;M installed at the substation circuit level to collect data and produce an alarm on potential problems in the system</a:t>
            </a:r>
          </a:p>
          <a:p>
            <a:pPr marL="684530" lvl="1" indent="-227965"/>
            <a:r>
              <a:rPr lang="en-US" sz="1400">
                <a:latin typeface="Segoe UI"/>
                <a:cs typeface="Segoe UI"/>
              </a:rPr>
              <a:t>The DFR is a standard product installed at the substation circuit level which records granular waveforms that can be used to create unique algorithms. </a:t>
            </a:r>
          </a:p>
          <a:p>
            <a:pPr marL="227965" indent="-227965"/>
            <a:r>
              <a:rPr lang="en-US" sz="1800">
                <a:latin typeface="Segoe UI"/>
                <a:cs typeface="Segoe UI"/>
              </a:rPr>
              <a:t>The ROC began work on the DFR effort in Q3 2019 and the DFA effort in Q4 2019</a:t>
            </a:r>
          </a:p>
          <a:p>
            <a:pPr marL="684530" lvl="1" indent="-227965"/>
            <a:r>
              <a:rPr lang="en-US" sz="1400">
                <a:latin typeface="Segoe UI"/>
                <a:cs typeface="Segoe UI"/>
              </a:rPr>
              <a:t>Both pilots are ongoing by the project teams while the evaluations continue to inform decisions for the future</a:t>
            </a:r>
            <a:endParaRPr lang="en-US" sz="1400">
              <a:cs typeface="Segoe UI"/>
            </a:endParaRPr>
          </a:p>
          <a:p>
            <a:pPr marL="684530" lvl="1" indent="-227965"/>
            <a:r>
              <a:rPr lang="en-US" sz="1400">
                <a:latin typeface="Segoe UI"/>
                <a:cs typeface="Segoe UI"/>
              </a:rPr>
              <a:t>Success criteria for these pilots are being refined to facilitate future go/no-go decision points</a:t>
            </a:r>
            <a:endParaRPr lang="en-US" sz="1400" i="1">
              <a:highlight>
                <a:srgbClr val="FFFF00"/>
              </a:highlight>
            </a:endParaRPr>
          </a:p>
          <a:p>
            <a:pPr marL="227965" indent="-227965"/>
            <a:r>
              <a:rPr lang="en-US" sz="1800">
                <a:latin typeface="Segoe UI"/>
                <a:cs typeface="Segoe UI"/>
              </a:rPr>
              <a:t>Over eighty events have been evaluated by the ROC since the inception of the DFA pilot</a:t>
            </a:r>
            <a:r>
              <a:rPr lang="en-US" sz="1800">
                <a:solidFill>
                  <a:srgbClr val="000000"/>
                </a:solidFill>
                <a:latin typeface="Segoe UI"/>
                <a:cs typeface="Segoe UI"/>
              </a:rPr>
              <a:t>. This information is</a:t>
            </a:r>
            <a:r>
              <a:rPr lang="en-US" sz="1800">
                <a:solidFill>
                  <a:srgbClr val="FF0000"/>
                </a:solidFill>
                <a:latin typeface="Segoe UI"/>
                <a:cs typeface="Segoe UI"/>
              </a:rPr>
              <a:t> </a:t>
            </a:r>
            <a:r>
              <a:rPr lang="en-US" sz="1800">
                <a:latin typeface="Segoe UI"/>
                <a:cs typeface="Segoe UI"/>
              </a:rPr>
              <a:t>leveraged info for GRC rebuttal responses</a:t>
            </a:r>
          </a:p>
          <a:p>
            <a:pPr marL="227965" indent="-227965"/>
            <a:r>
              <a:rPr lang="en-US" sz="1800">
                <a:latin typeface="Segoe UI"/>
                <a:cs typeface="Segoe UI"/>
              </a:rPr>
              <a:t>The ROC continues to look for solutions to the two main challenges for this technology</a:t>
            </a:r>
            <a:endParaRPr lang="en-US"/>
          </a:p>
          <a:p>
            <a:pPr marL="685165" lvl="1" indent="-227965"/>
            <a:r>
              <a:rPr lang="en-US" sz="1400">
                <a:latin typeface="Segoe UI"/>
                <a:cs typeface="Segoe UI"/>
              </a:rPr>
              <a:t>The ability to identify actionable events from normal grid activity</a:t>
            </a:r>
          </a:p>
          <a:p>
            <a:pPr marL="685165" lvl="1" indent="-227965"/>
            <a:r>
              <a:rPr lang="en-US" sz="1400">
                <a:latin typeface="Segoe UI"/>
                <a:cs typeface="Segoe UI"/>
              </a:rPr>
              <a:t>The ability to locate the event on the circuit when and actionable event is triggered</a:t>
            </a:r>
          </a:p>
          <a:p>
            <a:pPr marL="0" indent="0">
              <a:buNone/>
            </a:pPr>
            <a:endParaRPr lang="en-US" sz="1800" i="1">
              <a:highlight>
                <a:srgbClr val="FFFF00"/>
              </a:highlight>
            </a:endParaRPr>
          </a:p>
        </p:txBody>
      </p:sp>
    </p:spTree>
    <p:extLst>
      <p:ext uri="{BB962C8B-B14F-4D97-AF65-F5344CB8AC3E}">
        <p14:creationId xmlns:p14="http://schemas.microsoft.com/office/powerpoint/2010/main" val="11589849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7054B-60F7-407D-8879-FACCD5D95CF9}"/>
              </a:ext>
            </a:extLst>
          </p:cNvPr>
          <p:cNvSpPr>
            <a:spLocks noGrp="1"/>
          </p:cNvSpPr>
          <p:nvPr>
            <p:ph type="title"/>
          </p:nvPr>
        </p:nvSpPr>
        <p:spPr>
          <a:xfrm>
            <a:off x="628650" y="365129"/>
            <a:ext cx="7886700" cy="510851"/>
          </a:xfrm>
        </p:spPr>
        <p:txBody>
          <a:bodyPr anchor="t">
            <a:normAutofit fontScale="90000"/>
          </a:bodyPr>
          <a:lstStyle/>
          <a:p>
            <a:r>
              <a:rPr lang="en-US" sz="2800"/>
              <a:t>Distribution Fault Anticipation – Events Analyzed YTD </a:t>
            </a:r>
          </a:p>
        </p:txBody>
      </p:sp>
      <p:pic>
        <p:nvPicPr>
          <p:cNvPr id="5" name="Picture 5" descr="A screenshot of a cell phone&#10;&#10;Description automatically generated">
            <a:extLst>
              <a:ext uri="{FF2B5EF4-FFF2-40B4-BE49-F238E27FC236}">
                <a16:creationId xmlns:a16="http://schemas.microsoft.com/office/drawing/2014/main" id="{4D7A7C63-77F7-4FBD-848A-3464F0B59EE4}"/>
              </a:ext>
            </a:extLst>
          </p:cNvPr>
          <p:cNvPicPr>
            <a:picLocks noChangeAspect="1"/>
          </p:cNvPicPr>
          <p:nvPr/>
        </p:nvPicPr>
        <p:blipFill>
          <a:blip r:embed="rId3"/>
          <a:stretch>
            <a:fillRect/>
          </a:stretch>
        </p:blipFill>
        <p:spPr>
          <a:xfrm>
            <a:off x="1438275" y="1765027"/>
            <a:ext cx="6191250" cy="3978415"/>
          </a:xfrm>
          <a:prstGeom prst="rect">
            <a:avLst/>
          </a:prstGeom>
        </p:spPr>
      </p:pic>
    </p:spTree>
    <p:extLst>
      <p:ext uri="{BB962C8B-B14F-4D97-AF65-F5344CB8AC3E}">
        <p14:creationId xmlns:p14="http://schemas.microsoft.com/office/powerpoint/2010/main" val="30761996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7054B-60F7-407D-8879-FACCD5D95CF9}"/>
              </a:ext>
            </a:extLst>
          </p:cNvPr>
          <p:cNvSpPr>
            <a:spLocks noGrp="1"/>
          </p:cNvSpPr>
          <p:nvPr>
            <p:ph type="title"/>
          </p:nvPr>
        </p:nvSpPr>
        <p:spPr>
          <a:xfrm>
            <a:off x="628650" y="365129"/>
            <a:ext cx="7886700" cy="587691"/>
          </a:xfrm>
        </p:spPr>
        <p:txBody>
          <a:bodyPr anchor="t">
            <a:normAutofit/>
          </a:bodyPr>
          <a:lstStyle/>
          <a:p>
            <a:r>
              <a:rPr lang="en-US" sz="2800"/>
              <a:t>Asset Defect Detection</a:t>
            </a:r>
          </a:p>
        </p:txBody>
      </p:sp>
      <p:sp>
        <p:nvSpPr>
          <p:cNvPr id="3" name="Content Placeholder 2">
            <a:extLst>
              <a:ext uri="{FF2B5EF4-FFF2-40B4-BE49-F238E27FC236}">
                <a16:creationId xmlns:a16="http://schemas.microsoft.com/office/drawing/2014/main" id="{7F548BE2-46D1-4F22-9658-4156C2E57238}"/>
              </a:ext>
            </a:extLst>
          </p:cNvPr>
          <p:cNvSpPr>
            <a:spLocks noGrp="1"/>
          </p:cNvSpPr>
          <p:nvPr>
            <p:ph idx="1"/>
          </p:nvPr>
        </p:nvSpPr>
        <p:spPr>
          <a:xfrm>
            <a:off x="628650" y="1253331"/>
            <a:ext cx="7886700" cy="4863160"/>
          </a:xfrm>
        </p:spPr>
        <p:txBody>
          <a:bodyPr vert="horz" lIns="91440" tIns="45720" rIns="91440" bIns="45720" rtlCol="0" anchor="t">
            <a:noAutofit/>
          </a:bodyPr>
          <a:lstStyle/>
          <a:p>
            <a:pPr marL="227965" indent="-227965"/>
            <a:r>
              <a:rPr lang="en-US" sz="1800">
                <a:latin typeface="Segoe UI"/>
                <a:cs typeface="Segoe UI"/>
              </a:rPr>
              <a:t>Use machine learning artificial intelligence model to identify damage/defects in the aerial inspections images to provide a priority list of images to the inspectors</a:t>
            </a:r>
            <a:endParaRPr lang="en-US" sz="1800"/>
          </a:p>
          <a:p>
            <a:pPr marL="685165" lvl="1" indent="-227965"/>
            <a:r>
              <a:rPr lang="en-US" sz="1400">
                <a:latin typeface="Segoe UI"/>
                <a:cs typeface="Segoe UI"/>
              </a:rPr>
              <a:t>Find defects quicker with priority inspection</a:t>
            </a:r>
          </a:p>
          <a:p>
            <a:pPr marL="685165" lvl="1" indent="-227965"/>
            <a:r>
              <a:rPr lang="en-US" sz="1400">
                <a:latin typeface="Segoe UI"/>
                <a:cs typeface="Segoe UI"/>
              </a:rPr>
              <a:t>Provide an additional process to ensure no defect is missed</a:t>
            </a:r>
          </a:p>
          <a:p>
            <a:pPr marL="685165" lvl="1" indent="-227965"/>
            <a:r>
              <a:rPr lang="en-US" sz="1400">
                <a:latin typeface="Segoe UI"/>
                <a:cs typeface="Segoe UI"/>
              </a:rPr>
              <a:t>Continue to improve the model through feedback from the inspectors</a:t>
            </a:r>
          </a:p>
          <a:p>
            <a:pPr marL="227965" indent="-227965"/>
            <a:r>
              <a:rPr lang="en-US" sz="1800">
                <a:latin typeface="Segoe UI"/>
                <a:cs typeface="Segoe UI"/>
              </a:rPr>
              <a:t>The ROC has been developing our model since mid 2019 and is currently working with IT and the Aerial Inspection team to incorporate into their process through a pilot </a:t>
            </a:r>
            <a:endParaRPr lang="en-US" sz="1800"/>
          </a:p>
          <a:p>
            <a:pPr marL="227965" indent="-227965"/>
            <a:r>
              <a:rPr lang="en-US" sz="1800">
                <a:latin typeface="Segoe UI"/>
                <a:cs typeface="Segoe UI"/>
              </a:rPr>
              <a:t>The model is currently tuned to identify crossarm defects and can scan up to ~10,000 images in a day based on current computing power. More computing power will enable greater quantities to be processed prior to inspector review</a:t>
            </a:r>
            <a:endParaRPr lang="en-US" sz="1800" i="1">
              <a:highlight>
                <a:srgbClr val="FFFF00"/>
              </a:highlight>
            </a:endParaRPr>
          </a:p>
          <a:p>
            <a:pPr marL="227965" indent="-227965"/>
            <a:r>
              <a:rPr lang="en-US" sz="1800">
                <a:latin typeface="Segoe UI"/>
                <a:cs typeface="Segoe UI"/>
              </a:rPr>
              <a:t>Initial pilot is scheduled to launch in July. The addition of poles, transformers and insulators to the model will begin once we get regular feedback from the pilot</a:t>
            </a:r>
            <a:endParaRPr lang="en-US" sz="1600" i="1">
              <a:highlight>
                <a:srgbClr val="FFFF00"/>
              </a:highlight>
            </a:endParaRPr>
          </a:p>
        </p:txBody>
      </p:sp>
    </p:spTree>
    <p:extLst>
      <p:ext uri="{BB962C8B-B14F-4D97-AF65-F5344CB8AC3E}">
        <p14:creationId xmlns:p14="http://schemas.microsoft.com/office/powerpoint/2010/main" val="4236174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44ED9-7871-4A21-8C3A-664E09420518}"/>
              </a:ext>
            </a:extLst>
          </p:cNvPr>
          <p:cNvSpPr>
            <a:spLocks noGrp="1"/>
          </p:cNvSpPr>
          <p:nvPr>
            <p:ph type="ctrTitle"/>
          </p:nvPr>
        </p:nvSpPr>
        <p:spPr/>
        <p:txBody>
          <a:bodyPr/>
          <a:lstStyle/>
          <a:p>
            <a:r>
              <a:rPr lang="en-US" b="1"/>
              <a:t>Topic #1 – Veg Management QC Program</a:t>
            </a:r>
          </a:p>
        </p:txBody>
      </p:sp>
    </p:spTree>
    <p:extLst>
      <p:ext uri="{BB962C8B-B14F-4D97-AF65-F5344CB8AC3E}">
        <p14:creationId xmlns:p14="http://schemas.microsoft.com/office/powerpoint/2010/main" val="2611342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7054B-60F7-407D-8879-FACCD5D95CF9}"/>
              </a:ext>
            </a:extLst>
          </p:cNvPr>
          <p:cNvSpPr>
            <a:spLocks noGrp="1"/>
          </p:cNvSpPr>
          <p:nvPr>
            <p:ph type="title"/>
          </p:nvPr>
        </p:nvSpPr>
        <p:spPr>
          <a:xfrm>
            <a:off x="628650" y="365129"/>
            <a:ext cx="7886700" cy="464747"/>
          </a:xfrm>
        </p:spPr>
        <p:txBody>
          <a:bodyPr anchor="t">
            <a:noAutofit/>
          </a:bodyPr>
          <a:lstStyle/>
          <a:p>
            <a:r>
              <a:rPr lang="en-US" sz="2800"/>
              <a:t>Asset Defect Detection</a:t>
            </a:r>
          </a:p>
        </p:txBody>
      </p:sp>
      <p:sp>
        <p:nvSpPr>
          <p:cNvPr id="3" name="Content Placeholder 2">
            <a:extLst>
              <a:ext uri="{FF2B5EF4-FFF2-40B4-BE49-F238E27FC236}">
                <a16:creationId xmlns:a16="http://schemas.microsoft.com/office/drawing/2014/main" id="{7F548BE2-46D1-4F22-9658-4156C2E57238}"/>
              </a:ext>
            </a:extLst>
          </p:cNvPr>
          <p:cNvSpPr>
            <a:spLocks noGrp="1"/>
          </p:cNvSpPr>
          <p:nvPr>
            <p:ph idx="1"/>
          </p:nvPr>
        </p:nvSpPr>
        <p:spPr>
          <a:xfrm>
            <a:off x="660400" y="949645"/>
            <a:ext cx="7886700" cy="1511905"/>
          </a:xfrm>
        </p:spPr>
        <p:txBody>
          <a:bodyPr vert="horz" lIns="91440" tIns="45720" rIns="91440" bIns="45720" rtlCol="0" anchor="t">
            <a:noAutofit/>
          </a:bodyPr>
          <a:lstStyle/>
          <a:p>
            <a:pPr marL="227965" indent="-227965"/>
            <a:r>
              <a:rPr lang="en-US" sz="1800">
                <a:latin typeface="Segoe UI"/>
                <a:cs typeface="Segoe UI"/>
              </a:rPr>
              <a:t>The red triangles in the thumbnail images tell the inspector the model has detected a defect. </a:t>
            </a:r>
          </a:p>
          <a:p>
            <a:pPr marL="227965" indent="-227965"/>
            <a:r>
              <a:rPr lang="en-US" sz="1800">
                <a:latin typeface="Segoe UI"/>
                <a:cs typeface="Segoe UI"/>
              </a:rPr>
              <a:t>The pop-up box (which can be moved, closed and reopened) allows the inspector to provide essential feedback to the model so it can learn and improve</a:t>
            </a:r>
          </a:p>
        </p:txBody>
      </p:sp>
      <p:pic>
        <p:nvPicPr>
          <p:cNvPr id="5" name="Picture 5" descr="A screenshot of a computer&#10;&#10;Description automatically generated">
            <a:extLst>
              <a:ext uri="{FF2B5EF4-FFF2-40B4-BE49-F238E27FC236}">
                <a16:creationId xmlns:a16="http://schemas.microsoft.com/office/drawing/2014/main" id="{1C815150-0AC9-4C5E-87CB-CE5C3AAE7662}"/>
              </a:ext>
            </a:extLst>
          </p:cNvPr>
          <p:cNvPicPr>
            <a:picLocks noChangeAspect="1"/>
          </p:cNvPicPr>
          <p:nvPr/>
        </p:nvPicPr>
        <p:blipFill>
          <a:blip r:embed="rId2"/>
          <a:stretch>
            <a:fillRect/>
          </a:stretch>
        </p:blipFill>
        <p:spPr>
          <a:xfrm>
            <a:off x="803275" y="2461550"/>
            <a:ext cx="7600950" cy="3888386"/>
          </a:xfrm>
          <a:prstGeom prst="rect">
            <a:avLst/>
          </a:prstGeom>
        </p:spPr>
      </p:pic>
    </p:spTree>
    <p:extLst>
      <p:ext uri="{BB962C8B-B14F-4D97-AF65-F5344CB8AC3E}">
        <p14:creationId xmlns:p14="http://schemas.microsoft.com/office/powerpoint/2010/main" val="36098495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7054B-60F7-407D-8879-FACCD5D95CF9}"/>
              </a:ext>
            </a:extLst>
          </p:cNvPr>
          <p:cNvSpPr>
            <a:spLocks noGrp="1"/>
          </p:cNvSpPr>
          <p:nvPr>
            <p:ph type="title"/>
          </p:nvPr>
        </p:nvSpPr>
        <p:spPr>
          <a:xfrm>
            <a:off x="628650" y="257552"/>
            <a:ext cx="7886700" cy="556955"/>
          </a:xfrm>
        </p:spPr>
        <p:txBody>
          <a:bodyPr anchor="t">
            <a:normAutofit/>
          </a:bodyPr>
          <a:lstStyle/>
          <a:p>
            <a:r>
              <a:rPr lang="en-US" sz="2800"/>
              <a:t>MADEC Overview &amp; Automation with EMS</a:t>
            </a:r>
          </a:p>
        </p:txBody>
      </p:sp>
      <p:sp>
        <p:nvSpPr>
          <p:cNvPr id="3" name="Content Placeholder 2">
            <a:extLst>
              <a:ext uri="{FF2B5EF4-FFF2-40B4-BE49-F238E27FC236}">
                <a16:creationId xmlns:a16="http://schemas.microsoft.com/office/drawing/2014/main" id="{7F548BE2-46D1-4F22-9658-4156C2E57238}"/>
              </a:ext>
            </a:extLst>
          </p:cNvPr>
          <p:cNvSpPr>
            <a:spLocks noGrp="1"/>
          </p:cNvSpPr>
          <p:nvPr>
            <p:ph idx="1"/>
          </p:nvPr>
        </p:nvSpPr>
        <p:spPr>
          <a:xfrm>
            <a:off x="628650" y="980380"/>
            <a:ext cx="7886700" cy="5013165"/>
          </a:xfrm>
        </p:spPr>
        <p:txBody>
          <a:bodyPr vert="horz" lIns="91440" tIns="45720" rIns="91440" bIns="45720" rtlCol="0" anchor="t">
            <a:noAutofit/>
          </a:bodyPr>
          <a:lstStyle/>
          <a:p>
            <a:pPr marL="227965" indent="-227965"/>
            <a:r>
              <a:rPr lang="en-US" sz="1600">
                <a:latin typeface="Segoe UI"/>
                <a:cs typeface="Segoe UI"/>
              </a:rPr>
              <a:t>Meter Alarm Down Energized Conductor detects an energized wire when essential smart meter data is delivered from the field</a:t>
            </a:r>
          </a:p>
          <a:p>
            <a:pPr marL="227965" indent="-227965"/>
            <a:r>
              <a:rPr lang="en-US" sz="1600">
                <a:latin typeface="Segoe UI"/>
                <a:cs typeface="Segoe UI"/>
              </a:rPr>
              <a:t>By improving the automation of the alarm to the switching centers we improve the operational process to ensure action and reduce time</a:t>
            </a:r>
            <a:endParaRPr lang="en-US" sz="1600"/>
          </a:p>
          <a:p>
            <a:pPr marL="227965" indent="-227965"/>
            <a:r>
              <a:rPr lang="en-US" sz="1600">
                <a:latin typeface="Segoe UI"/>
                <a:cs typeface="Segoe UI"/>
              </a:rPr>
              <a:t>MADEC has been operational since January 2019; additional automation to deliver the alert directly into the Energy Management System (EMS) went into production on June 22, 2020</a:t>
            </a:r>
            <a:endParaRPr lang="en-US" sz="1600"/>
          </a:p>
          <a:p>
            <a:pPr marL="227965" indent="-227965"/>
            <a:r>
              <a:rPr lang="en-US" sz="1600">
                <a:latin typeface="Segoe UI"/>
                <a:cs typeface="Segoe UI"/>
              </a:rPr>
              <a:t>There has been a 3x improvement in the speed of response time from alarm to de-energization </a:t>
            </a:r>
            <a:r>
              <a:rPr lang="en-US" sz="1600">
                <a:solidFill>
                  <a:srgbClr val="000000"/>
                </a:solidFill>
                <a:latin typeface="Segoe UI"/>
                <a:cs typeface="Segoe UI"/>
              </a:rPr>
              <a:t>since</a:t>
            </a:r>
            <a:r>
              <a:rPr lang="en-US" sz="1600">
                <a:latin typeface="Segoe UI"/>
                <a:cs typeface="Segoe UI"/>
              </a:rPr>
              <a:t> the implementation in EMS</a:t>
            </a:r>
          </a:p>
          <a:p>
            <a:pPr marL="684530" lvl="1" indent="-227965"/>
            <a:r>
              <a:rPr lang="en-US" sz="1400">
                <a:latin typeface="Segoe UI"/>
                <a:cs typeface="Segoe UI"/>
              </a:rPr>
              <a:t>Pre EMS implementation: 2020 average = 7.2 minutes</a:t>
            </a:r>
            <a:endParaRPr lang="en-US" sz="1400">
              <a:cs typeface="Segoe UI"/>
            </a:endParaRPr>
          </a:p>
          <a:p>
            <a:pPr marL="684530" lvl="1" indent="-227965"/>
            <a:r>
              <a:rPr lang="en-US" sz="1400">
                <a:latin typeface="Segoe UI"/>
                <a:cs typeface="Segoe UI"/>
              </a:rPr>
              <a:t>Since EMS integration June 22, 2020 average = 2.4 minutes </a:t>
            </a:r>
            <a:endParaRPr lang="en-US" sz="1400"/>
          </a:p>
          <a:p>
            <a:pPr marL="227965" indent="-227965"/>
            <a:r>
              <a:rPr lang="en-US" sz="1600">
                <a:latin typeface="Segoe UI"/>
                <a:cs typeface="Segoe UI"/>
              </a:rPr>
              <a:t>The ROC is also working with Meter Engineering and IT-Advanced Metering Operations to enable smart meter voltage alerts on commercial poly phase meters and other additional enhancements</a:t>
            </a:r>
          </a:p>
          <a:p>
            <a:pPr marL="684530" lvl="1" indent="-227965"/>
            <a:r>
              <a:rPr lang="en-US" sz="1400">
                <a:latin typeface="Segoe UI"/>
                <a:cs typeface="Segoe UI"/>
              </a:rPr>
              <a:t>Expand MADEC to detect wire down conditions where commercial poly phase</a:t>
            </a:r>
            <a:r>
              <a:rPr lang="en-US" sz="1400">
                <a:solidFill>
                  <a:srgbClr val="FF0000"/>
                </a:solidFill>
                <a:latin typeface="Segoe UI"/>
                <a:cs typeface="Segoe UI"/>
              </a:rPr>
              <a:t> </a:t>
            </a:r>
            <a:r>
              <a:rPr lang="en-US" sz="1400">
                <a:latin typeface="Segoe UI"/>
                <a:cs typeface="Segoe UI"/>
              </a:rPr>
              <a:t>meters are present</a:t>
            </a:r>
          </a:p>
          <a:p>
            <a:pPr marL="684530" lvl="1" indent="-227965"/>
            <a:r>
              <a:rPr lang="en-US" sz="1400">
                <a:latin typeface="Segoe UI"/>
                <a:cs typeface="Segoe UI"/>
              </a:rPr>
              <a:t>E</a:t>
            </a:r>
            <a:r>
              <a:rPr lang="en-US" sz="1400">
                <a:solidFill>
                  <a:srgbClr val="000000"/>
                </a:solidFill>
                <a:latin typeface="Segoe UI"/>
                <a:cs typeface="Segoe UI"/>
              </a:rPr>
              <a:t>valuate</a:t>
            </a:r>
            <a:r>
              <a:rPr lang="en-US" sz="1400">
                <a:latin typeface="Segoe UI"/>
                <a:cs typeface="Segoe UI"/>
              </a:rPr>
              <a:t> if the algorithm can be updated to detect Covered Conductor</a:t>
            </a:r>
            <a:endParaRPr lang="en-US" sz="1400" strike="sngStrike"/>
          </a:p>
        </p:txBody>
      </p:sp>
    </p:spTree>
    <p:extLst>
      <p:ext uri="{BB962C8B-B14F-4D97-AF65-F5344CB8AC3E}">
        <p14:creationId xmlns:p14="http://schemas.microsoft.com/office/powerpoint/2010/main" val="14091914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7054B-60F7-407D-8879-FACCD5D95CF9}"/>
              </a:ext>
            </a:extLst>
          </p:cNvPr>
          <p:cNvSpPr>
            <a:spLocks noGrp="1"/>
          </p:cNvSpPr>
          <p:nvPr>
            <p:ph type="title"/>
          </p:nvPr>
        </p:nvSpPr>
        <p:spPr>
          <a:xfrm>
            <a:off x="628650" y="149198"/>
            <a:ext cx="7886700" cy="480115"/>
          </a:xfrm>
        </p:spPr>
        <p:txBody>
          <a:bodyPr anchor="t">
            <a:noAutofit/>
          </a:bodyPr>
          <a:lstStyle/>
          <a:p>
            <a:r>
              <a:rPr lang="en-US" sz="2800"/>
              <a:t>MADEC Overview &amp; Automation with EMS</a:t>
            </a:r>
          </a:p>
        </p:txBody>
      </p:sp>
      <p:pic>
        <p:nvPicPr>
          <p:cNvPr id="6" name="Content Placeholder 5"/>
          <p:cNvPicPr>
            <a:picLocks noGrp="1" noChangeAspect="1"/>
          </p:cNvPicPr>
          <p:nvPr>
            <p:ph idx="1"/>
          </p:nvPr>
        </p:nvPicPr>
        <p:blipFill>
          <a:blip r:embed="rId3"/>
          <a:stretch>
            <a:fillRect/>
          </a:stretch>
        </p:blipFill>
        <p:spPr>
          <a:xfrm>
            <a:off x="1236051" y="1534598"/>
            <a:ext cx="6561463" cy="4351338"/>
          </a:xfrm>
          <a:prstGeom prst="rect">
            <a:avLst/>
          </a:prstGeom>
        </p:spPr>
      </p:pic>
      <p:pic>
        <p:nvPicPr>
          <p:cNvPr id="7" name="Picture 6"/>
          <p:cNvPicPr>
            <a:picLocks noChangeAspect="1"/>
          </p:cNvPicPr>
          <p:nvPr/>
        </p:nvPicPr>
        <p:blipFill>
          <a:blip r:embed="rId4"/>
          <a:stretch>
            <a:fillRect/>
          </a:stretch>
        </p:blipFill>
        <p:spPr>
          <a:xfrm>
            <a:off x="1671160" y="3313399"/>
            <a:ext cx="3938742" cy="1705856"/>
          </a:xfrm>
          <a:prstGeom prst="rect">
            <a:avLst/>
          </a:prstGeom>
        </p:spPr>
      </p:pic>
      <p:pic>
        <p:nvPicPr>
          <p:cNvPr id="8" name="Picture 7"/>
          <p:cNvPicPr>
            <a:picLocks noChangeAspect="1"/>
          </p:cNvPicPr>
          <p:nvPr/>
        </p:nvPicPr>
        <p:blipFill>
          <a:blip r:embed="rId5"/>
          <a:stretch>
            <a:fillRect/>
          </a:stretch>
        </p:blipFill>
        <p:spPr>
          <a:xfrm rot="414896">
            <a:off x="4235135" y="4043772"/>
            <a:ext cx="2749534" cy="2255716"/>
          </a:xfrm>
          <a:prstGeom prst="rect">
            <a:avLst/>
          </a:prstGeom>
        </p:spPr>
      </p:pic>
      <p:pic>
        <p:nvPicPr>
          <p:cNvPr id="9" name="Picture 8"/>
          <p:cNvPicPr>
            <a:picLocks noChangeAspect="1"/>
          </p:cNvPicPr>
          <p:nvPr/>
        </p:nvPicPr>
        <p:blipFill>
          <a:blip r:embed="rId6"/>
          <a:stretch>
            <a:fillRect/>
          </a:stretch>
        </p:blipFill>
        <p:spPr>
          <a:xfrm>
            <a:off x="2159040" y="814699"/>
            <a:ext cx="4399138" cy="2345361"/>
          </a:xfrm>
          <a:prstGeom prst="rect">
            <a:avLst/>
          </a:prstGeom>
        </p:spPr>
      </p:pic>
      <p:sp>
        <p:nvSpPr>
          <p:cNvPr id="4" name="TextBox 3">
            <a:extLst>
              <a:ext uri="{FF2B5EF4-FFF2-40B4-BE49-F238E27FC236}">
                <a16:creationId xmlns:a16="http://schemas.microsoft.com/office/drawing/2014/main" id="{7B814B00-A7DB-4751-901E-40B792FD539F}"/>
              </a:ext>
            </a:extLst>
          </p:cNvPr>
          <p:cNvSpPr txBox="1"/>
          <p:nvPr/>
        </p:nvSpPr>
        <p:spPr>
          <a:xfrm>
            <a:off x="626578" y="6159361"/>
            <a:ext cx="370398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Calibri"/>
              </a:rPr>
              <a:t>*Red box shows wire on ground</a:t>
            </a:r>
          </a:p>
        </p:txBody>
      </p:sp>
    </p:spTree>
    <p:extLst>
      <p:ext uri="{BB962C8B-B14F-4D97-AF65-F5344CB8AC3E}">
        <p14:creationId xmlns:p14="http://schemas.microsoft.com/office/powerpoint/2010/main" val="7714746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7054B-60F7-407D-8879-FACCD5D95CF9}"/>
              </a:ext>
            </a:extLst>
          </p:cNvPr>
          <p:cNvSpPr>
            <a:spLocks noGrp="1"/>
          </p:cNvSpPr>
          <p:nvPr>
            <p:ph type="title"/>
          </p:nvPr>
        </p:nvSpPr>
        <p:spPr>
          <a:xfrm>
            <a:off x="628650" y="365129"/>
            <a:ext cx="7886700" cy="572323"/>
          </a:xfrm>
        </p:spPr>
        <p:txBody>
          <a:bodyPr anchor="t">
            <a:normAutofit/>
          </a:bodyPr>
          <a:lstStyle/>
          <a:p>
            <a:r>
              <a:rPr lang="en-US" sz="2800">
                <a:latin typeface="Segoe UI Light"/>
                <a:cs typeface="Segoe UI Light"/>
              </a:rPr>
              <a:t>Identify Energy Theft &amp; Hazardous Conditions</a:t>
            </a:r>
          </a:p>
        </p:txBody>
      </p:sp>
      <p:sp>
        <p:nvSpPr>
          <p:cNvPr id="3" name="Content Placeholder 2">
            <a:extLst>
              <a:ext uri="{FF2B5EF4-FFF2-40B4-BE49-F238E27FC236}">
                <a16:creationId xmlns:a16="http://schemas.microsoft.com/office/drawing/2014/main" id="{7F548BE2-46D1-4F22-9658-4156C2E57238}"/>
              </a:ext>
            </a:extLst>
          </p:cNvPr>
          <p:cNvSpPr>
            <a:spLocks noGrp="1"/>
          </p:cNvSpPr>
          <p:nvPr>
            <p:ph idx="1"/>
          </p:nvPr>
        </p:nvSpPr>
        <p:spPr>
          <a:xfrm>
            <a:off x="674815" y="1087958"/>
            <a:ext cx="7886700" cy="4351338"/>
          </a:xfrm>
        </p:spPr>
        <p:txBody>
          <a:bodyPr vert="horz" lIns="91440" tIns="45720" rIns="91440" bIns="45720" rtlCol="0" anchor="t">
            <a:noAutofit/>
          </a:bodyPr>
          <a:lstStyle/>
          <a:p>
            <a:pPr marL="227965" indent="-227965"/>
            <a:r>
              <a:rPr lang="en-US" sz="1800">
                <a:latin typeface="Segoe UI"/>
                <a:cs typeface="Segoe UI"/>
              </a:rPr>
              <a:t>Use smart meter voltage, tamper and other data to identify potential energy theft or other hazardous conditions.</a:t>
            </a:r>
          </a:p>
          <a:p>
            <a:pPr marL="227965" indent="-227965"/>
            <a:r>
              <a:rPr lang="en-US" sz="1800">
                <a:latin typeface="Segoe UI"/>
                <a:cs typeface="Segoe UI"/>
              </a:rPr>
              <a:t>Initiated work with the Revenue Protection team in late 2018. Developed initial machine learning algorithm solution in mid 2019 which continues to learn and improve</a:t>
            </a:r>
          </a:p>
          <a:p>
            <a:pPr marL="227965" indent="-227965"/>
            <a:r>
              <a:rPr lang="en-US" sz="1800">
                <a:latin typeface="Segoe UI"/>
                <a:cs typeface="Segoe UI"/>
              </a:rPr>
              <a:t>The process has identified 125 hazardous energy theft and other  conditions reducing the risk of ignition at these locations</a:t>
            </a:r>
          </a:p>
          <a:p>
            <a:pPr marL="227965" indent="-227965"/>
            <a:r>
              <a:rPr lang="en-US" sz="1800">
                <a:latin typeface="Segoe UI"/>
                <a:cs typeface="Segoe UI"/>
              </a:rPr>
              <a:t>The process is currently limited by the capacity of the field investigators to receive more identified accounts (predictions). </a:t>
            </a:r>
          </a:p>
          <a:p>
            <a:pPr marL="227965" indent="-227965"/>
            <a:r>
              <a:rPr lang="en-US" sz="1800">
                <a:latin typeface="Segoe UI"/>
                <a:cs typeface="Segoe UI"/>
              </a:rPr>
              <a:t>The algorithm identifies hundreds of accounts each month but only 20-25 are sent to the field due to manpower capacity</a:t>
            </a:r>
          </a:p>
          <a:p>
            <a:pPr marL="227965" indent="-227965"/>
            <a:endParaRPr lang="en-US" sz="1800">
              <a:latin typeface="Segoe UI"/>
              <a:cs typeface="Segoe UI"/>
            </a:endParaRPr>
          </a:p>
          <a:p>
            <a:pPr marL="0" indent="0">
              <a:buNone/>
            </a:pPr>
            <a:endParaRPr lang="en-US" sz="1800"/>
          </a:p>
        </p:txBody>
      </p:sp>
      <p:pic>
        <p:nvPicPr>
          <p:cNvPr id="5" name="Picture 4"/>
          <p:cNvPicPr>
            <a:picLocks noChangeAspect="1"/>
          </p:cNvPicPr>
          <p:nvPr/>
        </p:nvPicPr>
        <p:blipFill>
          <a:blip r:embed="rId3"/>
          <a:stretch>
            <a:fillRect/>
          </a:stretch>
        </p:blipFill>
        <p:spPr>
          <a:xfrm>
            <a:off x="2936482" y="4655127"/>
            <a:ext cx="3159518" cy="1719893"/>
          </a:xfrm>
          <a:prstGeom prst="rect">
            <a:avLst/>
          </a:prstGeom>
        </p:spPr>
      </p:pic>
      <p:sp>
        <p:nvSpPr>
          <p:cNvPr id="4" name="TextBox 3">
            <a:extLst>
              <a:ext uri="{FF2B5EF4-FFF2-40B4-BE49-F238E27FC236}">
                <a16:creationId xmlns:a16="http://schemas.microsoft.com/office/drawing/2014/main" id="{06B589AF-82B1-47FB-83C3-AD367957B505}"/>
              </a:ext>
            </a:extLst>
          </p:cNvPr>
          <p:cNvSpPr txBox="1"/>
          <p:nvPr/>
        </p:nvSpPr>
        <p:spPr>
          <a:xfrm>
            <a:off x="6292574" y="5221356"/>
            <a:ext cx="2743200"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cs typeface="Calibri"/>
              </a:rPr>
              <a:t>*Significant cable degradation. Loss of insulation in handhole.</a:t>
            </a:r>
            <a:r>
              <a:rPr lang="en-US">
                <a:cs typeface="Calibri"/>
              </a:rPr>
              <a:t> </a:t>
            </a:r>
          </a:p>
        </p:txBody>
      </p:sp>
    </p:spTree>
    <p:extLst>
      <p:ext uri="{BB962C8B-B14F-4D97-AF65-F5344CB8AC3E}">
        <p14:creationId xmlns:p14="http://schemas.microsoft.com/office/powerpoint/2010/main" val="24599372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7054B-60F7-407D-8879-FACCD5D95CF9}"/>
              </a:ext>
            </a:extLst>
          </p:cNvPr>
          <p:cNvSpPr>
            <a:spLocks noGrp="1"/>
          </p:cNvSpPr>
          <p:nvPr>
            <p:ph type="title"/>
          </p:nvPr>
        </p:nvSpPr>
        <p:spPr>
          <a:xfrm>
            <a:off x="628650" y="196080"/>
            <a:ext cx="7886700" cy="572323"/>
          </a:xfrm>
        </p:spPr>
        <p:txBody>
          <a:bodyPr anchor="t">
            <a:normAutofit/>
          </a:bodyPr>
          <a:lstStyle/>
          <a:p>
            <a:r>
              <a:rPr lang="en-US" sz="2800">
                <a:latin typeface="Segoe UI Light"/>
                <a:cs typeface="Segoe UI Light"/>
              </a:rPr>
              <a:t>Identify Energy Theft &amp; Hazardous Conditions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915" y="1194307"/>
            <a:ext cx="8884170" cy="4982656"/>
          </a:xfrm>
          <a:prstGeom prst="rect">
            <a:avLst/>
          </a:prstGeom>
        </p:spPr>
      </p:pic>
    </p:spTree>
    <p:extLst>
      <p:ext uri="{BB962C8B-B14F-4D97-AF65-F5344CB8AC3E}">
        <p14:creationId xmlns:p14="http://schemas.microsoft.com/office/powerpoint/2010/main" val="3896126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7054B-60F7-407D-8879-FACCD5D95CF9}"/>
              </a:ext>
            </a:extLst>
          </p:cNvPr>
          <p:cNvSpPr>
            <a:spLocks noGrp="1"/>
          </p:cNvSpPr>
          <p:nvPr>
            <p:ph type="title"/>
          </p:nvPr>
        </p:nvSpPr>
        <p:spPr>
          <a:xfrm>
            <a:off x="628650" y="272920"/>
            <a:ext cx="7886700" cy="556955"/>
          </a:xfrm>
        </p:spPr>
        <p:txBody>
          <a:bodyPr anchor="t">
            <a:normAutofit/>
          </a:bodyPr>
          <a:lstStyle/>
          <a:p>
            <a:r>
              <a:rPr lang="en-US"/>
              <a:t>PSPS Support</a:t>
            </a:r>
          </a:p>
        </p:txBody>
      </p:sp>
      <p:sp>
        <p:nvSpPr>
          <p:cNvPr id="3" name="Content Placeholder 2">
            <a:extLst>
              <a:ext uri="{FF2B5EF4-FFF2-40B4-BE49-F238E27FC236}">
                <a16:creationId xmlns:a16="http://schemas.microsoft.com/office/drawing/2014/main" id="{7F548BE2-46D1-4F22-9658-4156C2E57238}"/>
              </a:ext>
            </a:extLst>
          </p:cNvPr>
          <p:cNvSpPr>
            <a:spLocks noGrp="1"/>
          </p:cNvSpPr>
          <p:nvPr>
            <p:ph idx="1"/>
          </p:nvPr>
        </p:nvSpPr>
        <p:spPr>
          <a:xfrm>
            <a:off x="468726" y="1160289"/>
            <a:ext cx="8221916" cy="4556364"/>
          </a:xfrm>
        </p:spPr>
        <p:txBody>
          <a:bodyPr vert="horz" lIns="91440" tIns="45720" rIns="91440" bIns="45720" rtlCol="0" anchor="t">
            <a:noAutofit/>
          </a:bodyPr>
          <a:lstStyle/>
          <a:p>
            <a:pPr marL="227965" indent="-227965"/>
            <a:r>
              <a:rPr lang="en-US" sz="1800" dirty="0">
                <a:latin typeface="Segoe UI"/>
                <a:cs typeface="Segoe UI"/>
              </a:rPr>
              <a:t>Integrate a ROC Data Scientist in the PSPS ACE team</a:t>
            </a:r>
            <a:endParaRPr lang="en-US" sz="1800" strike="sngStrike" dirty="0">
              <a:latin typeface="Segoe UI"/>
              <a:cs typeface="Segoe UI"/>
            </a:endParaRPr>
          </a:p>
          <a:p>
            <a:pPr marL="227330" indent="-227965"/>
            <a:r>
              <a:rPr lang="en-US" sz="1800" dirty="0">
                <a:latin typeface="Segoe UI"/>
                <a:cs typeface="Segoe UI"/>
              </a:rPr>
              <a:t>Supporting PSPS automation and improvement efforts through developing automation scripts and data analysis while utilizing ROC teammates for solution support</a:t>
            </a:r>
            <a:endParaRPr lang="en-US" sz="1800" dirty="0"/>
          </a:p>
          <a:p>
            <a:pPr marL="227965" indent="-227965"/>
            <a:r>
              <a:rPr lang="en-US" sz="1800" dirty="0">
                <a:latin typeface="Segoe UI"/>
                <a:cs typeface="Segoe UI"/>
              </a:rPr>
              <a:t>The ROC will continue to provide direct and indirect PSPS support through our embedded resource and through ROC team engagement on multiple levels</a:t>
            </a:r>
          </a:p>
          <a:p>
            <a:pPr marL="684530" lvl="1" indent="-227965"/>
            <a:r>
              <a:rPr lang="en-US" sz="1600" dirty="0">
                <a:latin typeface="Segoe UI"/>
                <a:cs typeface="Segoe UI"/>
              </a:rPr>
              <a:t>Sr. Specialist Team – Continue to provide PSPS IMT Support </a:t>
            </a:r>
            <a:endParaRPr lang="en-US" sz="1600" dirty="0"/>
          </a:p>
          <a:p>
            <a:pPr marL="684530" lvl="1" indent="-227965"/>
            <a:r>
              <a:rPr lang="en-US" sz="1600" dirty="0">
                <a:latin typeface="Segoe UI"/>
                <a:cs typeface="Segoe UI"/>
              </a:rPr>
              <a:t>Power System Operators – Continue to provide field analysis support for PSPS efforts</a:t>
            </a:r>
          </a:p>
          <a:p>
            <a:pPr marL="684530" lvl="1" indent="-227965"/>
            <a:r>
              <a:rPr lang="en-US" sz="1600" dirty="0">
                <a:latin typeface="Segoe UI"/>
                <a:cs typeface="Segoe UI"/>
              </a:rPr>
              <a:t>Data Scientists – Work with our dedicated ACE team resource to deliver solutions while working to develop new tools and processes for better real-time situational awareness</a:t>
            </a:r>
          </a:p>
        </p:txBody>
      </p:sp>
    </p:spTree>
    <p:extLst>
      <p:ext uri="{BB962C8B-B14F-4D97-AF65-F5344CB8AC3E}">
        <p14:creationId xmlns:p14="http://schemas.microsoft.com/office/powerpoint/2010/main" val="17618523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BF290-8895-457E-834A-4718A622C9C8}"/>
              </a:ext>
            </a:extLst>
          </p:cNvPr>
          <p:cNvSpPr>
            <a:spLocks noGrp="1"/>
          </p:cNvSpPr>
          <p:nvPr>
            <p:ph type="ctrTitle"/>
          </p:nvPr>
        </p:nvSpPr>
        <p:spPr>
          <a:xfrm>
            <a:off x="374904" y="1554479"/>
            <a:ext cx="5934456" cy="2218381"/>
          </a:xfrm>
        </p:spPr>
        <p:txBody>
          <a:bodyPr>
            <a:noAutofit/>
          </a:bodyPr>
          <a:lstStyle/>
          <a:p>
            <a:r>
              <a:rPr lang="en-US" b="1">
                <a:latin typeface="Segoe UI Light"/>
                <a:cs typeface="Segoe UI Light"/>
              </a:rPr>
              <a:t>Topic #3 – Non-WMP Wildfire Risk Reduction Activities</a:t>
            </a:r>
            <a:br>
              <a:rPr lang="en-US" b="1">
                <a:latin typeface="Segoe UI Light"/>
                <a:cs typeface="Segoe UI Light"/>
              </a:rPr>
            </a:br>
            <a:br>
              <a:rPr lang="en-US" b="1">
                <a:latin typeface="Segoe UI Light"/>
                <a:cs typeface="Segoe UI Light"/>
              </a:rPr>
            </a:br>
            <a:r>
              <a:rPr lang="en-US" b="1">
                <a:latin typeface="Segoe UI Light"/>
                <a:cs typeface="Segoe UI Light"/>
              </a:rPr>
              <a:t>Part 1 -  Long Span Initiative (LSI) &amp; Hardware</a:t>
            </a:r>
            <a:endParaRPr lang="en-US" b="1">
              <a:cs typeface="Segoe UI Light"/>
            </a:endParaRPr>
          </a:p>
        </p:txBody>
      </p:sp>
    </p:spTree>
    <p:extLst>
      <p:ext uri="{BB962C8B-B14F-4D97-AF65-F5344CB8AC3E}">
        <p14:creationId xmlns:p14="http://schemas.microsoft.com/office/powerpoint/2010/main" val="17107806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478173" y="6374107"/>
            <a:ext cx="516570" cy="365125"/>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lumMod val="50000"/>
                  </a:schemeClr>
                </a:solidFill>
                <a:latin typeface="Segoe UI Semibold" panose="020B0702040204020203" pitchFamily="34" charset="0"/>
                <a:ea typeface="Segoe UI" panose="020B0502040204020203" pitchFamily="34" charset="0"/>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E94BA17-8AE8-4651-9FD9-8589E5D42325}" type="slidenum">
              <a:rPr lang="en-US" smtClean="0"/>
              <a:pPr/>
              <a:t>27</a:t>
            </a:fld>
            <a:endParaRPr lang="en-US"/>
          </a:p>
        </p:txBody>
      </p:sp>
      <p:sp>
        <p:nvSpPr>
          <p:cNvPr id="5" name="Title 1"/>
          <p:cNvSpPr>
            <a:spLocks noGrp="1"/>
          </p:cNvSpPr>
          <p:nvPr>
            <p:ph type="title"/>
          </p:nvPr>
        </p:nvSpPr>
        <p:spPr>
          <a:xfrm>
            <a:off x="355600" y="79670"/>
            <a:ext cx="7734492" cy="540499"/>
          </a:xfrm>
        </p:spPr>
        <p:txBody>
          <a:bodyPr>
            <a:normAutofit/>
          </a:bodyPr>
          <a:lstStyle/>
          <a:p>
            <a:r>
              <a:rPr lang="en-US" sz="2800" b="1" dirty="0"/>
              <a:t>Executive Summary </a:t>
            </a:r>
          </a:p>
        </p:txBody>
      </p:sp>
      <p:sp>
        <p:nvSpPr>
          <p:cNvPr id="6" name="Content Placeholder 2"/>
          <p:cNvSpPr txBox="1">
            <a:spLocks/>
          </p:cNvSpPr>
          <p:nvPr/>
        </p:nvSpPr>
        <p:spPr>
          <a:xfrm>
            <a:off x="355600" y="811190"/>
            <a:ext cx="8453120" cy="537189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300"/>
              </a:spcBef>
              <a:spcAft>
                <a:spcPts val="300"/>
              </a:spcAft>
              <a:buClr>
                <a:schemeClr val="tx1">
                  <a:lumMod val="65000"/>
                  <a:lumOff val="35000"/>
                </a:schemeClr>
              </a:buClr>
              <a:buSzPct val="80000"/>
              <a:buNone/>
            </a:pPr>
            <a:r>
              <a:rPr lang="en-US" b="1" u="sng" dirty="0">
                <a:solidFill>
                  <a:srgbClr val="00705C"/>
                </a:solidFill>
                <a:latin typeface="Segoe UI"/>
                <a:cs typeface="Segoe UI"/>
              </a:rPr>
              <a:t>Long Span Initiative (LSI)</a:t>
            </a:r>
            <a:endParaRPr lang="en-US" sz="1600" b="1" u="sng" dirty="0">
              <a:solidFill>
                <a:srgbClr val="00705C"/>
              </a:solidFill>
              <a:latin typeface="Segoe UI"/>
              <a:cs typeface="Segoe UI"/>
            </a:endParaRPr>
          </a:p>
          <a:p>
            <a:pPr>
              <a:lnSpc>
                <a:spcPts val="1800"/>
              </a:lnSpc>
              <a:spcBef>
                <a:spcPts val="300"/>
              </a:spcBef>
              <a:buClr>
                <a:schemeClr val="tx1">
                  <a:lumMod val="65000"/>
                  <a:lumOff val="35000"/>
                </a:schemeClr>
              </a:buClr>
              <a:buSzPct val="80000"/>
            </a:pPr>
            <a:r>
              <a:rPr lang="en-US" sz="1600" dirty="0">
                <a:latin typeface="Segoe UI"/>
                <a:cs typeface="Segoe UI"/>
              </a:rPr>
              <a:t>LSI consists of 5 category of spans (long/mixed, angle, slack, transition, 300-350’ ACSR)</a:t>
            </a:r>
          </a:p>
          <a:p>
            <a:pPr>
              <a:lnSpc>
                <a:spcPts val="1800"/>
              </a:lnSpc>
              <a:spcBef>
                <a:spcPts val="300"/>
              </a:spcBef>
              <a:buClr>
                <a:schemeClr val="tx1">
                  <a:lumMod val="65000"/>
                  <a:lumOff val="35000"/>
                </a:schemeClr>
              </a:buClr>
              <a:buSzPct val="80000"/>
            </a:pPr>
            <a:r>
              <a:rPr lang="en-US" sz="1600" dirty="0">
                <a:latin typeface="Segoe UI"/>
                <a:cs typeface="Segoe UI"/>
              </a:rPr>
              <a:t>~9.3k structures identified inception to date for remediation</a:t>
            </a:r>
          </a:p>
          <a:p>
            <a:pPr marL="0" indent="0">
              <a:lnSpc>
                <a:spcPct val="200000"/>
              </a:lnSpc>
              <a:spcBef>
                <a:spcPts val="300"/>
              </a:spcBef>
              <a:buClr>
                <a:schemeClr val="tx1">
                  <a:lumMod val="65000"/>
                  <a:lumOff val="35000"/>
                </a:schemeClr>
              </a:buClr>
              <a:buSzPct val="80000"/>
              <a:buNone/>
            </a:pPr>
            <a:r>
              <a:rPr lang="en-US" sz="1600" b="1" dirty="0">
                <a:latin typeface="Segoe UI"/>
                <a:cs typeface="Segoe UI"/>
              </a:rPr>
              <a:t>Key Accomplishments</a:t>
            </a:r>
          </a:p>
          <a:p>
            <a:pPr>
              <a:lnSpc>
                <a:spcPct val="100000"/>
              </a:lnSpc>
              <a:spcBef>
                <a:spcPts val="0"/>
              </a:spcBef>
              <a:buClr>
                <a:schemeClr val="tx1">
                  <a:lumMod val="65000"/>
                  <a:lumOff val="35000"/>
                </a:schemeClr>
              </a:buClr>
              <a:buSzPct val="80000"/>
            </a:pPr>
            <a:r>
              <a:rPr lang="en-US" sz="1600" dirty="0">
                <a:latin typeface="Segoe UI"/>
                <a:cs typeface="Segoe UI"/>
              </a:rPr>
              <a:t>Remediated the highest risk (top 2%) of Long Spans with 2019/2020 priority due dates</a:t>
            </a:r>
          </a:p>
          <a:p>
            <a:pPr>
              <a:lnSpc>
                <a:spcPct val="100000"/>
              </a:lnSpc>
              <a:spcBef>
                <a:spcPts val="0"/>
              </a:spcBef>
              <a:buClr>
                <a:schemeClr val="tx1">
                  <a:lumMod val="65000"/>
                  <a:lumOff val="35000"/>
                </a:schemeClr>
              </a:buClr>
              <a:buSzPct val="80000"/>
            </a:pPr>
            <a:r>
              <a:rPr lang="en-US" sz="1600" dirty="0">
                <a:latin typeface="Segoe UI"/>
                <a:cs typeface="Segoe UI"/>
              </a:rPr>
              <a:t>Completed aerial inspections for ~30k structures</a:t>
            </a:r>
            <a:r>
              <a:rPr lang="en-US" sz="1600" baseline="30000" dirty="0">
                <a:latin typeface="Segoe UI"/>
                <a:cs typeface="Segoe UI"/>
              </a:rPr>
              <a:t>1</a:t>
            </a:r>
            <a:r>
              <a:rPr lang="en-US" sz="1600" dirty="0">
                <a:latin typeface="Segoe UI"/>
                <a:cs typeface="Segoe UI"/>
              </a:rPr>
              <a:t> to date </a:t>
            </a:r>
          </a:p>
          <a:p>
            <a:pPr marL="0" indent="0">
              <a:lnSpc>
                <a:spcPct val="150000"/>
              </a:lnSpc>
              <a:spcBef>
                <a:spcPts val="300"/>
              </a:spcBef>
              <a:spcAft>
                <a:spcPts val="600"/>
              </a:spcAft>
              <a:buClr>
                <a:schemeClr val="tx1">
                  <a:lumMod val="65000"/>
                  <a:lumOff val="35000"/>
                </a:schemeClr>
              </a:buClr>
              <a:buSzPct val="80000"/>
              <a:buNone/>
            </a:pPr>
            <a:r>
              <a:rPr lang="en-US" b="1" u="sng" dirty="0">
                <a:solidFill>
                  <a:srgbClr val="00705C"/>
                </a:solidFill>
                <a:latin typeface="Segoe UI"/>
                <a:cs typeface="Segoe UI"/>
              </a:rPr>
              <a:t>Distribution Hardware (HW)</a:t>
            </a:r>
          </a:p>
          <a:p>
            <a:pPr>
              <a:lnSpc>
                <a:spcPct val="100000"/>
              </a:lnSpc>
              <a:spcBef>
                <a:spcPts val="0"/>
              </a:spcBef>
              <a:buClr>
                <a:schemeClr val="tx1">
                  <a:lumMod val="65000"/>
                  <a:lumOff val="35000"/>
                </a:schemeClr>
              </a:buClr>
              <a:buSzPct val="80000"/>
            </a:pPr>
            <a:r>
              <a:rPr lang="en-US" sz="1600" dirty="0">
                <a:latin typeface="Segoe UI"/>
                <a:cs typeface="Segoe UI"/>
              </a:rPr>
              <a:t>During 2019 inspections, steps were taken to catalog additional HW equipment that could potentially have fire risk but not driven by GO95 compliance: </a:t>
            </a:r>
          </a:p>
          <a:p>
            <a:pPr marL="800100" lvl="1" indent="-342900">
              <a:lnSpc>
                <a:spcPct val="100000"/>
              </a:lnSpc>
              <a:spcBef>
                <a:spcPts val="0"/>
              </a:spcBef>
              <a:buClr>
                <a:schemeClr val="tx1">
                  <a:lumMod val="65000"/>
                  <a:lumOff val="35000"/>
                </a:schemeClr>
              </a:buClr>
              <a:buSzPct val="80000"/>
              <a:buFont typeface="+mj-lt"/>
              <a:buAutoNum type="arabicParenR"/>
            </a:pPr>
            <a:r>
              <a:rPr lang="en-US" sz="1400" dirty="0">
                <a:latin typeface="Segoe UI"/>
                <a:cs typeface="Segoe UI"/>
              </a:rPr>
              <a:t>Track opportunities to repair known issues with planned work (with existing P1’s/P2’s or via other programs such as Covered Conductor)</a:t>
            </a:r>
          </a:p>
          <a:p>
            <a:pPr marL="800100" lvl="1" indent="-342900">
              <a:lnSpc>
                <a:spcPct val="100000"/>
              </a:lnSpc>
              <a:spcBef>
                <a:spcPts val="0"/>
              </a:spcBef>
              <a:buClr>
                <a:schemeClr val="tx1">
                  <a:lumMod val="65000"/>
                  <a:lumOff val="35000"/>
                </a:schemeClr>
              </a:buClr>
              <a:buSzPct val="80000"/>
              <a:buFont typeface="+mj-lt"/>
              <a:buAutoNum type="arabicParenR"/>
            </a:pPr>
            <a:r>
              <a:rPr lang="en-US" sz="1400" dirty="0">
                <a:latin typeface="Segoe UI"/>
                <a:cs typeface="Segoe UI"/>
              </a:rPr>
              <a:t>Evaluate HW equipment fire risks to determine if any remediations should be done proactively</a:t>
            </a:r>
          </a:p>
          <a:p>
            <a:pPr marL="0" indent="0">
              <a:lnSpc>
                <a:spcPct val="200000"/>
              </a:lnSpc>
              <a:spcBef>
                <a:spcPts val="200"/>
              </a:spcBef>
              <a:buClr>
                <a:schemeClr val="tx1">
                  <a:lumMod val="65000"/>
                  <a:lumOff val="35000"/>
                </a:schemeClr>
              </a:buClr>
              <a:buSzPct val="80000"/>
              <a:buNone/>
            </a:pPr>
            <a:r>
              <a:rPr lang="en-US" sz="1600" b="1" dirty="0">
                <a:latin typeface="Segoe UI"/>
                <a:cs typeface="Segoe UI"/>
              </a:rPr>
              <a:t>Key Accomplishments</a:t>
            </a:r>
          </a:p>
          <a:p>
            <a:pPr>
              <a:lnSpc>
                <a:spcPct val="100000"/>
              </a:lnSpc>
              <a:spcBef>
                <a:spcPts val="0"/>
              </a:spcBef>
              <a:buClr>
                <a:schemeClr val="tx1">
                  <a:lumMod val="65000"/>
                  <a:lumOff val="35000"/>
                </a:schemeClr>
              </a:buClr>
              <a:buSzPct val="80000"/>
            </a:pPr>
            <a:r>
              <a:rPr lang="en-US" sz="1600" dirty="0">
                <a:latin typeface="Segoe UI"/>
                <a:cs typeface="Segoe UI"/>
              </a:rPr>
              <a:t>Created ~96k “E8”</a:t>
            </a:r>
            <a:r>
              <a:rPr lang="en-US" sz="1600" baseline="30000" dirty="0">
                <a:latin typeface="Segoe UI"/>
                <a:cs typeface="Segoe UI"/>
              </a:rPr>
              <a:t>3</a:t>
            </a:r>
            <a:r>
              <a:rPr lang="en-US" sz="1600" dirty="0">
                <a:latin typeface="Segoe UI"/>
                <a:cs typeface="Segoe UI"/>
              </a:rPr>
              <a:t> notifications (not GO 95 compliance driven) </a:t>
            </a:r>
          </a:p>
          <a:p>
            <a:pPr>
              <a:lnSpc>
                <a:spcPct val="100000"/>
              </a:lnSpc>
              <a:spcBef>
                <a:spcPts val="0"/>
              </a:spcBef>
              <a:buClr>
                <a:schemeClr val="tx1">
                  <a:lumMod val="65000"/>
                  <a:lumOff val="35000"/>
                </a:schemeClr>
              </a:buClr>
              <a:buSzPct val="80000"/>
            </a:pPr>
            <a:r>
              <a:rPr lang="en-US" sz="1600" dirty="0">
                <a:latin typeface="Segoe UI"/>
                <a:cs typeface="Segoe UI"/>
              </a:rPr>
              <a:t>These hardware risks are low, however, risk analysis prioritized 200 structures</a:t>
            </a:r>
            <a:r>
              <a:rPr lang="en-US" sz="1600" baseline="30000" dirty="0">
                <a:latin typeface="Segoe UI"/>
                <a:cs typeface="Segoe UI"/>
              </a:rPr>
              <a:t>2</a:t>
            </a:r>
            <a:r>
              <a:rPr lang="en-US" sz="1600" dirty="0">
                <a:latin typeface="Segoe UI"/>
                <a:cs typeface="Segoe UI"/>
              </a:rPr>
              <a:t> to be proactively remediated based on wildfire risk</a:t>
            </a:r>
          </a:p>
          <a:p>
            <a:pPr>
              <a:lnSpc>
                <a:spcPct val="100000"/>
              </a:lnSpc>
              <a:spcBef>
                <a:spcPts val="0"/>
              </a:spcBef>
              <a:buClr>
                <a:schemeClr val="tx1">
                  <a:lumMod val="65000"/>
                  <a:lumOff val="35000"/>
                </a:schemeClr>
              </a:buClr>
              <a:buSzPct val="80000"/>
            </a:pPr>
            <a:r>
              <a:rPr lang="en-US" sz="1600" dirty="0">
                <a:latin typeface="Segoe UI"/>
                <a:cs typeface="Segoe UI"/>
              </a:rPr>
              <a:t>These structures are in the process of being added to distribution remediation scope </a:t>
            </a:r>
            <a:endParaRPr lang="en-US" sz="1000" dirty="0"/>
          </a:p>
          <a:p>
            <a:pPr marL="0" indent="0">
              <a:lnSpc>
                <a:spcPts val="1800"/>
              </a:lnSpc>
              <a:spcBef>
                <a:spcPts val="300"/>
              </a:spcBef>
              <a:spcAft>
                <a:spcPts val="600"/>
              </a:spcAft>
              <a:buClr>
                <a:schemeClr val="tx1">
                  <a:lumMod val="65000"/>
                  <a:lumOff val="35000"/>
                </a:schemeClr>
              </a:buClr>
              <a:buSzPct val="80000"/>
              <a:buNone/>
            </a:pPr>
            <a:endParaRPr lang="en-US" sz="1400" dirty="0">
              <a:solidFill>
                <a:srgbClr val="00705C"/>
              </a:solidFill>
              <a:latin typeface="Segoe UI"/>
              <a:cs typeface="Segoe UI"/>
            </a:endParaRPr>
          </a:p>
          <a:p>
            <a:pPr marL="0" indent="0">
              <a:lnSpc>
                <a:spcPts val="1800"/>
              </a:lnSpc>
              <a:spcBef>
                <a:spcPts val="300"/>
              </a:spcBef>
              <a:spcAft>
                <a:spcPts val="600"/>
              </a:spcAft>
              <a:buClr>
                <a:schemeClr val="tx1">
                  <a:lumMod val="65000"/>
                  <a:lumOff val="35000"/>
                </a:schemeClr>
              </a:buClr>
              <a:buSzPct val="80000"/>
              <a:buNone/>
            </a:pPr>
            <a:endParaRPr lang="en-US" sz="1200" dirty="0">
              <a:latin typeface="Segoe UI"/>
              <a:cs typeface="Segoe UI"/>
            </a:endParaRPr>
          </a:p>
        </p:txBody>
      </p:sp>
      <p:sp>
        <p:nvSpPr>
          <p:cNvPr id="2" name="TextBox 1">
            <a:extLst>
              <a:ext uri="{FF2B5EF4-FFF2-40B4-BE49-F238E27FC236}">
                <a16:creationId xmlns:a16="http://schemas.microsoft.com/office/drawing/2014/main" id="{CE0BC8C2-725E-4EA4-925D-E9D338ADFD9A}"/>
              </a:ext>
            </a:extLst>
          </p:cNvPr>
          <p:cNvSpPr txBox="1"/>
          <p:nvPr/>
        </p:nvSpPr>
        <p:spPr>
          <a:xfrm>
            <a:off x="562856" y="5955280"/>
            <a:ext cx="6454066" cy="577081"/>
          </a:xfrm>
          <a:prstGeom prst="rect">
            <a:avLst/>
          </a:prstGeom>
          <a:noFill/>
        </p:spPr>
        <p:txBody>
          <a:bodyPr wrap="square" rtlCol="0">
            <a:spAutoFit/>
          </a:bodyPr>
          <a:lstStyle/>
          <a:p>
            <a:pPr marL="228600" indent="-228600">
              <a:buAutoNum type="arabicPeriod"/>
            </a:pPr>
            <a:r>
              <a:rPr lang="en-US" sz="1050"/>
              <a:t>One structure can have multiple spans.</a:t>
            </a:r>
          </a:p>
          <a:p>
            <a:pPr marL="228600" indent="-228600">
              <a:buAutoNum type="arabicPeriod"/>
            </a:pPr>
            <a:r>
              <a:rPr lang="en-US" sz="1050"/>
              <a:t>One structure can have multiple hardware notifications.</a:t>
            </a:r>
          </a:p>
          <a:p>
            <a:pPr marL="228600" indent="-228600">
              <a:buAutoNum type="arabicPeriod"/>
            </a:pPr>
            <a:r>
              <a:rPr lang="en-US" sz="1050"/>
              <a:t>E8 is a new notification classification to track non elevated fire-risks. </a:t>
            </a:r>
          </a:p>
        </p:txBody>
      </p:sp>
    </p:spTree>
    <p:extLst>
      <p:ext uri="{BB962C8B-B14F-4D97-AF65-F5344CB8AC3E}">
        <p14:creationId xmlns:p14="http://schemas.microsoft.com/office/powerpoint/2010/main" val="26503300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478173" y="6374107"/>
            <a:ext cx="516570" cy="365125"/>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lumMod val="50000"/>
                  </a:schemeClr>
                </a:solidFill>
                <a:latin typeface="Segoe UI Semibold" panose="020B0702040204020203" pitchFamily="34" charset="0"/>
                <a:ea typeface="Segoe UI" panose="020B0502040204020203" pitchFamily="34" charset="0"/>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E94BA17-8AE8-4651-9FD9-8589E5D42325}" type="slidenum">
              <a:rPr lang="en-US" smtClean="0"/>
              <a:pPr/>
              <a:t>28</a:t>
            </a:fld>
            <a:endParaRPr lang="en-US"/>
          </a:p>
        </p:txBody>
      </p:sp>
      <p:sp>
        <p:nvSpPr>
          <p:cNvPr id="5" name="Title 1"/>
          <p:cNvSpPr>
            <a:spLocks noGrp="1"/>
          </p:cNvSpPr>
          <p:nvPr>
            <p:ph type="title"/>
          </p:nvPr>
        </p:nvSpPr>
        <p:spPr>
          <a:xfrm>
            <a:off x="463378" y="259961"/>
            <a:ext cx="7886700" cy="586511"/>
          </a:xfrm>
        </p:spPr>
        <p:txBody>
          <a:bodyPr>
            <a:normAutofit/>
          </a:bodyPr>
          <a:lstStyle/>
          <a:p>
            <a:r>
              <a:rPr lang="en-US" sz="2800" b="1" dirty="0"/>
              <a:t>Long Span Initiative (LSI) Summary</a:t>
            </a:r>
          </a:p>
        </p:txBody>
      </p:sp>
      <p:graphicFrame>
        <p:nvGraphicFramePr>
          <p:cNvPr id="7" name="Table 6">
            <a:extLst>
              <a:ext uri="{FF2B5EF4-FFF2-40B4-BE49-F238E27FC236}">
                <a16:creationId xmlns:a16="http://schemas.microsoft.com/office/drawing/2014/main" id="{8562005F-EEAC-4D43-8B9A-E919CD7AC106}"/>
              </a:ext>
            </a:extLst>
          </p:cNvPr>
          <p:cNvGraphicFramePr>
            <a:graphicFrameLocks/>
          </p:cNvGraphicFramePr>
          <p:nvPr>
            <p:extLst>
              <p:ext uri="{D42A27DB-BD31-4B8C-83A1-F6EECF244321}">
                <p14:modId xmlns:p14="http://schemas.microsoft.com/office/powerpoint/2010/main" val="1263285423"/>
              </p:ext>
            </p:extLst>
          </p:nvPr>
        </p:nvGraphicFramePr>
        <p:xfrm>
          <a:off x="960414" y="3564275"/>
          <a:ext cx="7223172" cy="2560320"/>
        </p:xfrm>
        <a:graphic>
          <a:graphicData uri="http://schemas.openxmlformats.org/drawingml/2006/table">
            <a:tbl>
              <a:tblPr firstRow="1" bandRow="1">
                <a:tableStyleId>{2A488322-F2BA-4B5B-9748-0D474271808F}</a:tableStyleId>
              </a:tblPr>
              <a:tblGrid>
                <a:gridCol w="1164494">
                  <a:extLst>
                    <a:ext uri="{9D8B030D-6E8A-4147-A177-3AD203B41FA5}">
                      <a16:colId xmlns:a16="http://schemas.microsoft.com/office/drawing/2014/main" val="3914165957"/>
                    </a:ext>
                  </a:extLst>
                </a:gridCol>
                <a:gridCol w="1231641">
                  <a:extLst>
                    <a:ext uri="{9D8B030D-6E8A-4147-A177-3AD203B41FA5}">
                      <a16:colId xmlns:a16="http://schemas.microsoft.com/office/drawing/2014/main" val="1477868767"/>
                    </a:ext>
                  </a:extLst>
                </a:gridCol>
                <a:gridCol w="1212020">
                  <a:extLst>
                    <a:ext uri="{9D8B030D-6E8A-4147-A177-3AD203B41FA5}">
                      <a16:colId xmlns:a16="http://schemas.microsoft.com/office/drawing/2014/main" val="1964478538"/>
                    </a:ext>
                  </a:extLst>
                </a:gridCol>
                <a:gridCol w="1130332">
                  <a:extLst>
                    <a:ext uri="{9D8B030D-6E8A-4147-A177-3AD203B41FA5}">
                      <a16:colId xmlns:a16="http://schemas.microsoft.com/office/drawing/2014/main" val="1942069250"/>
                    </a:ext>
                  </a:extLst>
                </a:gridCol>
                <a:gridCol w="1105924">
                  <a:extLst>
                    <a:ext uri="{9D8B030D-6E8A-4147-A177-3AD203B41FA5}">
                      <a16:colId xmlns:a16="http://schemas.microsoft.com/office/drawing/2014/main" val="3276480881"/>
                    </a:ext>
                  </a:extLst>
                </a:gridCol>
                <a:gridCol w="1378761">
                  <a:extLst>
                    <a:ext uri="{9D8B030D-6E8A-4147-A177-3AD203B41FA5}">
                      <a16:colId xmlns:a16="http://schemas.microsoft.com/office/drawing/2014/main" val="2479381924"/>
                    </a:ext>
                  </a:extLst>
                </a:gridCol>
              </a:tblGrid>
              <a:tr h="268062">
                <a:tc>
                  <a:txBody>
                    <a:bodyPr/>
                    <a:lstStyle/>
                    <a:p>
                      <a:endParaRPr lang="en-US" sz="1400"/>
                    </a:p>
                  </a:txBody>
                  <a:tcPr>
                    <a:lnR w="12700" cap="flat" cmpd="sng" algn="ctr">
                      <a:solidFill>
                        <a:schemeClr val="tx1"/>
                      </a:solidFill>
                      <a:prstDash val="solid"/>
                      <a:round/>
                      <a:headEnd type="none" w="med" len="med"/>
                      <a:tailEnd type="none" w="med" len="med"/>
                    </a:lnR>
                    <a:lnT w="25400" cmpd="sng">
                      <a:noFill/>
                    </a:lnT>
                    <a:lnB w="25400" cmpd="sng">
                      <a:noFill/>
                    </a:lnB>
                    <a:solidFill>
                      <a:schemeClr val="bg1"/>
                    </a:solidFill>
                  </a:tcPr>
                </a:tc>
                <a:tc gridSpan="5">
                  <a:txBody>
                    <a:bodyPr/>
                    <a:lstStyle/>
                    <a:p>
                      <a:pPr algn="ctr"/>
                      <a:r>
                        <a:rPr lang="en-US" sz="1400" b="1" dirty="0"/>
                        <a:t>LSI Category (structures)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46A"/>
                    </a:solidFill>
                  </a:tcPr>
                </a:tc>
                <a:tc hMerge="1">
                  <a:txBody>
                    <a:bodyPr/>
                    <a:lstStyle/>
                    <a:p>
                      <a:pPr algn="ctr"/>
                      <a:endParaRPr lang="en-US" sz="1100"/>
                    </a:p>
                  </a:txBody>
                  <a:tcPr anchor="ctr">
                    <a:solidFill>
                      <a:srgbClr val="4E702B"/>
                    </a:solidFill>
                  </a:tcPr>
                </a:tc>
                <a:tc hMerge="1">
                  <a:txBody>
                    <a:bodyPr/>
                    <a:lstStyle/>
                    <a:p>
                      <a:pPr algn="ctr"/>
                      <a:endParaRPr lang="en-US" sz="1100"/>
                    </a:p>
                  </a:txBody>
                  <a:tcPr anchor="ctr">
                    <a:solidFill>
                      <a:srgbClr val="4E702B"/>
                    </a:solidFill>
                  </a:tcPr>
                </a:tc>
                <a:tc hMerge="1">
                  <a:txBody>
                    <a:bodyPr/>
                    <a:lstStyle/>
                    <a:p>
                      <a:pPr algn="ctr"/>
                      <a:endParaRPr lang="en-US" sz="1100"/>
                    </a:p>
                  </a:txBody>
                  <a:tcPr anchor="ctr">
                    <a:solidFill>
                      <a:srgbClr val="4E702B"/>
                    </a:solidFill>
                  </a:tcPr>
                </a:tc>
                <a:tc hMerge="1">
                  <a:txBody>
                    <a:bodyPr/>
                    <a:lstStyle/>
                    <a:p>
                      <a:pPr algn="ctr"/>
                      <a:endParaRPr lang="en-US" sz="1100"/>
                    </a:p>
                  </a:txBody>
                  <a:tcPr anchor="ctr">
                    <a:solidFill>
                      <a:srgbClr val="4E702B"/>
                    </a:solidFill>
                  </a:tcPr>
                </a:tc>
                <a:extLst>
                  <a:ext uri="{0D108BD9-81ED-4DB2-BD59-A6C34878D82A}">
                    <a16:rowId xmlns:a16="http://schemas.microsoft.com/office/drawing/2014/main" val="3344274889"/>
                  </a:ext>
                </a:extLst>
              </a:tr>
              <a:tr h="643348">
                <a:tc>
                  <a:txBody>
                    <a:bodyPr/>
                    <a:lstStyle/>
                    <a:p>
                      <a:endParaRPr lang="en-US" sz="1400"/>
                    </a:p>
                  </a:txBody>
                  <a:tcPr anchor="ctr">
                    <a:lnR w="12700" cap="flat" cmpd="sng" algn="ctr">
                      <a:solidFill>
                        <a:schemeClr val="tx1"/>
                      </a:solidFill>
                      <a:prstDash val="solid"/>
                      <a:round/>
                      <a:headEnd type="none" w="med" len="med"/>
                      <a:tailEnd type="none" w="med" len="med"/>
                    </a:lnR>
                    <a:lnT w="25400" cmpd="sng">
                      <a:noFill/>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b="1">
                          <a:solidFill>
                            <a:schemeClr val="bg1"/>
                          </a:solidFill>
                        </a:rPr>
                        <a:t>Long Spans &amp; Mixed Conductor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46A"/>
                    </a:solidFill>
                  </a:tcPr>
                </a:tc>
                <a:tc>
                  <a:txBody>
                    <a:bodyPr/>
                    <a:lstStyle/>
                    <a:p>
                      <a:pPr algn="ctr"/>
                      <a:r>
                        <a:rPr lang="en-US" sz="1400" b="1">
                          <a:solidFill>
                            <a:schemeClr val="bg1"/>
                          </a:solidFill>
                        </a:rPr>
                        <a:t>Angle Spans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46A"/>
                    </a:solidFill>
                  </a:tcPr>
                </a:tc>
                <a:tc>
                  <a:txBody>
                    <a:bodyPr/>
                    <a:lstStyle/>
                    <a:p>
                      <a:pPr algn="ctr"/>
                      <a:r>
                        <a:rPr lang="en-US" sz="1400" b="1">
                          <a:solidFill>
                            <a:schemeClr val="bg1"/>
                          </a:solidFill>
                        </a:rPr>
                        <a:t>Slack Span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46A"/>
                    </a:solidFill>
                  </a:tcPr>
                </a:tc>
                <a:tc>
                  <a:txBody>
                    <a:bodyPr/>
                    <a:lstStyle/>
                    <a:p>
                      <a:pPr algn="ctr"/>
                      <a:r>
                        <a:rPr lang="en-US" sz="1400" b="1">
                          <a:solidFill>
                            <a:schemeClr val="bg1"/>
                          </a:solidFill>
                        </a:rPr>
                        <a:t>Transition Spans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46A"/>
                    </a:solidFill>
                  </a:tcPr>
                </a:tc>
                <a:tc>
                  <a:txBody>
                    <a:bodyPr/>
                    <a:lstStyle/>
                    <a:p>
                      <a:pPr algn="ctr"/>
                      <a:r>
                        <a:rPr lang="en-US" sz="1400" b="1">
                          <a:solidFill>
                            <a:schemeClr val="bg1"/>
                          </a:solidFill>
                        </a:rPr>
                        <a:t>300’ – 350’ ACSR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46A"/>
                    </a:solidFill>
                  </a:tcPr>
                </a:tc>
                <a:extLst>
                  <a:ext uri="{0D108BD9-81ED-4DB2-BD59-A6C34878D82A}">
                    <a16:rowId xmlns:a16="http://schemas.microsoft.com/office/drawing/2014/main" val="1457627754"/>
                  </a:ext>
                </a:extLst>
              </a:tr>
              <a:tr h="268062">
                <a:tc>
                  <a:txBody>
                    <a:bodyPr/>
                    <a:lstStyle/>
                    <a:p>
                      <a:pPr algn="ctr"/>
                      <a:r>
                        <a:rPr lang="en-US" sz="1400" b="1"/>
                        <a:t>Population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400"/>
                        <a:t>~38k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400"/>
                        <a:t>~174k</a:t>
                      </a:r>
                      <a:endParaRPr lang="en-US" sz="1400" i="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400"/>
                        <a:t>~17k</a:t>
                      </a:r>
                      <a:endParaRPr lang="en-US" sz="1400" i="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400"/>
                        <a:t>~10k</a:t>
                      </a:r>
                      <a:endParaRPr lang="en-US" sz="1400" i="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400" i="1"/>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999246552"/>
                  </a:ext>
                </a:extLst>
              </a:tr>
              <a:tr h="272646">
                <a:tc>
                  <a:txBody>
                    <a:bodyPr/>
                    <a:lstStyle/>
                    <a:p>
                      <a:pPr algn="ctr"/>
                      <a:r>
                        <a:rPr lang="en-US" sz="1400" b="1"/>
                        <a:t>Inspection</a:t>
                      </a:r>
                      <a:r>
                        <a:rPr lang="en-US" sz="1400" b="1" baseline="30000"/>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400"/>
                        <a:t>~38k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400"/>
                        <a:t>~5k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400"/>
                        <a:t>~17k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400"/>
                        <a:t>~9k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400"/>
                        <a:t>~13k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54529112"/>
                  </a:ext>
                </a:extLst>
              </a:tr>
              <a:tr h="268062">
                <a:tc>
                  <a:txBody>
                    <a:bodyPr/>
                    <a:lstStyle/>
                    <a:p>
                      <a:pPr algn="ctr"/>
                      <a:r>
                        <a:rPr lang="en-US" sz="1400" b="1"/>
                        <a:t>Notifications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1400"/>
                        <a:t>~9k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1400"/>
                        <a:t>TBD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1400"/>
                        <a:t>TBD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1400"/>
                        <a:t>TBD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1400"/>
                        <a:t>TBD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48212621"/>
                  </a:ext>
                </a:extLst>
              </a:tr>
              <a:tr h="272646">
                <a:tc>
                  <a:txBody>
                    <a:bodyPr/>
                    <a:lstStyle/>
                    <a:p>
                      <a:pPr algn="ctr"/>
                      <a:r>
                        <a:rPr lang="en-US" sz="1400" b="1"/>
                        <a:t>Completed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400"/>
                        <a:t> ~4k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400"/>
                        <a:t>TBD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lang="en-US" sz="1400"/>
                        <a:t>TBD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lang="en-US" sz="1400"/>
                        <a:t>TBD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lang="en-US" sz="1400"/>
                        <a:t>TBD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771261092"/>
                  </a:ext>
                </a:extLst>
              </a:tr>
              <a:tr h="272646">
                <a:tc>
                  <a:txBody>
                    <a:bodyPr/>
                    <a:lstStyle/>
                    <a:p>
                      <a:pPr algn="ctr"/>
                      <a:r>
                        <a:rPr lang="en-US" sz="1400" b="1"/>
                        <a:t>Remaining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1400"/>
                        <a:t>~5k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1400"/>
                        <a:t>TBD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lang="en-US" sz="1400"/>
                        <a:t>TBD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lang="en-US" sz="1400" dirty="0"/>
                        <a:t>TBD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lang="en-US" sz="1400" dirty="0"/>
                        <a:t>TBD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5408212"/>
                  </a:ext>
                </a:extLst>
              </a:tr>
            </a:tbl>
          </a:graphicData>
        </a:graphic>
      </p:graphicFrame>
      <p:sp>
        <p:nvSpPr>
          <p:cNvPr id="2" name="Rectangle 1">
            <a:extLst>
              <a:ext uri="{FF2B5EF4-FFF2-40B4-BE49-F238E27FC236}">
                <a16:creationId xmlns:a16="http://schemas.microsoft.com/office/drawing/2014/main" id="{83C1DA18-B463-462D-817B-C1EBBBA9EA45}"/>
              </a:ext>
            </a:extLst>
          </p:cNvPr>
          <p:cNvSpPr/>
          <p:nvPr/>
        </p:nvSpPr>
        <p:spPr>
          <a:xfrm>
            <a:off x="665827" y="997937"/>
            <a:ext cx="7812346" cy="2616101"/>
          </a:xfrm>
          <a:prstGeom prst="rect">
            <a:avLst/>
          </a:prstGeom>
        </p:spPr>
        <p:txBody>
          <a:bodyPr wrap="square">
            <a:spAutoFit/>
          </a:bodyPr>
          <a:lstStyle/>
          <a:p>
            <a:pPr marL="285750" indent="-285750">
              <a:lnSpc>
                <a:spcPct val="100000"/>
              </a:lnSpc>
              <a:spcBef>
                <a:spcPts val="600"/>
              </a:spcBef>
              <a:buClr>
                <a:schemeClr val="tx1">
                  <a:lumMod val="65000"/>
                  <a:lumOff val="35000"/>
                </a:schemeClr>
              </a:buClr>
              <a:buSzPct val="80000"/>
              <a:buFont typeface="Wingdings" panose="05000000000000000000" pitchFamily="2" charset="2"/>
              <a:buChar char="§"/>
            </a:pPr>
            <a:r>
              <a:rPr lang="en-US" sz="1600" dirty="0">
                <a:latin typeface="Segoe UI"/>
                <a:cs typeface="Segoe UI"/>
              </a:rPr>
              <a:t>400k spans identified in SCE’s original HFRA; remaining scope will be adjusted to </a:t>
            </a:r>
            <a:r>
              <a:rPr lang="en-US" sz="1600">
                <a:latin typeface="Segoe UI"/>
                <a:cs typeface="Segoe UI"/>
              </a:rPr>
              <a:t>account</a:t>
            </a:r>
            <a:r>
              <a:rPr lang="en-US" sz="1600" dirty="0">
                <a:latin typeface="Segoe UI"/>
                <a:cs typeface="Segoe UI"/>
              </a:rPr>
              <a:t> for new HFRA boundary</a:t>
            </a:r>
          </a:p>
          <a:p>
            <a:pPr marL="285750" indent="-285750">
              <a:lnSpc>
                <a:spcPct val="100000"/>
              </a:lnSpc>
              <a:spcBef>
                <a:spcPts val="600"/>
              </a:spcBef>
              <a:buClr>
                <a:schemeClr val="tx1">
                  <a:lumMod val="65000"/>
                  <a:lumOff val="35000"/>
                </a:schemeClr>
              </a:buClr>
              <a:buSzPct val="80000"/>
              <a:buFont typeface="Wingdings" panose="05000000000000000000" pitchFamily="2" charset="2"/>
              <a:buChar char="§"/>
            </a:pPr>
            <a:r>
              <a:rPr lang="en-US" sz="1600" dirty="0">
                <a:latin typeface="Segoe UI"/>
                <a:cs typeface="Segoe UI"/>
              </a:rPr>
              <a:t>LSI categories below were inspected during ground EOI inspections and remaining are being inspected through Aerial LiDAR</a:t>
            </a:r>
          </a:p>
          <a:p>
            <a:pPr marL="285750" indent="-285750">
              <a:lnSpc>
                <a:spcPct val="100000"/>
              </a:lnSpc>
              <a:spcBef>
                <a:spcPts val="600"/>
              </a:spcBef>
              <a:buClr>
                <a:schemeClr val="tx1">
                  <a:lumMod val="65000"/>
                  <a:lumOff val="35000"/>
                </a:schemeClr>
              </a:buClr>
              <a:buSzPct val="80000"/>
              <a:buFont typeface="Wingdings" panose="05000000000000000000" pitchFamily="2" charset="2"/>
              <a:buChar char="§"/>
            </a:pPr>
            <a:r>
              <a:rPr lang="en-US" sz="1600" dirty="0">
                <a:latin typeface="Segoe UI"/>
                <a:cs typeface="Segoe UI"/>
              </a:rPr>
              <a:t>Conductor type and span length was used to determine which population needed to be inspected for each category </a:t>
            </a:r>
          </a:p>
          <a:p>
            <a:pPr marL="285750" indent="-285750">
              <a:lnSpc>
                <a:spcPct val="100000"/>
              </a:lnSpc>
              <a:spcBef>
                <a:spcPts val="600"/>
              </a:spcBef>
              <a:buClr>
                <a:schemeClr val="tx1">
                  <a:lumMod val="65000"/>
                  <a:lumOff val="35000"/>
                </a:schemeClr>
              </a:buClr>
              <a:buSzPct val="80000"/>
              <a:buFont typeface="Wingdings" panose="05000000000000000000" pitchFamily="2" charset="2"/>
              <a:buChar char="§"/>
            </a:pPr>
            <a:r>
              <a:rPr lang="en-US" sz="1600" dirty="0">
                <a:latin typeface="Segoe UI"/>
                <a:cs typeface="Segoe UI"/>
              </a:rPr>
              <a:t>Spans identified with notifications will be risk-prioritized for remediation </a:t>
            </a:r>
          </a:p>
          <a:p>
            <a:pPr marL="285750" indent="-285750">
              <a:lnSpc>
                <a:spcPct val="100000"/>
              </a:lnSpc>
              <a:spcBef>
                <a:spcPts val="600"/>
              </a:spcBef>
              <a:buClr>
                <a:schemeClr val="tx1">
                  <a:lumMod val="65000"/>
                  <a:lumOff val="35000"/>
                </a:schemeClr>
              </a:buClr>
              <a:buSzPct val="80000"/>
              <a:buFont typeface="Wingdings" panose="05000000000000000000" pitchFamily="2" charset="2"/>
              <a:buChar char="§"/>
            </a:pPr>
            <a:r>
              <a:rPr lang="en-US" sz="1600" dirty="0">
                <a:latin typeface="Segoe UI"/>
                <a:cs typeface="Segoe UI"/>
              </a:rPr>
              <a:t>Long Span &amp; Mixed Conductor is the only category with remediations completed thus far</a:t>
            </a:r>
          </a:p>
        </p:txBody>
      </p:sp>
      <p:sp>
        <p:nvSpPr>
          <p:cNvPr id="6" name="TextBox 5">
            <a:extLst>
              <a:ext uri="{FF2B5EF4-FFF2-40B4-BE49-F238E27FC236}">
                <a16:creationId xmlns:a16="http://schemas.microsoft.com/office/drawing/2014/main" id="{BD1A92B6-4AE9-41C2-9047-36F4CB7BEF51}"/>
              </a:ext>
            </a:extLst>
          </p:cNvPr>
          <p:cNvSpPr txBox="1"/>
          <p:nvPr/>
        </p:nvSpPr>
        <p:spPr>
          <a:xfrm>
            <a:off x="960414" y="6095192"/>
            <a:ext cx="4873752" cy="253916"/>
          </a:xfrm>
          <a:prstGeom prst="rect">
            <a:avLst/>
          </a:prstGeom>
          <a:noFill/>
        </p:spPr>
        <p:txBody>
          <a:bodyPr wrap="square" rtlCol="0">
            <a:spAutoFit/>
          </a:bodyPr>
          <a:lstStyle/>
          <a:p>
            <a:r>
              <a:rPr lang="en-US" sz="1050" b="1" i="1" u="sng" dirty="0"/>
              <a:t>Note: </a:t>
            </a:r>
            <a:r>
              <a:rPr lang="en-US" sz="1050" i="1" dirty="0"/>
              <a:t>TBD items are being inspected.</a:t>
            </a:r>
          </a:p>
        </p:txBody>
      </p:sp>
      <p:sp>
        <p:nvSpPr>
          <p:cNvPr id="3" name="Rectangle 2">
            <a:extLst>
              <a:ext uri="{FF2B5EF4-FFF2-40B4-BE49-F238E27FC236}">
                <a16:creationId xmlns:a16="http://schemas.microsoft.com/office/drawing/2014/main" id="{A201F502-D7DF-468F-A66D-0985BE371676}"/>
              </a:ext>
            </a:extLst>
          </p:cNvPr>
          <p:cNvSpPr/>
          <p:nvPr/>
        </p:nvSpPr>
        <p:spPr>
          <a:xfrm>
            <a:off x="960414" y="6351818"/>
            <a:ext cx="4572000" cy="246221"/>
          </a:xfrm>
          <a:prstGeom prst="rect">
            <a:avLst/>
          </a:prstGeom>
        </p:spPr>
        <p:txBody>
          <a:bodyPr>
            <a:spAutoFit/>
          </a:bodyPr>
          <a:lstStyle/>
          <a:p>
            <a:r>
              <a:rPr lang="en-US" sz="1000" baseline="30000" dirty="0"/>
              <a:t>1</a:t>
            </a:r>
            <a:r>
              <a:rPr lang="en-US" sz="1000" dirty="0"/>
              <a:t> Classifications can include duplication of structures</a:t>
            </a:r>
          </a:p>
        </p:txBody>
      </p:sp>
    </p:spTree>
    <p:extLst>
      <p:ext uri="{BB962C8B-B14F-4D97-AF65-F5344CB8AC3E}">
        <p14:creationId xmlns:p14="http://schemas.microsoft.com/office/powerpoint/2010/main" val="28540605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06E27A8-79DA-4F9B-9228-88319A01025F}"/>
              </a:ext>
            </a:extLst>
          </p:cNvPr>
          <p:cNvSpPr>
            <a:spLocks noGrp="1"/>
          </p:cNvSpPr>
          <p:nvPr>
            <p:ph type="title"/>
          </p:nvPr>
        </p:nvSpPr>
        <p:spPr>
          <a:xfrm>
            <a:off x="513553" y="157276"/>
            <a:ext cx="7886700" cy="541971"/>
          </a:xfrm>
        </p:spPr>
        <p:txBody>
          <a:bodyPr>
            <a:normAutofit/>
          </a:bodyPr>
          <a:lstStyle/>
          <a:p>
            <a:r>
              <a:rPr lang="en-US" sz="2800" b="1" dirty="0"/>
              <a:t>LSI Inspection Progress</a:t>
            </a:r>
          </a:p>
        </p:txBody>
      </p:sp>
      <p:sp>
        <p:nvSpPr>
          <p:cNvPr id="6" name="Content Placeholder 5">
            <a:extLst>
              <a:ext uri="{FF2B5EF4-FFF2-40B4-BE49-F238E27FC236}">
                <a16:creationId xmlns:a16="http://schemas.microsoft.com/office/drawing/2014/main" id="{2F0615DB-68B1-48AA-A219-FE42822B549A}"/>
              </a:ext>
            </a:extLst>
          </p:cNvPr>
          <p:cNvSpPr>
            <a:spLocks noGrp="1"/>
          </p:cNvSpPr>
          <p:nvPr>
            <p:ph sz="half" idx="1"/>
          </p:nvPr>
        </p:nvSpPr>
        <p:spPr>
          <a:xfrm>
            <a:off x="513553" y="1185862"/>
            <a:ext cx="4711590" cy="4837176"/>
          </a:xfrm>
        </p:spPr>
        <p:txBody>
          <a:bodyPr vert="horz" lIns="91440" tIns="45720" rIns="91440" bIns="45720" rtlCol="0" anchor="t">
            <a:normAutofit/>
          </a:bodyPr>
          <a:lstStyle/>
          <a:p>
            <a:pPr marL="0" indent="0">
              <a:buNone/>
            </a:pPr>
            <a:r>
              <a:rPr lang="en-US" sz="1700" b="1" dirty="0"/>
              <a:t>Current Status</a:t>
            </a:r>
          </a:p>
          <a:p>
            <a:pPr marL="227965" indent="-227965"/>
            <a:r>
              <a:rPr lang="en-US" sz="1800" dirty="0"/>
              <a:t>~78k unique structures are in inspection scope</a:t>
            </a:r>
          </a:p>
          <a:p>
            <a:pPr lvl="1">
              <a:buFont typeface="Segoe UI" panose="020B0502040204020203" pitchFamily="34" charset="0"/>
              <a:buChar char="−"/>
            </a:pPr>
            <a:r>
              <a:rPr lang="en-US" sz="1600" dirty="0"/>
              <a:t>~27k inspected by ground inspections during EOI</a:t>
            </a:r>
          </a:p>
          <a:p>
            <a:pPr lvl="1">
              <a:buFont typeface="Segoe UI" panose="020B0502040204020203" pitchFamily="34" charset="0"/>
              <a:buChar char="−"/>
            </a:pPr>
            <a:r>
              <a:rPr lang="en-US" sz="1600" dirty="0"/>
              <a:t>~51k originally scoped for aerial inspection LiDAR data capture</a:t>
            </a:r>
          </a:p>
          <a:p>
            <a:pPr marL="1142318" lvl="2" indent="-227965"/>
            <a:r>
              <a:rPr lang="en-US" sz="1400" dirty="0"/>
              <a:t>~44k remain due to removal of ~7k of aerial inspection scope due to HFRA boundary changes</a:t>
            </a:r>
          </a:p>
          <a:p>
            <a:pPr marL="1142318" lvl="2" indent="-227965"/>
            <a:r>
              <a:rPr lang="en-US" sz="1400" dirty="0"/>
              <a:t>~30k LiDAR data already captured</a:t>
            </a:r>
          </a:p>
          <a:p>
            <a:pPr marL="1142318" lvl="2" indent="-227965"/>
            <a:endParaRPr lang="en-US" sz="1300" dirty="0"/>
          </a:p>
          <a:p>
            <a:pPr marL="0" indent="0">
              <a:buNone/>
            </a:pPr>
            <a:r>
              <a:rPr lang="en-US" sz="1700" b="1" dirty="0"/>
              <a:t>Risks &amp; Issues</a:t>
            </a:r>
          </a:p>
          <a:p>
            <a:pPr marL="227965" indent="-227965"/>
            <a:r>
              <a:rPr lang="en-US" sz="1800" dirty="0"/>
              <a:t>Expected finish of 2020 flights is moving from July to September</a:t>
            </a:r>
          </a:p>
          <a:p>
            <a:pPr marL="227965" indent="-227965"/>
            <a:r>
              <a:rPr lang="en-US" sz="1800" dirty="0"/>
              <a:t>Need to add 17% of remaining LiDAR capture into vendor scope package</a:t>
            </a:r>
            <a:endParaRPr lang="en-US" sz="1600" dirty="0"/>
          </a:p>
        </p:txBody>
      </p:sp>
      <p:graphicFrame>
        <p:nvGraphicFramePr>
          <p:cNvPr id="11" name="Chart 1">
            <a:extLst>
              <a:ext uri="{FF2B5EF4-FFF2-40B4-BE49-F238E27FC236}">
                <a16:creationId xmlns:a16="http://schemas.microsoft.com/office/drawing/2014/main" id="{05E18BCD-9E7E-4F27-BBD1-3A0879F10C47}"/>
              </a:ext>
            </a:extLst>
          </p:cNvPr>
          <p:cNvGraphicFramePr>
            <a:graphicFrameLocks/>
          </p:cNvGraphicFramePr>
          <p:nvPr>
            <p:extLst>
              <p:ext uri="{D42A27DB-BD31-4B8C-83A1-F6EECF244321}">
                <p14:modId xmlns:p14="http://schemas.microsoft.com/office/powerpoint/2010/main" val="4116131951"/>
              </p:ext>
            </p:extLst>
          </p:nvPr>
        </p:nvGraphicFramePr>
        <p:xfrm>
          <a:off x="5007080" y="1185862"/>
          <a:ext cx="3886200" cy="469412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
            <a:extLst>
              <a:ext uri="{FF2B5EF4-FFF2-40B4-BE49-F238E27FC236}">
                <a16:creationId xmlns:a16="http://schemas.microsoft.com/office/drawing/2014/main" id="{5AFA4961-2133-4774-984E-7086C85A8228}"/>
              </a:ext>
            </a:extLst>
          </p:cNvPr>
          <p:cNvSpPr txBox="1"/>
          <p:nvPr/>
        </p:nvSpPr>
        <p:spPr>
          <a:xfrm>
            <a:off x="5866622" y="3484985"/>
            <a:ext cx="1533359" cy="344762"/>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200" b="1">
                <a:solidFill>
                  <a:schemeClr val="bg1"/>
                </a:solidFill>
              </a:rPr>
              <a:t>2019/2020 Capture</a:t>
            </a:r>
          </a:p>
        </p:txBody>
      </p:sp>
      <p:sp>
        <p:nvSpPr>
          <p:cNvPr id="10" name="TextBox 9">
            <a:extLst>
              <a:ext uri="{FF2B5EF4-FFF2-40B4-BE49-F238E27FC236}">
                <a16:creationId xmlns:a16="http://schemas.microsoft.com/office/drawing/2014/main" id="{8A462FCF-12EB-4AC1-8D3E-A686F829BBAB}"/>
              </a:ext>
            </a:extLst>
          </p:cNvPr>
          <p:cNvSpPr txBox="1"/>
          <p:nvPr/>
        </p:nvSpPr>
        <p:spPr>
          <a:xfrm>
            <a:off x="5331280" y="945060"/>
            <a:ext cx="3402174" cy="338554"/>
          </a:xfrm>
          <a:prstGeom prst="rect">
            <a:avLst/>
          </a:prstGeom>
          <a:solidFill>
            <a:srgbClr val="00646A"/>
          </a:solidFill>
        </p:spPr>
        <p:txBody>
          <a:bodyPr wrap="square" rtlCol="0">
            <a:spAutoFit/>
          </a:bodyPr>
          <a:lstStyle/>
          <a:p>
            <a:pPr algn="ctr"/>
            <a:r>
              <a:rPr lang="en-US" sz="1600" b="1" dirty="0">
                <a:solidFill>
                  <a:schemeClr val="bg1"/>
                </a:solidFill>
                <a:latin typeface="Segoe UI" panose="020B0502040204020203" pitchFamily="34" charset="0"/>
                <a:cs typeface="Segoe UI" panose="020B0502040204020203" pitchFamily="34" charset="0"/>
              </a:rPr>
              <a:t>~51k LiDAR Capture Status</a:t>
            </a:r>
          </a:p>
        </p:txBody>
      </p:sp>
      <p:sp>
        <p:nvSpPr>
          <p:cNvPr id="13" name="Left Brace 12">
            <a:extLst>
              <a:ext uri="{FF2B5EF4-FFF2-40B4-BE49-F238E27FC236}">
                <a16:creationId xmlns:a16="http://schemas.microsoft.com/office/drawing/2014/main" id="{D061F52B-0F5E-4075-8D2F-BA0DE9247033}"/>
              </a:ext>
            </a:extLst>
          </p:cNvPr>
          <p:cNvSpPr/>
          <p:nvPr/>
        </p:nvSpPr>
        <p:spPr>
          <a:xfrm rot="10800000" flipH="1">
            <a:off x="4815352" y="1429229"/>
            <a:ext cx="383458" cy="3165821"/>
          </a:xfrm>
          <a:prstGeom prst="leftBrace">
            <a:avLst>
              <a:gd name="adj1" fmla="val 86485"/>
              <a:gd name="adj2" fmla="val 58444"/>
            </a:avLst>
          </a:prstGeom>
          <a:ln w="317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0243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 b="0" i="0" u="none" strike="noStrike" kern="1200" cap="none" spc="0" normalizeH="0" baseline="0" noProof="0">
                <a:ln>
                  <a:noFill/>
                </a:ln>
                <a:solidFill>
                  <a:srgbClr val="FFFFFF">
                    <a:alpha val="0"/>
                  </a:srgbClr>
                </a:solidFill>
                <a:effectLst/>
                <a:uLnTx/>
                <a:uFillTx/>
                <a:latin typeface="Segoe UI"/>
                <a:ea typeface="+mn-ea"/>
                <a:cs typeface="+mn-cs"/>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628650" y="119239"/>
            <a:ext cx="7886700" cy="445633"/>
          </a:xfrm>
        </p:spPr>
        <p:txBody>
          <a:bodyPr>
            <a:noAutofit/>
          </a:bodyPr>
          <a:lstStyle/>
          <a:p>
            <a:pPr algn="ctr"/>
            <a:r>
              <a:rPr lang="en-US" sz="2400" b="1"/>
              <a:t>Defense in Depth Oversight Strategy</a:t>
            </a:r>
          </a:p>
        </p:txBody>
      </p:sp>
      <p:sp>
        <p:nvSpPr>
          <p:cNvPr id="2" name="Rectangle 1">
            <a:extLst>
              <a:ext uri="{FF2B5EF4-FFF2-40B4-BE49-F238E27FC236}">
                <a16:creationId xmlns:a16="http://schemas.microsoft.com/office/drawing/2014/main" id="{2D796D27-ECD0-4AD5-8859-4723CFE75B3E}"/>
              </a:ext>
            </a:extLst>
          </p:cNvPr>
          <p:cNvSpPr/>
          <p:nvPr/>
        </p:nvSpPr>
        <p:spPr>
          <a:xfrm>
            <a:off x="304873" y="689763"/>
            <a:ext cx="8726888" cy="55092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Vegetation Management (VM) uses this strategy to provide reasonable assurance that vegetation encroachments into SCE’s facilities are minimized.  It includes the following: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sng" strike="noStrike" kern="1200" cap="none" spc="0" normalizeH="0" baseline="0" noProof="0">
                <a:ln>
                  <a:noFill/>
                </a:ln>
                <a:solidFill>
                  <a:prstClr val="black"/>
                </a:solidFill>
                <a:effectLst/>
                <a:uLnTx/>
                <a:uFillTx/>
                <a:latin typeface="Segoe UI"/>
                <a:ea typeface="+mn-ea"/>
                <a:cs typeface="+mn-cs"/>
              </a:rPr>
              <a:t>Post Work Verification</a:t>
            </a:r>
            <a:r>
              <a:rPr kumimoji="0" lang="en-US" sz="1600" b="0" i="0" u="none" strike="noStrike" kern="1200" cap="none" spc="0" normalizeH="0" baseline="0" noProof="0">
                <a:ln>
                  <a:noFill/>
                </a:ln>
                <a:solidFill>
                  <a:prstClr val="black"/>
                </a:solidFill>
                <a:effectLst/>
                <a:uLnTx/>
                <a:uFillTx/>
                <a:latin typeface="Segoe UI"/>
                <a:ea typeface="+mn-ea"/>
                <a:cs typeface="+mn-cs"/>
              </a:rPr>
              <a:t> – Performed by VM Senior Specialists who are certified arborists. SSPs sample approximately 5% of work performed in their jurisdiction on a monthly basis and provide feedback/document need for rework</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sng" strike="noStrike" kern="1200" cap="none" spc="0" normalizeH="0" baseline="0" noProof="0">
                <a:ln>
                  <a:noFill/>
                </a:ln>
                <a:solidFill>
                  <a:prstClr val="black"/>
                </a:solidFill>
                <a:effectLst/>
                <a:uLnTx/>
                <a:uFillTx/>
                <a:latin typeface="Segoe UI"/>
                <a:ea typeface="+mn-ea"/>
                <a:cs typeface="+mn-cs"/>
              </a:rPr>
              <a:t>Independent Quality Control (QC) Inspections</a:t>
            </a:r>
            <a:r>
              <a:rPr kumimoji="0" lang="en-US" sz="1600" b="0" i="0" u="none" strike="noStrike" kern="1200" cap="none" spc="0" normalizeH="0" baseline="0" noProof="0">
                <a:ln>
                  <a:noFill/>
                </a:ln>
                <a:solidFill>
                  <a:prstClr val="black"/>
                </a:solidFill>
                <a:effectLst/>
                <a:uLnTx/>
                <a:uFillTx/>
                <a:latin typeface="Segoe UI"/>
                <a:ea typeface="+mn-ea"/>
                <a:cs typeface="+mn-cs"/>
              </a:rPr>
              <a:t> – Performed by contractors who are certified arborists. A high rate of sampling is performed to verify pre-inspectors and pruners are performing to expected standards. 100% inspection is performed on highest risk circuits*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sng" strike="noStrike" kern="1200" cap="none" spc="0" normalizeH="0" baseline="0" noProof="0">
                <a:ln>
                  <a:noFill/>
                </a:ln>
                <a:solidFill>
                  <a:prstClr val="black"/>
                </a:solidFill>
                <a:effectLst/>
                <a:uLnTx/>
                <a:uFillTx/>
                <a:latin typeface="Segoe UI"/>
                <a:ea typeface="+mn-ea"/>
                <a:cs typeface="+mn-cs"/>
              </a:rPr>
              <a:t>Quality Assurance (QA) reviews</a:t>
            </a:r>
            <a:r>
              <a:rPr kumimoji="0" lang="en-US" sz="1600" b="0" i="0" u="none" strike="noStrike" kern="1200" cap="none" spc="0" normalizeH="0" baseline="0" noProof="0">
                <a:ln>
                  <a:noFill/>
                </a:ln>
                <a:solidFill>
                  <a:prstClr val="black"/>
                </a:solidFill>
                <a:effectLst/>
                <a:uLnTx/>
                <a:uFillTx/>
                <a:latin typeface="Segoe UI"/>
                <a:ea typeface="+mn-ea"/>
                <a:cs typeface="+mn-cs"/>
              </a:rPr>
              <a:t> – Performed by internal QA personnel to verify program compliance to internal standards and external regulations. Results of assessments drive programmatic continuous improvement.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a:ln>
                  <a:noFill/>
                </a:ln>
                <a:solidFill>
                  <a:prstClr val="black"/>
                </a:solidFill>
                <a:effectLst/>
                <a:uLnTx/>
                <a:uFillTx/>
                <a:latin typeface="Segoe UI"/>
                <a:ea typeface="+mn-ea"/>
                <a:cs typeface="+mn-cs"/>
              </a:rPr>
              <a:t>Additional Defenses: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sng" strike="noStrike" kern="1200" cap="none" spc="0" normalizeH="0" baseline="0" noProof="0">
                <a:ln>
                  <a:noFill/>
                </a:ln>
                <a:solidFill>
                  <a:prstClr val="black"/>
                </a:solidFill>
                <a:effectLst/>
                <a:uLnTx/>
                <a:uFillTx/>
                <a:latin typeface="Segoe UI"/>
                <a:ea typeface="+mn-ea"/>
                <a:cs typeface="+mn-cs"/>
              </a:rPr>
              <a:t>Supplemental Patrols</a:t>
            </a:r>
            <a:r>
              <a:rPr kumimoji="0" lang="en-US" sz="1600" b="0" i="0" u="none" strike="noStrike" kern="1200" cap="none" spc="0" normalizeH="0" baseline="0" noProof="0">
                <a:ln>
                  <a:noFill/>
                </a:ln>
                <a:solidFill>
                  <a:prstClr val="black"/>
                </a:solidFill>
                <a:effectLst/>
                <a:uLnTx/>
                <a:uFillTx/>
                <a:latin typeface="Segoe UI"/>
                <a:ea typeface="+mn-ea"/>
                <a:cs typeface="+mn-cs"/>
              </a:rPr>
              <a:t> – During summer months, VM contractors and Senior Specialists revisit areas to provide added assurance that SCE facilities are free of vegetation encroachments prior to fall weather. These include Operation Santa Ana, Canyon Patrols and Summer Readiness Verification Patrols.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a:ln>
                <a:noFill/>
              </a:ln>
              <a:solidFill>
                <a:prstClr val="black"/>
              </a:solidFill>
              <a:effectLst/>
              <a:uLnTx/>
              <a:uFillTx/>
              <a:latin typeface="Segoe U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sng" strike="noStrike" kern="1200" cap="none" spc="0" normalizeH="0" baseline="0" noProof="0">
                <a:ln>
                  <a:noFill/>
                </a:ln>
                <a:solidFill>
                  <a:prstClr val="black"/>
                </a:solidFill>
                <a:effectLst/>
                <a:uLnTx/>
                <a:uFillTx/>
                <a:latin typeface="Segoe UI"/>
                <a:ea typeface="+mn-ea"/>
                <a:cs typeface="+mn-cs"/>
              </a:rPr>
              <a:t>Internal Audits </a:t>
            </a:r>
            <a:r>
              <a:rPr kumimoji="0" lang="en-US" sz="1600" b="0" i="0" u="none" strike="noStrike" kern="1200" cap="none" spc="0" normalizeH="0" baseline="0" noProof="0">
                <a:ln>
                  <a:noFill/>
                </a:ln>
                <a:solidFill>
                  <a:prstClr val="black"/>
                </a:solidFill>
                <a:effectLst/>
                <a:uLnTx/>
                <a:uFillTx/>
                <a:latin typeface="Segoe UI"/>
                <a:ea typeface="+mn-ea"/>
                <a:cs typeface="+mn-cs"/>
              </a:rPr>
              <a:t>– Regular operational audits performed by ASD include field reviews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p:txBody>
      </p:sp>
      <p:sp>
        <p:nvSpPr>
          <p:cNvPr id="4" name="Rectangle 3">
            <a:extLst>
              <a:ext uri="{FF2B5EF4-FFF2-40B4-BE49-F238E27FC236}">
                <a16:creationId xmlns:a16="http://schemas.microsoft.com/office/drawing/2014/main" id="{E36342F3-1A72-4BA2-823F-77F52902DAD0}"/>
              </a:ext>
            </a:extLst>
          </p:cNvPr>
          <p:cNvSpPr/>
          <p:nvPr/>
        </p:nvSpPr>
        <p:spPr bwMode="gray">
          <a:xfrm>
            <a:off x="561400" y="2256870"/>
            <a:ext cx="8277727" cy="874295"/>
          </a:xfrm>
          <a:prstGeom prst="rect">
            <a:avLst/>
          </a:prstGeom>
          <a:no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mn-cs"/>
            </a:endParaRPr>
          </a:p>
        </p:txBody>
      </p:sp>
      <p:sp>
        <p:nvSpPr>
          <p:cNvPr id="5" name="TextBox 4">
            <a:extLst>
              <a:ext uri="{FF2B5EF4-FFF2-40B4-BE49-F238E27FC236}">
                <a16:creationId xmlns:a16="http://schemas.microsoft.com/office/drawing/2014/main" id="{F019D980-1127-42C9-BA1C-79EDB99E9A67}"/>
              </a:ext>
            </a:extLst>
          </p:cNvPr>
          <p:cNvSpPr txBox="1"/>
          <p:nvPr/>
        </p:nvSpPr>
        <p:spPr bwMode="gray">
          <a:xfrm>
            <a:off x="304873" y="6051221"/>
            <a:ext cx="8290178" cy="426646"/>
          </a:xfrm>
          <a:prstGeom prst="rect">
            <a:avLst/>
          </a:prstGeom>
          <a:noFill/>
        </p:spPr>
        <p:txBody>
          <a:bodyPr wrap="square" lIns="36000" tIns="36000" rIns="36000" bIns="36000" rtlCol="0" anchor="t">
            <a:spAutoFit/>
          </a:bodyPr>
          <a:lstStyle/>
          <a:p>
            <a:pPr>
              <a:defRPr/>
            </a:pPr>
            <a:r>
              <a:rPr kumimoji="0" lang="en-US" sz="1200" b="0" i="0" u="none" strike="noStrike" kern="1200" cap="none" spc="0" normalizeH="0" baseline="0" noProof="0">
                <a:ln>
                  <a:noFill/>
                </a:ln>
                <a:effectLst/>
                <a:uLnTx/>
                <a:uFillTx/>
                <a:latin typeface="Segoe UI"/>
                <a:ea typeface="+mn-ea"/>
                <a:cs typeface="+mn-cs"/>
              </a:rPr>
              <a:t>*</a:t>
            </a:r>
            <a:r>
              <a:rPr kumimoji="0" lang="en-US" sz="1100" b="1" i="0" u="none" strike="noStrike" kern="1200" cap="none" spc="0" normalizeH="0" baseline="0" noProof="0">
                <a:ln>
                  <a:noFill/>
                </a:ln>
                <a:effectLst/>
                <a:uLnTx/>
                <a:uFillTx/>
                <a:latin typeface="Segoe UI"/>
                <a:ea typeface="+mn-ea"/>
                <a:cs typeface="+mn-cs"/>
              </a:rPr>
              <a:t>Note:</a:t>
            </a:r>
            <a:r>
              <a:rPr lang="en-US" sz="1100" b="1">
                <a:latin typeface="Segoe UI"/>
              </a:rPr>
              <a:t> </a:t>
            </a:r>
            <a:r>
              <a:rPr lang="en-US" sz="1100">
                <a:latin typeface="Segoe UI"/>
              </a:rPr>
              <a:t>QC is performed on 100% of the top ~94% REAX risk circuit miles. QC confidence level (CL) / confidence interval (CI) for the remaining circuit miles in HFRA is 99/1.7% and Non-HFRA exceeds 95/5%.</a:t>
            </a:r>
            <a:endParaRPr lang="en-US" sz="1600" b="0" i="0" u="none" strike="noStrike" kern="1200" cap="none" spc="0" normalizeH="0" baseline="0" noProof="0">
              <a:ln>
                <a:noFill/>
              </a:ln>
              <a:effectLst/>
              <a:uLnTx/>
              <a:uFillTx/>
              <a:latin typeface="Segoe UI"/>
              <a:cs typeface="Segoe UI"/>
            </a:endParaRPr>
          </a:p>
        </p:txBody>
      </p:sp>
    </p:spTree>
    <p:extLst>
      <p:ext uri="{BB962C8B-B14F-4D97-AF65-F5344CB8AC3E}">
        <p14:creationId xmlns:p14="http://schemas.microsoft.com/office/powerpoint/2010/main" val="28955815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376F6-14C4-4A0C-8E69-F3908E9732AD}"/>
              </a:ext>
            </a:extLst>
          </p:cNvPr>
          <p:cNvSpPr>
            <a:spLocks noGrp="1"/>
          </p:cNvSpPr>
          <p:nvPr>
            <p:ph type="title"/>
          </p:nvPr>
        </p:nvSpPr>
        <p:spPr>
          <a:xfrm>
            <a:off x="477236" y="101442"/>
            <a:ext cx="7886700" cy="643909"/>
          </a:xfrm>
        </p:spPr>
        <p:txBody>
          <a:bodyPr>
            <a:normAutofit/>
          </a:bodyPr>
          <a:lstStyle/>
          <a:p>
            <a:r>
              <a:rPr lang="en-US" sz="2800" b="1" dirty="0"/>
              <a:t>LSI Remediations using LiDAR Data</a:t>
            </a:r>
          </a:p>
        </p:txBody>
      </p:sp>
      <p:sp>
        <p:nvSpPr>
          <p:cNvPr id="3" name="Content Placeholder 2">
            <a:extLst>
              <a:ext uri="{FF2B5EF4-FFF2-40B4-BE49-F238E27FC236}">
                <a16:creationId xmlns:a16="http://schemas.microsoft.com/office/drawing/2014/main" id="{6463EBBB-6DAB-4E67-B1EA-323A960C20C4}"/>
              </a:ext>
            </a:extLst>
          </p:cNvPr>
          <p:cNvSpPr>
            <a:spLocks noGrp="1"/>
          </p:cNvSpPr>
          <p:nvPr>
            <p:ph idx="1"/>
          </p:nvPr>
        </p:nvSpPr>
        <p:spPr>
          <a:xfrm>
            <a:off x="477236" y="928394"/>
            <a:ext cx="8237284" cy="4820813"/>
          </a:xfrm>
        </p:spPr>
        <p:txBody>
          <a:bodyPr>
            <a:normAutofit lnSpcReduction="10000"/>
          </a:bodyPr>
          <a:lstStyle/>
          <a:p>
            <a:pPr marL="0" indent="0" fontAlgn="ctr">
              <a:lnSpc>
                <a:spcPct val="100000"/>
              </a:lnSpc>
              <a:buNone/>
            </a:pPr>
            <a:r>
              <a:rPr lang="en-US" sz="1800" b="1" dirty="0">
                <a:latin typeface="Segoe UI"/>
                <a:cs typeface="Segoe UI"/>
              </a:rPr>
              <a:t>Progress to Date</a:t>
            </a:r>
            <a:endParaRPr lang="en-US" sz="1800" b="1" dirty="0"/>
          </a:p>
          <a:p>
            <a:pPr marL="227965" indent="-227965" fontAlgn="ctr">
              <a:lnSpc>
                <a:spcPct val="100000"/>
              </a:lnSpc>
            </a:pPr>
            <a:r>
              <a:rPr lang="en-US" sz="1600" dirty="0">
                <a:latin typeface="Segoe UI"/>
                <a:cs typeface="Segoe UI"/>
              </a:rPr>
              <a:t>LiDAR data processed for ~10k of ~30k structures captured</a:t>
            </a:r>
            <a:r>
              <a:rPr lang="en-US" sz="1600" baseline="30000" dirty="0">
                <a:latin typeface="Segoe UI"/>
                <a:cs typeface="Segoe UI"/>
              </a:rPr>
              <a:t>1</a:t>
            </a:r>
            <a:r>
              <a:rPr lang="en-US" sz="1600" dirty="0">
                <a:latin typeface="Segoe UI"/>
                <a:cs typeface="Segoe UI"/>
              </a:rPr>
              <a:t> and developed a script to flag span issues</a:t>
            </a:r>
            <a:r>
              <a:rPr lang="en-US" sz="1600" baseline="30000" dirty="0">
                <a:latin typeface="Segoe UI"/>
                <a:cs typeface="Segoe UI"/>
              </a:rPr>
              <a:t>2</a:t>
            </a:r>
            <a:endParaRPr lang="en-US" sz="1600" baseline="30000" dirty="0">
              <a:cs typeface="Segoe UI"/>
            </a:endParaRPr>
          </a:p>
          <a:p>
            <a:pPr marL="800100" lvl="1" indent="-342900" fontAlgn="ctr">
              <a:lnSpc>
                <a:spcPct val="100000"/>
              </a:lnSpc>
              <a:buFont typeface="Segoe UI" panose="020B0502040204020203" pitchFamily="34" charset="0"/>
              <a:buChar char="−"/>
            </a:pPr>
            <a:r>
              <a:rPr lang="en-US" sz="1400" dirty="0">
                <a:latin typeface="Segoe UI"/>
                <a:cs typeface="Segoe UI"/>
              </a:rPr>
              <a:t>The script flags issues with conductor sag, phase spacing, insulator spacing and conductor heights of attachment </a:t>
            </a:r>
            <a:endParaRPr lang="en-US" sz="1400" dirty="0">
              <a:cs typeface="Segoe UI"/>
            </a:endParaRPr>
          </a:p>
          <a:p>
            <a:pPr marL="800100" lvl="1" indent="-342900" fontAlgn="ctr">
              <a:lnSpc>
                <a:spcPct val="100000"/>
              </a:lnSpc>
              <a:buFont typeface="Segoe UI" panose="020B0502040204020203" pitchFamily="34" charset="0"/>
              <a:buChar char="−"/>
            </a:pPr>
            <a:r>
              <a:rPr lang="en-US" sz="1400" dirty="0">
                <a:latin typeface="Segoe UI"/>
                <a:cs typeface="Segoe UI"/>
              </a:rPr>
              <a:t>Initial screening has flagged ~6.4k structures having issues that include reduced pin spacing, improper sag and potential conductor clashing</a:t>
            </a:r>
            <a:endParaRPr lang="en-US" sz="1400" dirty="0"/>
          </a:p>
          <a:p>
            <a:pPr marL="227965" indent="-227965" fontAlgn="ctr">
              <a:lnSpc>
                <a:spcPct val="100000"/>
              </a:lnSpc>
            </a:pPr>
            <a:r>
              <a:rPr lang="en-US" sz="1600" dirty="0">
                <a:latin typeface="Segoe UI"/>
                <a:cs typeface="Segoe UI"/>
              </a:rPr>
              <a:t>Structures with issues will require further review by distribution planning to identify remediations</a:t>
            </a:r>
            <a:endParaRPr lang="en-US" sz="1600" dirty="0">
              <a:cs typeface="Segoe UI"/>
            </a:endParaRPr>
          </a:p>
          <a:p>
            <a:pPr marL="800100" lvl="1" indent="-342900" fontAlgn="ctr">
              <a:lnSpc>
                <a:spcPct val="100000"/>
              </a:lnSpc>
              <a:buFont typeface="Segoe UI" panose="020B0502040204020203" pitchFamily="34" charset="0"/>
              <a:buChar char="−"/>
            </a:pPr>
            <a:r>
              <a:rPr lang="en-US" sz="1400" dirty="0">
                <a:latin typeface="Segoe UI"/>
                <a:cs typeface="Segoe UI"/>
              </a:rPr>
              <a:t>Planners will use a GIS desktop tool to verify field conditions and assign the remediation type (e.g., spacer, larger cross arm, ridge pin/box construction, or re-conductor/covered conductor)</a:t>
            </a:r>
          </a:p>
          <a:p>
            <a:pPr marL="800100" lvl="1" indent="-342900" fontAlgn="ctr">
              <a:lnSpc>
                <a:spcPct val="100000"/>
              </a:lnSpc>
              <a:buFont typeface="Segoe UI" panose="020B0502040204020203" pitchFamily="34" charset="0"/>
              <a:buChar char="−"/>
            </a:pPr>
            <a:endParaRPr lang="en-US" sz="1400" dirty="0">
              <a:cs typeface="Segoe UI"/>
            </a:endParaRPr>
          </a:p>
          <a:p>
            <a:pPr marL="0" indent="0" fontAlgn="ctr">
              <a:lnSpc>
                <a:spcPct val="100000"/>
              </a:lnSpc>
              <a:buNone/>
            </a:pPr>
            <a:r>
              <a:rPr lang="en-US" sz="1800" b="1" dirty="0">
                <a:latin typeface="Segoe UI"/>
                <a:cs typeface="Segoe UI"/>
              </a:rPr>
              <a:t>Key Next Steps</a:t>
            </a:r>
            <a:endParaRPr lang="en-US" sz="1600" dirty="0">
              <a:latin typeface="Segoe UI"/>
              <a:cs typeface="Segoe UI"/>
            </a:endParaRPr>
          </a:p>
          <a:p>
            <a:pPr marL="227965" indent="-227965" fontAlgn="ctr">
              <a:lnSpc>
                <a:spcPct val="100000"/>
              </a:lnSpc>
            </a:pPr>
            <a:r>
              <a:rPr lang="en-US" sz="1600" dirty="0">
                <a:latin typeface="Segoe UI"/>
                <a:cs typeface="Segoe UI"/>
              </a:rPr>
              <a:t>Review the LSI scope, secure distribution planning resources, and set schedule (July-August)</a:t>
            </a:r>
          </a:p>
          <a:p>
            <a:pPr marL="227965" indent="-227965" fontAlgn="ctr">
              <a:lnSpc>
                <a:spcPct val="100000"/>
              </a:lnSpc>
            </a:pPr>
            <a:r>
              <a:rPr lang="en-US" sz="1600" dirty="0">
                <a:latin typeface="Segoe UI"/>
                <a:cs typeface="Segoe UI"/>
              </a:rPr>
              <a:t>Identify and risk prioritize remediations (August-Q1 2021)</a:t>
            </a:r>
          </a:p>
        </p:txBody>
      </p:sp>
      <p:sp>
        <p:nvSpPr>
          <p:cNvPr id="4" name="Rectangle 3">
            <a:extLst>
              <a:ext uri="{FF2B5EF4-FFF2-40B4-BE49-F238E27FC236}">
                <a16:creationId xmlns:a16="http://schemas.microsoft.com/office/drawing/2014/main" id="{64909EC3-C436-4D7E-9088-A1D10A157FE1}"/>
              </a:ext>
            </a:extLst>
          </p:cNvPr>
          <p:cNvSpPr/>
          <p:nvPr/>
        </p:nvSpPr>
        <p:spPr>
          <a:xfrm>
            <a:off x="628649" y="5749208"/>
            <a:ext cx="7934457" cy="738664"/>
          </a:xfrm>
          <a:prstGeom prst="rect">
            <a:avLst/>
          </a:prstGeom>
        </p:spPr>
        <p:txBody>
          <a:bodyPr wrap="square">
            <a:spAutoFit/>
          </a:bodyPr>
          <a:lstStyle/>
          <a:p>
            <a:r>
              <a:rPr lang="en-US" sz="1050" b="1" i="1" u="sng" dirty="0"/>
              <a:t>Notes:</a:t>
            </a:r>
            <a:endParaRPr lang="en-US" sz="1050" i="1" u="sng" dirty="0"/>
          </a:p>
          <a:p>
            <a:pPr marL="228600" indent="-228600">
              <a:buAutoNum type="arabicPeriod"/>
            </a:pPr>
            <a:r>
              <a:rPr lang="en-US" sz="1050" i="1" dirty="0">
                <a:solidFill>
                  <a:prstClr val="black"/>
                </a:solidFill>
              </a:rPr>
              <a:t>Takes ~4-8 weeks to receive processed LiDAR data from vendors once flights are completed. Vendor is behind schedule and more time has been needed for go-backs. Working with the Aerial Inspection team to improve schedule for delivery of processed LiDAR data and identify opportunities to accelerate.  </a:t>
            </a:r>
          </a:p>
        </p:txBody>
      </p:sp>
    </p:spTree>
    <p:extLst>
      <p:ext uri="{BB962C8B-B14F-4D97-AF65-F5344CB8AC3E}">
        <p14:creationId xmlns:p14="http://schemas.microsoft.com/office/powerpoint/2010/main" val="15884479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7AD4B-B14D-4AFD-9DAF-A1B8F6F15799}"/>
              </a:ext>
            </a:extLst>
          </p:cNvPr>
          <p:cNvSpPr>
            <a:spLocks noGrp="1"/>
          </p:cNvSpPr>
          <p:nvPr>
            <p:ph type="title"/>
          </p:nvPr>
        </p:nvSpPr>
        <p:spPr>
          <a:xfrm>
            <a:off x="478982" y="188347"/>
            <a:ext cx="7886700" cy="613332"/>
          </a:xfrm>
        </p:spPr>
        <p:txBody>
          <a:bodyPr>
            <a:normAutofit/>
          </a:bodyPr>
          <a:lstStyle/>
          <a:p>
            <a:r>
              <a:rPr lang="en-US" sz="2800" b="1" dirty="0"/>
              <a:t>LSI Aerial Inspection &amp; Remediation Timeline</a:t>
            </a:r>
          </a:p>
        </p:txBody>
      </p:sp>
      <p:graphicFrame>
        <p:nvGraphicFramePr>
          <p:cNvPr id="4" name="Table 4">
            <a:extLst>
              <a:ext uri="{FF2B5EF4-FFF2-40B4-BE49-F238E27FC236}">
                <a16:creationId xmlns:a16="http://schemas.microsoft.com/office/drawing/2014/main" id="{F924A65B-7E6F-448C-B50B-F438E456FF64}"/>
              </a:ext>
            </a:extLst>
          </p:cNvPr>
          <p:cNvGraphicFramePr>
            <a:graphicFrameLocks noGrp="1"/>
          </p:cNvGraphicFramePr>
          <p:nvPr>
            <p:ph idx="1"/>
            <p:extLst>
              <p:ext uri="{D42A27DB-BD31-4B8C-83A1-F6EECF244321}">
                <p14:modId xmlns:p14="http://schemas.microsoft.com/office/powerpoint/2010/main" val="3287351502"/>
              </p:ext>
            </p:extLst>
          </p:nvPr>
        </p:nvGraphicFramePr>
        <p:xfrm>
          <a:off x="778312" y="2934838"/>
          <a:ext cx="7587376" cy="3114926"/>
        </p:xfrm>
        <a:graphic>
          <a:graphicData uri="http://schemas.openxmlformats.org/drawingml/2006/table">
            <a:tbl>
              <a:tblPr firstRow="1" bandRow="1">
                <a:tableStyleId>{F5AB1C69-6EDB-4FF4-983F-18BD219EF322}</a:tableStyleId>
              </a:tblPr>
              <a:tblGrid>
                <a:gridCol w="662186">
                  <a:extLst>
                    <a:ext uri="{9D8B030D-6E8A-4147-A177-3AD203B41FA5}">
                      <a16:colId xmlns:a16="http://schemas.microsoft.com/office/drawing/2014/main" val="482883166"/>
                    </a:ext>
                  </a:extLst>
                </a:gridCol>
                <a:gridCol w="890150">
                  <a:extLst>
                    <a:ext uri="{9D8B030D-6E8A-4147-A177-3AD203B41FA5}">
                      <a16:colId xmlns:a16="http://schemas.microsoft.com/office/drawing/2014/main" val="882372929"/>
                    </a:ext>
                  </a:extLst>
                </a:gridCol>
                <a:gridCol w="502920">
                  <a:extLst>
                    <a:ext uri="{9D8B030D-6E8A-4147-A177-3AD203B41FA5}">
                      <a16:colId xmlns:a16="http://schemas.microsoft.com/office/drawing/2014/main" val="2975166937"/>
                    </a:ext>
                  </a:extLst>
                </a:gridCol>
                <a:gridCol w="502920">
                  <a:extLst>
                    <a:ext uri="{9D8B030D-6E8A-4147-A177-3AD203B41FA5}">
                      <a16:colId xmlns:a16="http://schemas.microsoft.com/office/drawing/2014/main" val="916069976"/>
                    </a:ext>
                  </a:extLst>
                </a:gridCol>
                <a:gridCol w="502920">
                  <a:extLst>
                    <a:ext uri="{9D8B030D-6E8A-4147-A177-3AD203B41FA5}">
                      <a16:colId xmlns:a16="http://schemas.microsoft.com/office/drawing/2014/main" val="1901130042"/>
                    </a:ext>
                  </a:extLst>
                </a:gridCol>
                <a:gridCol w="502920">
                  <a:extLst>
                    <a:ext uri="{9D8B030D-6E8A-4147-A177-3AD203B41FA5}">
                      <a16:colId xmlns:a16="http://schemas.microsoft.com/office/drawing/2014/main" val="394801207"/>
                    </a:ext>
                  </a:extLst>
                </a:gridCol>
                <a:gridCol w="502920">
                  <a:extLst>
                    <a:ext uri="{9D8B030D-6E8A-4147-A177-3AD203B41FA5}">
                      <a16:colId xmlns:a16="http://schemas.microsoft.com/office/drawing/2014/main" val="4290548651"/>
                    </a:ext>
                  </a:extLst>
                </a:gridCol>
                <a:gridCol w="502920">
                  <a:extLst>
                    <a:ext uri="{9D8B030D-6E8A-4147-A177-3AD203B41FA5}">
                      <a16:colId xmlns:a16="http://schemas.microsoft.com/office/drawing/2014/main" val="2485226517"/>
                    </a:ext>
                  </a:extLst>
                </a:gridCol>
                <a:gridCol w="502920">
                  <a:extLst>
                    <a:ext uri="{9D8B030D-6E8A-4147-A177-3AD203B41FA5}">
                      <a16:colId xmlns:a16="http://schemas.microsoft.com/office/drawing/2014/main" val="1738245876"/>
                    </a:ext>
                  </a:extLst>
                </a:gridCol>
                <a:gridCol w="502920">
                  <a:extLst>
                    <a:ext uri="{9D8B030D-6E8A-4147-A177-3AD203B41FA5}">
                      <a16:colId xmlns:a16="http://schemas.microsoft.com/office/drawing/2014/main" val="618364462"/>
                    </a:ext>
                  </a:extLst>
                </a:gridCol>
                <a:gridCol w="502920">
                  <a:extLst>
                    <a:ext uri="{9D8B030D-6E8A-4147-A177-3AD203B41FA5}">
                      <a16:colId xmlns:a16="http://schemas.microsoft.com/office/drawing/2014/main" val="944968644"/>
                    </a:ext>
                  </a:extLst>
                </a:gridCol>
                <a:gridCol w="502920">
                  <a:extLst>
                    <a:ext uri="{9D8B030D-6E8A-4147-A177-3AD203B41FA5}">
                      <a16:colId xmlns:a16="http://schemas.microsoft.com/office/drawing/2014/main" val="3304864006"/>
                    </a:ext>
                  </a:extLst>
                </a:gridCol>
                <a:gridCol w="502920">
                  <a:extLst>
                    <a:ext uri="{9D8B030D-6E8A-4147-A177-3AD203B41FA5}">
                      <a16:colId xmlns:a16="http://schemas.microsoft.com/office/drawing/2014/main" val="2170802984"/>
                    </a:ext>
                  </a:extLst>
                </a:gridCol>
                <a:gridCol w="502920">
                  <a:extLst>
                    <a:ext uri="{9D8B030D-6E8A-4147-A177-3AD203B41FA5}">
                      <a16:colId xmlns:a16="http://schemas.microsoft.com/office/drawing/2014/main" val="239350374"/>
                    </a:ext>
                  </a:extLst>
                </a:gridCol>
              </a:tblGrid>
              <a:tr h="539828">
                <a:tc rowSpan="2">
                  <a:txBody>
                    <a:bodyPr/>
                    <a:lstStyle/>
                    <a:p>
                      <a:pPr algn="r"/>
                      <a:r>
                        <a:rPr lang="en-US" sz="1100"/>
                        <a:t>  Task</a:t>
                      </a:r>
                    </a:p>
                  </a:txBody>
                  <a:tcPr anchor="ctr">
                    <a:solidFill>
                      <a:srgbClr val="00646A"/>
                    </a:solidFill>
                  </a:tcPr>
                </a:tc>
                <a:tc rowSpan="2">
                  <a:txBody>
                    <a:bodyPr/>
                    <a:lstStyle/>
                    <a:p>
                      <a:r>
                        <a:rPr lang="en-US" sz="1100"/>
                        <a:t> Timing</a:t>
                      </a:r>
                    </a:p>
                  </a:txBody>
                  <a:tcPr anchor="ctr">
                    <a:solidFill>
                      <a:srgbClr val="00646A"/>
                    </a:solidFill>
                  </a:tcPr>
                </a:tc>
                <a:tc>
                  <a:txBody>
                    <a:bodyPr/>
                    <a:lstStyle/>
                    <a:p>
                      <a:r>
                        <a:rPr lang="en-US" sz="1100"/>
                        <a:t>Q1 2020</a:t>
                      </a:r>
                    </a:p>
                  </a:txBody>
                  <a:tcPr>
                    <a:solidFill>
                      <a:srgbClr val="00646A"/>
                    </a:solidFill>
                  </a:tcPr>
                </a:tc>
                <a:tc>
                  <a:txBody>
                    <a:bodyPr/>
                    <a:lstStyle/>
                    <a:p>
                      <a:pPr marL="0" algn="l" defTabSz="914354" rtl="0" eaLnBrk="1" latinLnBrk="0" hangingPunct="1"/>
                      <a:r>
                        <a:rPr lang="en-US" sz="1100" b="1" kern="1200">
                          <a:solidFill>
                            <a:schemeClr val="lt1"/>
                          </a:solidFill>
                          <a:latin typeface="+mn-lt"/>
                          <a:ea typeface="+mn-ea"/>
                          <a:cs typeface="+mn-cs"/>
                        </a:rPr>
                        <a:t>Q2 2020</a:t>
                      </a:r>
                    </a:p>
                  </a:txBody>
                  <a:tcPr>
                    <a:solidFill>
                      <a:srgbClr val="00646A"/>
                    </a:solidFill>
                  </a:tcPr>
                </a:tc>
                <a:tc gridSpan="3">
                  <a:txBody>
                    <a:bodyPr/>
                    <a:lstStyle/>
                    <a:p>
                      <a:pPr algn="ctr"/>
                      <a:r>
                        <a:rPr lang="en-US" sz="1100"/>
                        <a:t>Q3 2020</a:t>
                      </a:r>
                    </a:p>
                  </a:txBody>
                  <a:tcPr>
                    <a:solidFill>
                      <a:srgbClr val="00646A"/>
                    </a:solidFill>
                  </a:tcPr>
                </a:tc>
                <a:tc hMerge="1">
                  <a:txBody>
                    <a:bodyPr/>
                    <a:lstStyle/>
                    <a:p>
                      <a:endParaRPr lang="en-US" sz="1200"/>
                    </a:p>
                  </a:txBody>
                  <a:tcPr/>
                </a:tc>
                <a:tc hMerge="1">
                  <a:txBody>
                    <a:bodyPr/>
                    <a:lstStyle/>
                    <a:p>
                      <a:endParaRPr lang="en-US" sz="1200"/>
                    </a:p>
                  </a:txBody>
                  <a:tcPr/>
                </a:tc>
                <a:tc gridSpan="3">
                  <a:txBody>
                    <a:bodyPr/>
                    <a:lstStyle/>
                    <a:p>
                      <a:pPr algn="ctr"/>
                      <a:r>
                        <a:rPr lang="en-US" sz="1100"/>
                        <a:t>Q4 2020</a:t>
                      </a:r>
                    </a:p>
                  </a:txBody>
                  <a:tcPr>
                    <a:solidFill>
                      <a:srgbClr val="00646A"/>
                    </a:solidFill>
                  </a:tcPr>
                </a:tc>
                <a:tc hMerge="1">
                  <a:txBody>
                    <a:bodyPr/>
                    <a:lstStyle/>
                    <a:p>
                      <a:endParaRPr lang="en-US" sz="1200"/>
                    </a:p>
                  </a:txBody>
                  <a:tcPr/>
                </a:tc>
                <a:tc hMerge="1">
                  <a:txBody>
                    <a:bodyPr/>
                    <a:lstStyle/>
                    <a:p>
                      <a:endParaRPr lang="en-US" sz="1200"/>
                    </a:p>
                  </a:txBody>
                  <a:tcPr/>
                </a:tc>
                <a:tc gridSpan="3">
                  <a:txBody>
                    <a:bodyPr/>
                    <a:lstStyle/>
                    <a:p>
                      <a:pPr algn="ctr"/>
                      <a:r>
                        <a:rPr lang="en-US" sz="1100" dirty="0"/>
                        <a:t>Q1 2021</a:t>
                      </a:r>
                    </a:p>
                  </a:txBody>
                  <a:tcPr>
                    <a:solidFill>
                      <a:srgbClr val="00646A"/>
                    </a:solidFill>
                  </a:tcPr>
                </a:tc>
                <a:tc hMerge="1">
                  <a:txBody>
                    <a:bodyPr/>
                    <a:lstStyle/>
                    <a:p>
                      <a:pPr algn="ctr"/>
                      <a:endParaRPr lang="en-US" sz="1200"/>
                    </a:p>
                  </a:txBody>
                  <a:tcPr/>
                </a:tc>
                <a:tc hMerge="1">
                  <a:txBody>
                    <a:bodyPr/>
                    <a:lstStyle/>
                    <a:p>
                      <a:pPr algn="ctr"/>
                      <a:endParaRPr lang="en-US" sz="1200"/>
                    </a:p>
                  </a:txBody>
                  <a:tcPr/>
                </a:tc>
                <a:tc>
                  <a:txBody>
                    <a:bodyPr/>
                    <a:lstStyle/>
                    <a:p>
                      <a:pPr algn="ctr"/>
                      <a:r>
                        <a:rPr lang="en-US" sz="1100"/>
                        <a:t>Q2 2021</a:t>
                      </a:r>
                    </a:p>
                  </a:txBody>
                  <a:tcPr>
                    <a:solidFill>
                      <a:srgbClr val="00646A"/>
                    </a:solidFill>
                  </a:tcPr>
                </a:tc>
                <a:extLst>
                  <a:ext uri="{0D108BD9-81ED-4DB2-BD59-A6C34878D82A}">
                    <a16:rowId xmlns:a16="http://schemas.microsoft.com/office/drawing/2014/main" val="4248532708"/>
                  </a:ext>
                </a:extLst>
              </a:tr>
              <a:tr h="539828">
                <a:tc vMerge="1">
                  <a:txBody>
                    <a:bodyPr/>
                    <a:lstStyle/>
                    <a:p>
                      <a:endParaRPr lang="en-US"/>
                    </a:p>
                  </a:txBody>
                  <a:tcPr/>
                </a:tc>
                <a:tc vMerge="1">
                  <a:txBody>
                    <a:bodyPr/>
                    <a:lstStyle/>
                    <a:p>
                      <a:endParaRPr lang="en-US"/>
                    </a:p>
                  </a:txBody>
                  <a:tcPr/>
                </a:tc>
                <a:tc>
                  <a:txBody>
                    <a:bodyPr/>
                    <a:lstStyle/>
                    <a:p>
                      <a:pPr marL="0" algn="ctr" defTabSz="914354" rtl="0" eaLnBrk="1" latinLnBrk="0" hangingPunct="1"/>
                      <a:r>
                        <a:rPr lang="en-US" sz="1100" b="1" kern="1200">
                          <a:solidFill>
                            <a:schemeClr val="bg1"/>
                          </a:solidFill>
                          <a:latin typeface="+mn-lt"/>
                          <a:ea typeface="+mn-ea"/>
                          <a:cs typeface="+mn-cs"/>
                        </a:rPr>
                        <a:t>Jan-Mar</a:t>
                      </a:r>
                    </a:p>
                  </a:txBody>
                  <a:tcPr>
                    <a:solidFill>
                      <a:srgbClr val="00646A"/>
                    </a:solidFill>
                  </a:tcPr>
                </a:tc>
                <a:tc>
                  <a:txBody>
                    <a:bodyPr/>
                    <a:lstStyle/>
                    <a:p>
                      <a:pPr marL="0" algn="ctr" defTabSz="914354" rtl="0" eaLnBrk="1" latinLnBrk="0" hangingPunct="1"/>
                      <a:r>
                        <a:rPr lang="en-US" sz="1100" b="1" kern="1200">
                          <a:solidFill>
                            <a:schemeClr val="bg1"/>
                          </a:solidFill>
                          <a:latin typeface="+mn-lt"/>
                          <a:ea typeface="+mn-ea"/>
                          <a:cs typeface="+mn-cs"/>
                        </a:rPr>
                        <a:t>Apr-Jun</a:t>
                      </a:r>
                    </a:p>
                  </a:txBody>
                  <a:tcPr>
                    <a:solidFill>
                      <a:srgbClr val="00646A"/>
                    </a:solidFill>
                  </a:tcPr>
                </a:tc>
                <a:tc>
                  <a:txBody>
                    <a:bodyPr/>
                    <a:lstStyle/>
                    <a:p>
                      <a:pPr algn="ctr"/>
                      <a:r>
                        <a:rPr lang="en-US" sz="1100" b="1" dirty="0">
                          <a:solidFill>
                            <a:schemeClr val="bg1"/>
                          </a:solidFill>
                        </a:rPr>
                        <a:t>Jul</a:t>
                      </a:r>
                    </a:p>
                  </a:txBody>
                  <a:tcPr>
                    <a:solidFill>
                      <a:srgbClr val="00646A"/>
                    </a:solidFill>
                  </a:tcPr>
                </a:tc>
                <a:tc>
                  <a:txBody>
                    <a:bodyPr/>
                    <a:lstStyle/>
                    <a:p>
                      <a:pPr algn="ctr"/>
                      <a:r>
                        <a:rPr lang="en-US" sz="1100" b="1">
                          <a:solidFill>
                            <a:schemeClr val="bg1"/>
                          </a:solidFill>
                        </a:rPr>
                        <a:t>Aug</a:t>
                      </a:r>
                    </a:p>
                  </a:txBody>
                  <a:tcPr>
                    <a:solidFill>
                      <a:srgbClr val="00646A"/>
                    </a:solidFill>
                  </a:tcPr>
                </a:tc>
                <a:tc>
                  <a:txBody>
                    <a:bodyPr/>
                    <a:lstStyle/>
                    <a:p>
                      <a:pPr algn="ctr"/>
                      <a:r>
                        <a:rPr lang="en-US" sz="1100" b="1">
                          <a:solidFill>
                            <a:schemeClr val="bg1"/>
                          </a:solidFill>
                        </a:rPr>
                        <a:t>Sept</a:t>
                      </a:r>
                    </a:p>
                  </a:txBody>
                  <a:tcPr>
                    <a:solidFill>
                      <a:srgbClr val="00646A"/>
                    </a:solidFill>
                  </a:tcPr>
                </a:tc>
                <a:tc>
                  <a:txBody>
                    <a:bodyPr/>
                    <a:lstStyle/>
                    <a:p>
                      <a:pPr marL="0" algn="ctr" defTabSz="914354" rtl="0" eaLnBrk="1" latinLnBrk="0" hangingPunct="1"/>
                      <a:r>
                        <a:rPr lang="en-US" sz="1100" b="1" kern="1200">
                          <a:solidFill>
                            <a:schemeClr val="lt1"/>
                          </a:solidFill>
                          <a:latin typeface="+mn-lt"/>
                          <a:ea typeface="+mn-ea"/>
                          <a:cs typeface="+mn-cs"/>
                        </a:rPr>
                        <a:t>Oct</a:t>
                      </a:r>
                    </a:p>
                  </a:txBody>
                  <a:tcPr>
                    <a:solidFill>
                      <a:srgbClr val="00646A"/>
                    </a:solidFill>
                  </a:tcPr>
                </a:tc>
                <a:tc>
                  <a:txBody>
                    <a:bodyPr/>
                    <a:lstStyle/>
                    <a:p>
                      <a:pPr marL="0" algn="ctr" defTabSz="914354" rtl="0" eaLnBrk="1" latinLnBrk="0" hangingPunct="1"/>
                      <a:r>
                        <a:rPr lang="en-US" sz="1100" b="1" kern="1200">
                          <a:solidFill>
                            <a:schemeClr val="lt1"/>
                          </a:solidFill>
                          <a:latin typeface="+mn-lt"/>
                          <a:ea typeface="+mn-ea"/>
                          <a:cs typeface="+mn-cs"/>
                        </a:rPr>
                        <a:t>Nov</a:t>
                      </a:r>
                    </a:p>
                  </a:txBody>
                  <a:tcPr>
                    <a:solidFill>
                      <a:srgbClr val="00646A"/>
                    </a:solidFill>
                  </a:tcPr>
                </a:tc>
                <a:tc>
                  <a:txBody>
                    <a:bodyPr/>
                    <a:lstStyle/>
                    <a:p>
                      <a:pPr marL="0" algn="ctr" defTabSz="914354" rtl="0" eaLnBrk="1" latinLnBrk="0" hangingPunct="1"/>
                      <a:r>
                        <a:rPr lang="en-US" sz="1100" b="1" kern="1200">
                          <a:solidFill>
                            <a:schemeClr val="lt1"/>
                          </a:solidFill>
                          <a:latin typeface="+mn-lt"/>
                          <a:ea typeface="+mn-ea"/>
                          <a:cs typeface="+mn-cs"/>
                        </a:rPr>
                        <a:t>Dec</a:t>
                      </a:r>
                    </a:p>
                  </a:txBody>
                  <a:tcPr>
                    <a:solidFill>
                      <a:srgbClr val="00646A"/>
                    </a:solidFill>
                  </a:tcPr>
                </a:tc>
                <a:tc>
                  <a:txBody>
                    <a:bodyPr/>
                    <a:lstStyle/>
                    <a:p>
                      <a:pPr marL="0" algn="ctr" defTabSz="914354" rtl="0" eaLnBrk="1" latinLnBrk="0" hangingPunct="1"/>
                      <a:r>
                        <a:rPr lang="en-US" sz="1100" b="1" kern="1200">
                          <a:solidFill>
                            <a:schemeClr val="lt1"/>
                          </a:solidFill>
                          <a:latin typeface="+mn-lt"/>
                          <a:ea typeface="+mn-ea"/>
                          <a:cs typeface="+mn-cs"/>
                        </a:rPr>
                        <a:t>Jan</a:t>
                      </a:r>
                    </a:p>
                  </a:txBody>
                  <a:tcPr>
                    <a:solidFill>
                      <a:srgbClr val="00646A"/>
                    </a:solidFill>
                  </a:tcPr>
                </a:tc>
                <a:tc>
                  <a:txBody>
                    <a:bodyPr/>
                    <a:lstStyle/>
                    <a:p>
                      <a:pPr marL="0" algn="ctr" defTabSz="914354" rtl="0" eaLnBrk="1" latinLnBrk="0" hangingPunct="1"/>
                      <a:r>
                        <a:rPr lang="en-US" sz="1100" b="1" kern="1200">
                          <a:solidFill>
                            <a:schemeClr val="lt1"/>
                          </a:solidFill>
                          <a:latin typeface="+mn-lt"/>
                          <a:ea typeface="+mn-ea"/>
                          <a:cs typeface="+mn-cs"/>
                        </a:rPr>
                        <a:t>Feb</a:t>
                      </a:r>
                    </a:p>
                  </a:txBody>
                  <a:tcPr>
                    <a:solidFill>
                      <a:srgbClr val="00646A"/>
                    </a:solidFill>
                  </a:tcPr>
                </a:tc>
                <a:tc>
                  <a:txBody>
                    <a:bodyPr/>
                    <a:lstStyle/>
                    <a:p>
                      <a:pPr marL="0" algn="ctr" defTabSz="914354" rtl="0" eaLnBrk="1" latinLnBrk="0" hangingPunct="1"/>
                      <a:r>
                        <a:rPr lang="en-US" sz="1100" b="1" kern="1200">
                          <a:solidFill>
                            <a:schemeClr val="lt1"/>
                          </a:solidFill>
                          <a:latin typeface="+mn-lt"/>
                          <a:ea typeface="+mn-ea"/>
                          <a:cs typeface="+mn-cs"/>
                        </a:rPr>
                        <a:t>Mar</a:t>
                      </a:r>
                    </a:p>
                  </a:txBody>
                  <a:tcPr>
                    <a:solidFill>
                      <a:srgbClr val="00646A"/>
                    </a:solidFill>
                  </a:tcPr>
                </a:tc>
                <a:tc>
                  <a:txBody>
                    <a:bodyPr/>
                    <a:lstStyle/>
                    <a:p>
                      <a:pPr marL="0" algn="ctr" defTabSz="914354" rtl="0" eaLnBrk="1" latinLnBrk="0" hangingPunct="1"/>
                      <a:r>
                        <a:rPr lang="en-US" sz="1100" b="1" kern="1200">
                          <a:solidFill>
                            <a:schemeClr val="lt1"/>
                          </a:solidFill>
                          <a:latin typeface="+mn-lt"/>
                          <a:ea typeface="+mn-ea"/>
                          <a:cs typeface="+mn-cs"/>
                        </a:rPr>
                        <a:t>Apr -Jun</a:t>
                      </a:r>
                    </a:p>
                  </a:txBody>
                  <a:tcPr>
                    <a:solidFill>
                      <a:srgbClr val="00646A"/>
                    </a:solidFill>
                  </a:tcPr>
                </a:tc>
                <a:extLst>
                  <a:ext uri="{0D108BD9-81ED-4DB2-BD59-A6C34878D82A}">
                    <a16:rowId xmlns:a16="http://schemas.microsoft.com/office/drawing/2014/main" val="4220163303"/>
                  </a:ext>
                </a:extLst>
              </a:tr>
              <a:tr h="457200">
                <a:tc gridSpan="2">
                  <a:txBody>
                    <a:bodyPr/>
                    <a:lstStyle/>
                    <a:p>
                      <a:r>
                        <a:rPr lang="en-US" sz="1100" b="1"/>
                        <a:t>Flights Scheduled</a:t>
                      </a:r>
                    </a:p>
                  </a:txBody>
                  <a:tcPr anchor="ctr"/>
                </a:tc>
                <a:tc hMerge="1">
                  <a:txBody>
                    <a:bodyPr/>
                    <a:lstStyle/>
                    <a:p>
                      <a:endParaRPr lang="en-US"/>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extLst>
                  <a:ext uri="{0D108BD9-81ED-4DB2-BD59-A6C34878D82A}">
                    <a16:rowId xmlns:a16="http://schemas.microsoft.com/office/drawing/2014/main" val="459578634"/>
                  </a:ext>
                </a:extLst>
              </a:tr>
              <a:tr h="526510">
                <a:tc gridSpan="2">
                  <a:txBody>
                    <a:bodyPr/>
                    <a:lstStyle/>
                    <a:p>
                      <a:r>
                        <a:rPr lang="en-US" sz="1100" b="1"/>
                        <a:t>Process LiDAR Data</a:t>
                      </a:r>
                    </a:p>
                  </a:txBody>
                  <a:tcPr anchor="ctr"/>
                </a:tc>
                <a:tc hMerge="1">
                  <a:txBody>
                    <a:bodyPr/>
                    <a:lstStyle/>
                    <a:p>
                      <a:endParaRPr lang="en-US"/>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extLst>
                  <a:ext uri="{0D108BD9-81ED-4DB2-BD59-A6C34878D82A}">
                    <a16:rowId xmlns:a16="http://schemas.microsoft.com/office/drawing/2014/main" val="3902555066"/>
                  </a:ext>
                </a:extLst>
              </a:tr>
              <a:tr h="457200">
                <a:tc gridSpan="2">
                  <a:txBody>
                    <a:bodyPr/>
                    <a:lstStyle/>
                    <a:p>
                      <a:r>
                        <a:rPr lang="en-US" sz="1100" b="1"/>
                        <a:t>Flag Span Issues &amp;</a:t>
                      </a:r>
                    </a:p>
                    <a:p>
                      <a:r>
                        <a:rPr lang="en-US" sz="1100" b="1"/>
                        <a:t>Assign Remediations</a:t>
                      </a:r>
                    </a:p>
                  </a:txBody>
                  <a:tcPr anchor="ctr"/>
                </a:tc>
                <a:tc hMerge="1">
                  <a:txBody>
                    <a:bodyPr/>
                    <a:lstStyle/>
                    <a:p>
                      <a:endParaRPr lang="en-US"/>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extLst>
                  <a:ext uri="{0D108BD9-81ED-4DB2-BD59-A6C34878D82A}">
                    <a16:rowId xmlns:a16="http://schemas.microsoft.com/office/drawing/2014/main" val="732230142"/>
                  </a:ext>
                </a:extLst>
              </a:tr>
              <a:tr h="457200">
                <a:tc gridSpan="2">
                  <a:txBody>
                    <a:bodyPr/>
                    <a:lstStyle/>
                    <a:p>
                      <a:r>
                        <a:rPr lang="en-US" sz="1100" b="1"/>
                        <a:t>Risk Analysis, Approval of Mitigations, Finalize Execution Plan</a:t>
                      </a:r>
                    </a:p>
                  </a:txBody>
                  <a:tcPr anchor="ctr"/>
                </a:tc>
                <a:tc hMerge="1">
                  <a:txBody>
                    <a:bodyPr/>
                    <a:lstStyle/>
                    <a:p>
                      <a:endParaRPr lang="en-US"/>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a:p>
                  </a:txBody>
                  <a:tcPr/>
                </a:tc>
                <a:tc>
                  <a:txBody>
                    <a:bodyPr/>
                    <a:lstStyle/>
                    <a:p>
                      <a:endParaRPr lang="en-US" sz="1050" dirty="0"/>
                    </a:p>
                  </a:txBody>
                  <a:tcPr/>
                </a:tc>
                <a:extLst>
                  <a:ext uri="{0D108BD9-81ED-4DB2-BD59-A6C34878D82A}">
                    <a16:rowId xmlns:a16="http://schemas.microsoft.com/office/drawing/2014/main" val="2107279984"/>
                  </a:ext>
                </a:extLst>
              </a:tr>
            </a:tbl>
          </a:graphicData>
        </a:graphic>
      </p:graphicFrame>
      <p:pic>
        <p:nvPicPr>
          <p:cNvPr id="7" name="Graphic 6" descr="Arrow Rotate left">
            <a:extLst>
              <a:ext uri="{FF2B5EF4-FFF2-40B4-BE49-F238E27FC236}">
                <a16:creationId xmlns:a16="http://schemas.microsoft.com/office/drawing/2014/main" id="{A0D4A63B-FACA-4C30-8504-70FA561DECA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6248" y="3506443"/>
            <a:ext cx="166910" cy="164592"/>
          </a:xfrm>
          <a:prstGeom prst="rect">
            <a:avLst/>
          </a:prstGeom>
        </p:spPr>
      </p:pic>
      <p:pic>
        <p:nvPicPr>
          <p:cNvPr id="9" name="Graphic 8" descr="Arrow Slight curve">
            <a:extLst>
              <a:ext uri="{FF2B5EF4-FFF2-40B4-BE49-F238E27FC236}">
                <a16:creationId xmlns:a16="http://schemas.microsoft.com/office/drawing/2014/main" id="{F2CD67BB-C5A0-468B-89E5-D173CA5A36F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17684" y="3491292"/>
            <a:ext cx="162325" cy="162325"/>
          </a:xfrm>
          <a:prstGeom prst="rect">
            <a:avLst/>
          </a:prstGeom>
        </p:spPr>
      </p:pic>
      <p:sp>
        <p:nvSpPr>
          <p:cNvPr id="13" name="Rectangle: Rounded Corners 12">
            <a:extLst>
              <a:ext uri="{FF2B5EF4-FFF2-40B4-BE49-F238E27FC236}">
                <a16:creationId xmlns:a16="http://schemas.microsoft.com/office/drawing/2014/main" id="{B5129AAA-A89B-4662-839E-2818C3FAB5C3}"/>
              </a:ext>
            </a:extLst>
          </p:cNvPr>
          <p:cNvSpPr/>
          <p:nvPr/>
        </p:nvSpPr>
        <p:spPr>
          <a:xfrm>
            <a:off x="2896173" y="4152275"/>
            <a:ext cx="2223002" cy="13716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2020 Plan</a:t>
            </a:r>
          </a:p>
        </p:txBody>
      </p:sp>
      <p:sp>
        <p:nvSpPr>
          <p:cNvPr id="14" name="Rectangle: Rounded Corners 13">
            <a:extLst>
              <a:ext uri="{FF2B5EF4-FFF2-40B4-BE49-F238E27FC236}">
                <a16:creationId xmlns:a16="http://schemas.microsoft.com/office/drawing/2014/main" id="{EAA0D83A-886F-4775-8E76-6E0F742C50A4}"/>
              </a:ext>
            </a:extLst>
          </p:cNvPr>
          <p:cNvSpPr/>
          <p:nvPr/>
        </p:nvSpPr>
        <p:spPr>
          <a:xfrm>
            <a:off x="3410990" y="4355141"/>
            <a:ext cx="2597588" cy="137160"/>
          </a:xfrm>
          <a:prstGeom prst="round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Remaining Scope</a:t>
            </a:r>
          </a:p>
        </p:txBody>
      </p:sp>
      <p:sp>
        <p:nvSpPr>
          <p:cNvPr id="15" name="Rectangle: Rounded Corners 14">
            <a:extLst>
              <a:ext uri="{FF2B5EF4-FFF2-40B4-BE49-F238E27FC236}">
                <a16:creationId xmlns:a16="http://schemas.microsoft.com/office/drawing/2014/main" id="{52540494-8AB6-41F0-9DB8-714BEFE119C0}"/>
              </a:ext>
            </a:extLst>
          </p:cNvPr>
          <p:cNvSpPr/>
          <p:nvPr/>
        </p:nvSpPr>
        <p:spPr>
          <a:xfrm>
            <a:off x="3912830" y="4724082"/>
            <a:ext cx="2422307" cy="1371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2020 Capture</a:t>
            </a:r>
          </a:p>
        </p:txBody>
      </p:sp>
      <p:sp>
        <p:nvSpPr>
          <p:cNvPr id="16" name="Rectangle: Rounded Corners 15">
            <a:extLst>
              <a:ext uri="{FF2B5EF4-FFF2-40B4-BE49-F238E27FC236}">
                <a16:creationId xmlns:a16="http://schemas.microsoft.com/office/drawing/2014/main" id="{EB12AE8B-EB96-43BB-84D6-C37C957177FE}"/>
              </a:ext>
            </a:extLst>
          </p:cNvPr>
          <p:cNvSpPr/>
          <p:nvPr/>
        </p:nvSpPr>
        <p:spPr>
          <a:xfrm>
            <a:off x="4709784" y="4901653"/>
            <a:ext cx="2422307" cy="137160"/>
          </a:xfrm>
          <a:prstGeom prst="round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Remaining Scope</a:t>
            </a:r>
          </a:p>
        </p:txBody>
      </p:sp>
      <p:sp>
        <p:nvSpPr>
          <p:cNvPr id="17" name="Rectangle: Rounded Corners 16">
            <a:extLst>
              <a:ext uri="{FF2B5EF4-FFF2-40B4-BE49-F238E27FC236}">
                <a16:creationId xmlns:a16="http://schemas.microsoft.com/office/drawing/2014/main" id="{325D78C7-3462-4B4B-A041-E60AAD7E8AF4}"/>
              </a:ext>
            </a:extLst>
          </p:cNvPr>
          <p:cNvSpPr/>
          <p:nvPr/>
        </p:nvSpPr>
        <p:spPr>
          <a:xfrm>
            <a:off x="2896173" y="4568307"/>
            <a:ext cx="1554480" cy="1371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2019 Capture</a:t>
            </a:r>
          </a:p>
        </p:txBody>
      </p:sp>
      <p:sp>
        <p:nvSpPr>
          <p:cNvPr id="19" name="Rectangle: Rounded Corners 18">
            <a:extLst>
              <a:ext uri="{FF2B5EF4-FFF2-40B4-BE49-F238E27FC236}">
                <a16:creationId xmlns:a16="http://schemas.microsoft.com/office/drawing/2014/main" id="{C737DB37-7798-43C9-BE24-85DC5B0180C9}"/>
              </a:ext>
            </a:extLst>
          </p:cNvPr>
          <p:cNvSpPr/>
          <p:nvPr/>
        </p:nvSpPr>
        <p:spPr>
          <a:xfrm>
            <a:off x="4007674" y="5216962"/>
            <a:ext cx="3272692" cy="18288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E170B46C-DD85-4E21-A7AC-BE2757D1C6F7}"/>
              </a:ext>
            </a:extLst>
          </p:cNvPr>
          <p:cNvSpPr/>
          <p:nvPr/>
        </p:nvSpPr>
        <p:spPr>
          <a:xfrm>
            <a:off x="5390606" y="5705239"/>
            <a:ext cx="2542903" cy="182879"/>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448D40D-98E5-4B4F-941E-0A2F1623E339}"/>
              </a:ext>
            </a:extLst>
          </p:cNvPr>
          <p:cNvSpPr txBox="1"/>
          <p:nvPr/>
        </p:nvSpPr>
        <p:spPr>
          <a:xfrm>
            <a:off x="478982" y="1008876"/>
            <a:ext cx="8196292" cy="1723549"/>
          </a:xfrm>
          <a:prstGeom prst="rect">
            <a:avLst/>
          </a:prstGeom>
          <a:noFill/>
        </p:spPr>
        <p:txBody>
          <a:bodyPr wrap="square" rtlCol="0">
            <a:spAutoFit/>
          </a:bodyPr>
          <a:lstStyle/>
          <a:p>
            <a:pPr marL="285750" indent="-285750">
              <a:buFont typeface="Arial" panose="020B0604020202020204" pitchFamily="34" charset="0"/>
              <a:buChar char="•"/>
            </a:pPr>
            <a:r>
              <a:rPr lang="en-US" dirty="0"/>
              <a:t>Delays to the original inspection schedule has impacted timeline</a:t>
            </a:r>
          </a:p>
          <a:p>
            <a:pPr marL="742950" lvl="1" indent="-285750">
              <a:buFont typeface="Segoe UI" panose="020B0502040204020203" pitchFamily="34" charset="0"/>
              <a:buChar char="−"/>
            </a:pPr>
            <a:r>
              <a:rPr lang="en-US" sz="1600" dirty="0"/>
              <a:t>Weather, vendor performance, scope changes, data validation</a:t>
            </a:r>
          </a:p>
          <a:p>
            <a:pPr marL="285750" indent="-285750">
              <a:buFont typeface="Arial" panose="020B0604020202020204" pitchFamily="34" charset="0"/>
              <a:buChar char="•"/>
            </a:pPr>
            <a:r>
              <a:rPr lang="en-US" dirty="0"/>
              <a:t>Team evaluating options to improve schedule</a:t>
            </a:r>
          </a:p>
          <a:p>
            <a:pPr marL="742950" lvl="1" indent="-285750">
              <a:buFont typeface="Segoe UI" panose="020B0502040204020203" pitchFamily="34" charset="0"/>
              <a:buChar char="−"/>
            </a:pPr>
            <a:r>
              <a:rPr lang="en-US" sz="1600" dirty="0"/>
              <a:t>Phased approach (pre-approval) and prioritizing high REAX areas </a:t>
            </a:r>
          </a:p>
          <a:p>
            <a:pPr marL="285750" indent="-285750">
              <a:buFont typeface="Arial" panose="020B0604020202020204" pitchFamily="34" charset="0"/>
              <a:buChar char="•"/>
            </a:pPr>
            <a:r>
              <a:rPr lang="en-US" dirty="0"/>
              <a:t>Other factors that may impact include finalizing schedule for remaining scope and vendor processing time</a:t>
            </a:r>
          </a:p>
        </p:txBody>
      </p:sp>
    </p:spTree>
    <p:extLst>
      <p:ext uri="{BB962C8B-B14F-4D97-AF65-F5344CB8AC3E}">
        <p14:creationId xmlns:p14="http://schemas.microsoft.com/office/powerpoint/2010/main" val="13362749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60CF0-0D8B-4AFB-9FF3-372D4EBC927E}"/>
              </a:ext>
            </a:extLst>
          </p:cNvPr>
          <p:cNvSpPr>
            <a:spLocks noGrp="1"/>
          </p:cNvSpPr>
          <p:nvPr>
            <p:ph type="title"/>
          </p:nvPr>
        </p:nvSpPr>
        <p:spPr>
          <a:xfrm>
            <a:off x="457200" y="211700"/>
            <a:ext cx="8225758" cy="595124"/>
          </a:xfrm>
        </p:spPr>
        <p:txBody>
          <a:bodyPr>
            <a:normAutofit/>
          </a:bodyPr>
          <a:lstStyle/>
          <a:p>
            <a:r>
              <a:rPr lang="en-US" sz="2800" b="1" dirty="0"/>
              <a:t>Distribution Hardware (HW) Status</a:t>
            </a:r>
          </a:p>
        </p:txBody>
      </p:sp>
      <p:sp>
        <p:nvSpPr>
          <p:cNvPr id="3" name="Content Placeholder 2">
            <a:extLst>
              <a:ext uri="{FF2B5EF4-FFF2-40B4-BE49-F238E27FC236}">
                <a16:creationId xmlns:a16="http://schemas.microsoft.com/office/drawing/2014/main" id="{32D486C6-33E3-40D8-8721-D5C24D3E4CD3}"/>
              </a:ext>
            </a:extLst>
          </p:cNvPr>
          <p:cNvSpPr>
            <a:spLocks noGrp="1"/>
          </p:cNvSpPr>
          <p:nvPr>
            <p:ph idx="1"/>
          </p:nvPr>
        </p:nvSpPr>
        <p:spPr>
          <a:xfrm>
            <a:off x="457200" y="1185372"/>
            <a:ext cx="4114800" cy="5196767"/>
          </a:xfrm>
        </p:spPr>
        <p:txBody>
          <a:bodyPr>
            <a:normAutofit/>
          </a:bodyPr>
          <a:lstStyle/>
          <a:p>
            <a:pPr marL="227965" indent="-227965"/>
            <a:r>
              <a:rPr lang="en-US" sz="1800" dirty="0">
                <a:latin typeface="Segoe UI"/>
                <a:cs typeface="Segoe UI"/>
              </a:rPr>
              <a:t>~96k “E8” notifications</a:t>
            </a:r>
            <a:r>
              <a:rPr lang="en-US" sz="1800" baseline="30000" dirty="0">
                <a:latin typeface="Segoe UI"/>
                <a:cs typeface="Segoe UI"/>
              </a:rPr>
              <a:t>1 </a:t>
            </a:r>
            <a:r>
              <a:rPr lang="en-US" sz="1800" dirty="0">
                <a:latin typeface="Segoe UI"/>
                <a:cs typeface="Segoe UI"/>
              </a:rPr>
              <a:t>(not GO 95 compliance driven</a:t>
            </a:r>
            <a:r>
              <a:rPr lang="en-US" sz="1800" baseline="30000" dirty="0">
                <a:latin typeface="Segoe UI"/>
                <a:cs typeface="Segoe UI"/>
              </a:rPr>
              <a:t>2</a:t>
            </a:r>
            <a:r>
              <a:rPr lang="en-US" sz="1800" dirty="0">
                <a:latin typeface="Segoe UI"/>
                <a:cs typeface="Segoe UI"/>
              </a:rPr>
              <a:t>) were generated for tracking distribution HW equipment fixes</a:t>
            </a:r>
          </a:p>
          <a:p>
            <a:pPr marL="684530" lvl="1" indent="-227965"/>
            <a:r>
              <a:rPr lang="en-US" sz="1400" dirty="0">
                <a:latin typeface="Segoe UI"/>
                <a:cs typeface="Segoe UI"/>
              </a:rPr>
              <a:t>P2’s already created for compliance issues identified during 2019 inspections  </a:t>
            </a:r>
          </a:p>
          <a:p>
            <a:pPr marL="227965" indent="-227965"/>
            <a:r>
              <a:rPr lang="en-US" sz="1800" dirty="0">
                <a:latin typeface="Segoe UI"/>
                <a:cs typeface="Segoe UI"/>
              </a:rPr>
              <a:t>~18k of the 96k notifications are associated with existing P2s</a:t>
            </a:r>
            <a:r>
              <a:rPr lang="en-US" sz="1800" baseline="30000" dirty="0">
                <a:latin typeface="Segoe UI"/>
                <a:cs typeface="Segoe UI"/>
              </a:rPr>
              <a:t>2</a:t>
            </a:r>
            <a:r>
              <a:rPr lang="en-US" sz="1800" dirty="0">
                <a:latin typeface="Segoe UI"/>
                <a:cs typeface="Segoe UI"/>
              </a:rPr>
              <a:t> and will be addressed at that time; remaining are being tracked for future opportunities</a:t>
            </a:r>
            <a:endParaRPr lang="en-US" sz="1800" baseline="30000" dirty="0">
              <a:latin typeface="Segoe UI"/>
              <a:cs typeface="Segoe UI"/>
            </a:endParaRPr>
          </a:p>
          <a:p>
            <a:pPr marL="227965" indent="-227965"/>
            <a:r>
              <a:rPr lang="en-US" sz="1800" dirty="0">
                <a:latin typeface="Segoe UI"/>
                <a:cs typeface="Segoe UI"/>
              </a:rPr>
              <a:t>~9k lightning arrestors notifications will be added (by the end of July) for a total of 105k notifications</a:t>
            </a:r>
            <a:endParaRPr lang="en-US" dirty="0"/>
          </a:p>
          <a:p>
            <a:pPr marL="227965" indent="-227965"/>
            <a:r>
              <a:rPr lang="en-US" sz="1800" dirty="0">
                <a:latin typeface="Segoe UI"/>
                <a:cs typeface="Segoe UI"/>
              </a:rPr>
              <a:t>341 HW issues (on 200 structures) were risk-informed to be remediated proactively</a:t>
            </a:r>
            <a:endParaRPr lang="en-US" sz="1800" dirty="0"/>
          </a:p>
          <a:p>
            <a:pPr marL="227965" indent="-227965"/>
            <a:endParaRPr lang="en-US" sz="1800" dirty="0"/>
          </a:p>
        </p:txBody>
      </p:sp>
      <p:graphicFrame>
        <p:nvGraphicFramePr>
          <p:cNvPr id="5" name="Table 4">
            <a:extLst>
              <a:ext uri="{FF2B5EF4-FFF2-40B4-BE49-F238E27FC236}">
                <a16:creationId xmlns:a16="http://schemas.microsoft.com/office/drawing/2014/main" id="{E1FFBC5E-F0A7-4D6D-A98F-43670013336A}"/>
              </a:ext>
            </a:extLst>
          </p:cNvPr>
          <p:cNvGraphicFramePr>
            <a:graphicFrameLocks noGrp="1"/>
          </p:cNvGraphicFramePr>
          <p:nvPr>
            <p:extLst>
              <p:ext uri="{D42A27DB-BD31-4B8C-83A1-F6EECF244321}">
                <p14:modId xmlns:p14="http://schemas.microsoft.com/office/powerpoint/2010/main" val="3650900343"/>
              </p:ext>
            </p:extLst>
          </p:nvPr>
        </p:nvGraphicFramePr>
        <p:xfrm>
          <a:off x="4973663" y="1212854"/>
          <a:ext cx="3747579" cy="3504573"/>
        </p:xfrm>
        <a:graphic>
          <a:graphicData uri="http://schemas.openxmlformats.org/drawingml/2006/table">
            <a:tbl>
              <a:tblPr/>
              <a:tblGrid>
                <a:gridCol w="2461087">
                  <a:extLst>
                    <a:ext uri="{9D8B030D-6E8A-4147-A177-3AD203B41FA5}">
                      <a16:colId xmlns:a16="http://schemas.microsoft.com/office/drawing/2014/main" val="2641933633"/>
                    </a:ext>
                  </a:extLst>
                </a:gridCol>
                <a:gridCol w="1286492">
                  <a:extLst>
                    <a:ext uri="{9D8B030D-6E8A-4147-A177-3AD203B41FA5}">
                      <a16:colId xmlns:a16="http://schemas.microsoft.com/office/drawing/2014/main" val="1106643111"/>
                    </a:ext>
                  </a:extLst>
                </a:gridCol>
              </a:tblGrid>
              <a:tr h="406548">
                <a:tc>
                  <a:txBody>
                    <a:bodyPr/>
                    <a:lstStyle/>
                    <a:p>
                      <a:pPr algn="ctr" fontAlgn="b"/>
                      <a:r>
                        <a:rPr lang="en-US" sz="1400" b="1" i="0" u="none" strike="noStrike">
                          <a:solidFill>
                            <a:srgbClr val="FFFFFF"/>
                          </a:solidFill>
                          <a:effectLst/>
                          <a:latin typeface="Calibri" panose="020F0502020204030204" pitchFamily="34" charset="0"/>
                          <a:cs typeface="Calibri" panose="020F0502020204030204" pitchFamily="34" charset="0"/>
                        </a:rPr>
                        <a:t>Hardware Type</a:t>
                      </a:r>
                    </a:p>
                  </a:txBody>
                  <a:tcPr marL="4791" marR="4791" marT="47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46A"/>
                    </a:solidFill>
                  </a:tcPr>
                </a:tc>
                <a:tc>
                  <a:txBody>
                    <a:bodyPr/>
                    <a:lstStyle/>
                    <a:p>
                      <a:pPr algn="ctr" fontAlgn="ctr"/>
                      <a:r>
                        <a:rPr lang="en-US" sz="1400" b="1" i="0" u="none" strike="noStrike">
                          <a:solidFill>
                            <a:srgbClr val="FFFFFF"/>
                          </a:solidFill>
                          <a:effectLst/>
                          <a:latin typeface="Calibri" panose="020F0502020204030204" pitchFamily="34" charset="0"/>
                          <a:cs typeface="Calibri" panose="020F0502020204030204" pitchFamily="34" charset="0"/>
                        </a:rPr>
                        <a:t>E8 P2/P3 Count</a:t>
                      </a:r>
                    </a:p>
                  </a:txBody>
                  <a:tcPr marL="4791" marR="4791" marT="47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46A"/>
                    </a:solidFill>
                  </a:tcPr>
                </a:tc>
                <a:extLst>
                  <a:ext uri="{0D108BD9-81ED-4DB2-BD59-A6C34878D82A}">
                    <a16:rowId xmlns:a16="http://schemas.microsoft.com/office/drawing/2014/main" val="1951284391"/>
                  </a:ext>
                </a:extLst>
              </a:tr>
              <a:tr h="267455">
                <a:tc>
                  <a:txBody>
                    <a:bodyPr/>
                    <a:lstStyle/>
                    <a:p>
                      <a:pPr algn="l" fontAlgn="b"/>
                      <a:r>
                        <a:rPr lang="en-US" sz="1400" b="0" i="0" u="none" strike="noStrike">
                          <a:solidFill>
                            <a:srgbClr val="000000"/>
                          </a:solidFill>
                          <a:effectLst/>
                          <a:latin typeface="Calibri" panose="020F0502020204030204" pitchFamily="34" charset="0"/>
                          <a:cs typeface="Calibri" panose="020F0502020204030204" pitchFamily="34" charset="0"/>
                        </a:rPr>
                        <a:t> Automatic Splices </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cs typeface="Calibri" panose="020F0502020204030204" pitchFamily="34" charset="0"/>
                        </a:rPr>
                        <a:t>1,913</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30788453"/>
                  </a:ext>
                </a:extLst>
              </a:tr>
              <a:tr h="267455">
                <a:tc>
                  <a:txBody>
                    <a:bodyPr/>
                    <a:lstStyle/>
                    <a:p>
                      <a:pPr algn="l" fontAlgn="b"/>
                      <a:r>
                        <a:rPr lang="en-US" sz="1400" b="0" i="0" u="none" strike="noStrike">
                          <a:solidFill>
                            <a:srgbClr val="000000"/>
                          </a:solidFill>
                          <a:effectLst/>
                          <a:latin typeface="Calibri" panose="020F0502020204030204" pitchFamily="34" charset="0"/>
                          <a:cs typeface="Calibri" panose="020F0502020204030204" pitchFamily="34" charset="0"/>
                        </a:rPr>
                        <a:t> Fuse Link </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cs typeface="Calibri" panose="020F0502020204030204" pitchFamily="34" charset="0"/>
                        </a:rPr>
                        <a:t>7,432</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5318377"/>
                  </a:ext>
                </a:extLst>
              </a:tr>
              <a:tr h="267455">
                <a:tc>
                  <a:txBody>
                    <a:bodyPr/>
                    <a:lstStyle/>
                    <a:p>
                      <a:pPr algn="l" fontAlgn="b"/>
                      <a:r>
                        <a:rPr lang="en-US" sz="1400" b="0" i="0" u="none" strike="noStrike">
                          <a:solidFill>
                            <a:srgbClr val="000000"/>
                          </a:solidFill>
                          <a:effectLst/>
                          <a:latin typeface="Calibri" panose="020F0502020204030204" pitchFamily="34" charset="0"/>
                          <a:cs typeface="Calibri" panose="020F0502020204030204" pitchFamily="34" charset="0"/>
                        </a:rPr>
                        <a:t> Guy Wire - Automatic </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cs typeface="Calibri" panose="020F0502020204030204" pitchFamily="34" charset="0"/>
                        </a:rPr>
                        <a:t>42,318</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6618521"/>
                  </a:ext>
                </a:extLst>
              </a:tr>
              <a:tr h="267455">
                <a:tc>
                  <a:txBody>
                    <a:bodyPr/>
                    <a:lstStyle/>
                    <a:p>
                      <a:pPr algn="l" fontAlgn="b"/>
                      <a:r>
                        <a:rPr lang="en-US" sz="1400" b="0" i="0" u="none" strike="noStrike">
                          <a:solidFill>
                            <a:srgbClr val="000000"/>
                          </a:solidFill>
                          <a:effectLst/>
                          <a:latin typeface="Calibri" panose="020F0502020204030204" pitchFamily="34" charset="0"/>
                          <a:cs typeface="Calibri" panose="020F0502020204030204" pitchFamily="34" charset="0"/>
                        </a:rPr>
                        <a:t> Guy Wire - Both </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cs typeface="Calibri" panose="020F0502020204030204" pitchFamily="34" charset="0"/>
                        </a:rPr>
                        <a:t>9,299</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7270200"/>
                  </a:ext>
                </a:extLst>
              </a:tr>
              <a:tr h="267455">
                <a:tc>
                  <a:txBody>
                    <a:bodyPr/>
                    <a:lstStyle/>
                    <a:p>
                      <a:pPr algn="l" fontAlgn="b"/>
                      <a:r>
                        <a:rPr lang="en-US" sz="1400" b="0" i="0" u="none" strike="noStrike">
                          <a:solidFill>
                            <a:srgbClr val="000000"/>
                          </a:solidFill>
                          <a:effectLst/>
                          <a:latin typeface="Calibri" panose="020F0502020204030204" pitchFamily="34" charset="0"/>
                          <a:cs typeface="Calibri" panose="020F0502020204030204" pitchFamily="34" charset="0"/>
                        </a:rPr>
                        <a:t> Liquid Fuse </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cs typeface="Calibri" panose="020F0502020204030204" pitchFamily="34" charset="0"/>
                        </a:rPr>
                        <a:t>3,613</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86659118"/>
                  </a:ext>
                </a:extLst>
              </a:tr>
              <a:tr h="267455">
                <a:tc>
                  <a:txBody>
                    <a:bodyPr/>
                    <a:lstStyle/>
                    <a:p>
                      <a:pPr algn="l" fontAlgn="b"/>
                      <a:r>
                        <a:rPr lang="en-US" sz="1400" b="0" i="0" u="none" strike="noStrike">
                          <a:solidFill>
                            <a:srgbClr val="000000"/>
                          </a:solidFill>
                          <a:effectLst/>
                          <a:latin typeface="Calibri" panose="020F0502020204030204" pitchFamily="34" charset="0"/>
                          <a:cs typeface="Calibri" panose="020F0502020204030204" pitchFamily="34" charset="0"/>
                        </a:rPr>
                        <a:t> No Bird Guard </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cs typeface="Calibri" panose="020F0502020204030204" pitchFamily="34" charset="0"/>
                        </a:rPr>
                        <a:t>25,901</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5125001"/>
                  </a:ext>
                </a:extLst>
              </a:tr>
              <a:tr h="267455">
                <a:tc>
                  <a:txBody>
                    <a:bodyPr/>
                    <a:lstStyle/>
                    <a:p>
                      <a:pPr algn="l" fontAlgn="b"/>
                      <a:r>
                        <a:rPr lang="en-US" sz="1400" b="0" i="0" u="none" strike="noStrike">
                          <a:solidFill>
                            <a:srgbClr val="000000"/>
                          </a:solidFill>
                          <a:effectLst/>
                          <a:latin typeface="Calibri" panose="020F0502020204030204" pitchFamily="34" charset="0"/>
                          <a:cs typeface="Calibri" panose="020F0502020204030204" pitchFamily="34" charset="0"/>
                        </a:rPr>
                        <a:t> No Bird Guard/Pothead </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cs typeface="Calibri" panose="020F0502020204030204" pitchFamily="34" charset="0"/>
                        </a:rPr>
                        <a:t>1,739</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4979502"/>
                  </a:ext>
                </a:extLst>
              </a:tr>
              <a:tr h="267455">
                <a:tc>
                  <a:txBody>
                    <a:bodyPr/>
                    <a:lstStyle/>
                    <a:p>
                      <a:pPr algn="l" fontAlgn="b"/>
                      <a:r>
                        <a:rPr lang="en-US" sz="1400" b="0" i="0" u="none" strike="noStrike">
                          <a:solidFill>
                            <a:srgbClr val="000000"/>
                          </a:solidFill>
                          <a:effectLst/>
                          <a:latin typeface="Calibri" panose="020F0502020204030204" pitchFamily="34" charset="0"/>
                          <a:cs typeface="Calibri" panose="020F0502020204030204" pitchFamily="34" charset="0"/>
                        </a:rPr>
                        <a:t> Open-Wire (Bare) Conductor </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cs typeface="Calibri" panose="020F0502020204030204" pitchFamily="34" charset="0"/>
                        </a:rPr>
                        <a:t>2,623</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49820041"/>
                  </a:ext>
                </a:extLst>
              </a:tr>
              <a:tr h="267455">
                <a:tc>
                  <a:txBody>
                    <a:bodyPr/>
                    <a:lstStyle/>
                    <a:p>
                      <a:pPr algn="l" fontAlgn="b"/>
                      <a:r>
                        <a:rPr lang="en-US" sz="1400" b="0" i="0" u="none" strike="noStrike">
                          <a:solidFill>
                            <a:srgbClr val="000000"/>
                          </a:solidFill>
                          <a:effectLst/>
                          <a:latin typeface="Calibri" panose="020F0502020204030204" pitchFamily="34" charset="0"/>
                          <a:cs typeface="Calibri" panose="020F0502020204030204" pitchFamily="34" charset="0"/>
                        </a:rPr>
                        <a:t> Preform Splices </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cs typeface="Calibri" panose="020F0502020204030204" pitchFamily="34" charset="0"/>
                        </a:rPr>
                        <a:t>1,185</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6791244"/>
                  </a:ext>
                </a:extLst>
              </a:tr>
              <a:tr h="230310">
                <a:tc>
                  <a:txBody>
                    <a:bodyPr/>
                    <a:lstStyle/>
                    <a:p>
                      <a:pPr algn="l" fontAlgn="b"/>
                      <a:r>
                        <a:rPr lang="en-US" sz="1400" b="1" i="0" u="none" strike="noStrike">
                          <a:solidFill>
                            <a:srgbClr val="000000"/>
                          </a:solidFill>
                          <a:effectLst/>
                          <a:latin typeface="Calibri" panose="020F0502020204030204" pitchFamily="34" charset="0"/>
                          <a:cs typeface="Calibri" panose="020F0502020204030204" pitchFamily="34" charset="0"/>
                        </a:rPr>
                        <a:t> Total Batched to Date</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fontAlgn="b"/>
                      <a:r>
                        <a:rPr lang="en-US" sz="1400" b="1" i="0" u="none" strike="noStrike">
                          <a:solidFill>
                            <a:schemeClr val="bg1"/>
                          </a:solidFill>
                          <a:effectLst/>
                          <a:latin typeface="Calibri" panose="020F0502020204030204" pitchFamily="34" charset="0"/>
                          <a:cs typeface="Calibri" panose="020F0502020204030204" pitchFamily="34" charset="0"/>
                        </a:rPr>
                        <a:t>96,023</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extLst>
                  <a:ext uri="{0D108BD9-81ED-4DB2-BD59-A6C34878D82A}">
                    <a16:rowId xmlns:a16="http://schemas.microsoft.com/office/drawing/2014/main" val="878396312"/>
                  </a:ext>
                </a:extLst>
              </a:tr>
              <a:tr h="230310">
                <a:tc>
                  <a:txBody>
                    <a:bodyPr/>
                    <a:lstStyle/>
                    <a:p>
                      <a:pPr algn="l" fontAlgn="b"/>
                      <a:r>
                        <a:rPr lang="en-US" sz="1400" b="0" i="1" u="none" strike="noStrike">
                          <a:solidFill>
                            <a:srgbClr val="000000"/>
                          </a:solidFill>
                          <a:effectLst/>
                          <a:latin typeface="Calibri" panose="020F0502020204030204" pitchFamily="34" charset="0"/>
                          <a:cs typeface="Calibri" panose="020F0502020204030204" pitchFamily="34" charset="0"/>
                        </a:rPr>
                        <a:t> Lightning Arrestors (in-process)</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r>
                        <a:rPr lang="en-US" sz="1400" b="0" i="1" u="none" strike="noStrike">
                          <a:solidFill>
                            <a:srgbClr val="000000"/>
                          </a:solidFill>
                          <a:effectLst/>
                          <a:latin typeface="Calibri" panose="020F0502020204030204" pitchFamily="34" charset="0"/>
                          <a:cs typeface="Calibri" panose="020F0502020204030204" pitchFamily="34" charset="0"/>
                        </a:rPr>
                        <a:t>9,034</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61453780"/>
                  </a:ext>
                </a:extLst>
              </a:tr>
              <a:tr h="230310">
                <a:tc>
                  <a:txBody>
                    <a:bodyPr/>
                    <a:lstStyle/>
                    <a:p>
                      <a:pPr algn="l" fontAlgn="b"/>
                      <a:r>
                        <a:rPr lang="en-US" sz="1400" b="1" i="0" u="none" strike="noStrike">
                          <a:solidFill>
                            <a:srgbClr val="000000"/>
                          </a:solidFill>
                          <a:effectLst/>
                          <a:latin typeface="Calibri" panose="020F0502020204030204" pitchFamily="34" charset="0"/>
                          <a:cs typeface="Calibri" panose="020F0502020204030204" pitchFamily="34" charset="0"/>
                        </a:rPr>
                        <a:t> Total Population</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b"/>
                      <a:r>
                        <a:rPr lang="en-US" sz="1400" b="1" i="0" u="none" strike="noStrike">
                          <a:solidFill>
                            <a:schemeClr val="tx1"/>
                          </a:solidFill>
                          <a:effectLst/>
                          <a:latin typeface="Calibri" panose="020F0502020204030204" pitchFamily="34" charset="0"/>
                          <a:cs typeface="Calibri" panose="020F0502020204030204" pitchFamily="34" charset="0"/>
                        </a:rPr>
                        <a:t>105,057</a:t>
                      </a:r>
                    </a:p>
                  </a:txBody>
                  <a:tcPr marL="4791" marR="4791" marT="47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616694407"/>
                  </a:ext>
                </a:extLst>
              </a:tr>
            </a:tbl>
          </a:graphicData>
        </a:graphic>
      </p:graphicFrame>
      <p:sp>
        <p:nvSpPr>
          <p:cNvPr id="6" name="TextBox 5">
            <a:extLst>
              <a:ext uri="{FF2B5EF4-FFF2-40B4-BE49-F238E27FC236}">
                <a16:creationId xmlns:a16="http://schemas.microsoft.com/office/drawing/2014/main" id="{BB5EABE4-16F9-4996-9D15-154EF9AD866E}"/>
              </a:ext>
            </a:extLst>
          </p:cNvPr>
          <p:cNvSpPr txBox="1"/>
          <p:nvPr/>
        </p:nvSpPr>
        <p:spPr>
          <a:xfrm>
            <a:off x="4973663" y="4881455"/>
            <a:ext cx="3747579" cy="1061829"/>
          </a:xfrm>
          <a:prstGeom prst="rect">
            <a:avLst/>
          </a:prstGeom>
          <a:noFill/>
        </p:spPr>
        <p:txBody>
          <a:bodyPr wrap="square" rtlCol="0">
            <a:spAutoFit/>
          </a:bodyPr>
          <a:lstStyle/>
          <a:p>
            <a:r>
              <a:rPr lang="en-US" sz="1050" b="1" i="1" u="sng" dirty="0"/>
              <a:t>Notes:</a:t>
            </a:r>
          </a:p>
          <a:p>
            <a:r>
              <a:rPr lang="en-US" altLang="en-US" sz="1050" i="1" dirty="0"/>
              <a:t>1. E8s are minor system hardening notifications. </a:t>
            </a:r>
            <a:br>
              <a:rPr lang="en-US" altLang="en-US" sz="1050" i="1" dirty="0"/>
            </a:br>
            <a:r>
              <a:rPr lang="en-US" sz="1050" i="1" dirty="0">
                <a:solidFill>
                  <a:schemeClr val="dk1"/>
                </a:solidFill>
              </a:rPr>
              <a:t>2. To date, ~17,6k HW E8 P2’s/P3’s are located on poles with existing P2 notifications and planned to be addressed at the same time to meet the “clean the pole” tenant. Counts will fluctuate as notifications are completed and new </a:t>
            </a:r>
            <a:r>
              <a:rPr lang="en-US" sz="1050" i="1" dirty="0"/>
              <a:t>notifications are generated.  </a:t>
            </a:r>
            <a:endParaRPr lang="en-US" sz="1200" i="1" dirty="0">
              <a:solidFill>
                <a:schemeClr val="dk1"/>
              </a:solidFill>
            </a:endParaRPr>
          </a:p>
        </p:txBody>
      </p:sp>
      <p:sp>
        <p:nvSpPr>
          <p:cNvPr id="7" name="Left Brace 6">
            <a:extLst>
              <a:ext uri="{FF2B5EF4-FFF2-40B4-BE49-F238E27FC236}">
                <a16:creationId xmlns:a16="http://schemas.microsoft.com/office/drawing/2014/main" id="{B7CD727A-8D81-454C-B6A3-65EDFB901E1B}"/>
              </a:ext>
            </a:extLst>
          </p:cNvPr>
          <p:cNvSpPr/>
          <p:nvPr/>
        </p:nvSpPr>
        <p:spPr>
          <a:xfrm rot="10800000" flipH="1">
            <a:off x="4499818" y="1212854"/>
            <a:ext cx="383458" cy="3019625"/>
          </a:xfrm>
          <a:prstGeom prst="leftBrace">
            <a:avLst>
              <a:gd name="adj1" fmla="val 86485"/>
              <a:gd name="adj2" fmla="val 79075"/>
            </a:avLst>
          </a:prstGeom>
          <a:ln w="317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06825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D8135-1345-4ED3-8A3A-3B481484AE1E}"/>
              </a:ext>
            </a:extLst>
          </p:cNvPr>
          <p:cNvSpPr>
            <a:spLocks noGrp="1"/>
          </p:cNvSpPr>
          <p:nvPr>
            <p:ph type="ctrTitle"/>
          </p:nvPr>
        </p:nvSpPr>
        <p:spPr/>
        <p:txBody>
          <a:bodyPr/>
          <a:lstStyle/>
          <a:p>
            <a:r>
              <a:rPr lang="en-US" b="1" dirty="0"/>
              <a:t>Appendix</a:t>
            </a:r>
            <a:br>
              <a:rPr lang="en-US" b="1" dirty="0"/>
            </a:br>
            <a:br>
              <a:rPr lang="en-US" b="1" dirty="0"/>
            </a:br>
            <a:r>
              <a:rPr lang="en-US" b="1" dirty="0"/>
              <a:t>- Long Span Initiative &amp; Hardware</a:t>
            </a:r>
          </a:p>
        </p:txBody>
      </p:sp>
    </p:spTree>
    <p:extLst>
      <p:ext uri="{BB962C8B-B14F-4D97-AF65-F5344CB8AC3E}">
        <p14:creationId xmlns:p14="http://schemas.microsoft.com/office/powerpoint/2010/main" val="38203166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904" y="247236"/>
            <a:ext cx="8208422" cy="718320"/>
          </a:xfrm>
        </p:spPr>
        <p:txBody>
          <a:bodyPr>
            <a:normAutofit/>
          </a:bodyPr>
          <a:lstStyle/>
          <a:p>
            <a:r>
              <a:rPr lang="en-US" sz="2800" b="1" dirty="0">
                <a:latin typeface="Segoe UI Light"/>
                <a:cs typeface="Segoe UI Light"/>
              </a:rPr>
              <a:t>LSI Remediation Status</a:t>
            </a:r>
            <a:endParaRPr lang="en-US" sz="2800" b="1" dirty="0"/>
          </a:p>
        </p:txBody>
      </p:sp>
      <p:graphicFrame>
        <p:nvGraphicFramePr>
          <p:cNvPr id="3" name="Table 9">
            <a:extLst>
              <a:ext uri="{FF2B5EF4-FFF2-40B4-BE49-F238E27FC236}">
                <a16:creationId xmlns:a16="http://schemas.microsoft.com/office/drawing/2014/main" id="{8061F132-B1D5-49C4-9EE4-CEE306BBB451}"/>
              </a:ext>
            </a:extLst>
          </p:cNvPr>
          <p:cNvGraphicFramePr>
            <a:graphicFrameLocks noGrp="1"/>
          </p:cNvGraphicFramePr>
          <p:nvPr>
            <p:extLst>
              <p:ext uri="{D42A27DB-BD31-4B8C-83A1-F6EECF244321}">
                <p14:modId xmlns:p14="http://schemas.microsoft.com/office/powerpoint/2010/main" val="2704094842"/>
              </p:ext>
            </p:extLst>
          </p:nvPr>
        </p:nvGraphicFramePr>
        <p:xfrm>
          <a:off x="4550898" y="1632346"/>
          <a:ext cx="4184895" cy="1457256"/>
        </p:xfrm>
        <a:graphic>
          <a:graphicData uri="http://schemas.openxmlformats.org/drawingml/2006/table">
            <a:tbl>
              <a:tblPr firstRow="1" firstCol="1" bandRow="1">
                <a:tableStyleId>{69012ECD-51FC-41F1-AA8D-1B2483CD663E}</a:tableStyleId>
              </a:tblPr>
              <a:tblGrid>
                <a:gridCol w="3235132">
                  <a:extLst>
                    <a:ext uri="{9D8B030D-6E8A-4147-A177-3AD203B41FA5}">
                      <a16:colId xmlns:a16="http://schemas.microsoft.com/office/drawing/2014/main" val="1169008348"/>
                    </a:ext>
                  </a:extLst>
                </a:gridCol>
                <a:gridCol w="949763">
                  <a:extLst>
                    <a:ext uri="{9D8B030D-6E8A-4147-A177-3AD203B41FA5}">
                      <a16:colId xmlns:a16="http://schemas.microsoft.com/office/drawing/2014/main" val="1384978010"/>
                    </a:ext>
                  </a:extLst>
                </a:gridCol>
              </a:tblGrid>
              <a:tr h="242876">
                <a:tc>
                  <a:txBody>
                    <a:bodyPr/>
                    <a:lstStyle/>
                    <a:p>
                      <a:pPr marL="0" marR="0">
                        <a:spcBef>
                          <a:spcPts val="0"/>
                        </a:spcBef>
                        <a:spcAft>
                          <a:spcPts val="0"/>
                        </a:spcAft>
                      </a:pPr>
                      <a:r>
                        <a:rPr lang="en-US" sz="1400">
                          <a:solidFill>
                            <a:schemeClr val="tx1"/>
                          </a:solidFill>
                          <a:effectLst/>
                        </a:rPr>
                        <a:t>Long Span &amp; Mixed Conductor </a:t>
                      </a:r>
                      <a:endParaRPr lang="en-US" sz="1800">
                        <a:solidFill>
                          <a:schemeClr val="tx1"/>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400">
                          <a:solidFill>
                            <a:schemeClr val="tx1"/>
                          </a:solidFill>
                          <a:effectLst/>
                          <a:latin typeface="Calibri"/>
                          <a:ea typeface="Calibri" panose="020F0502020204030204" pitchFamily="34" charset="0"/>
                        </a:rPr>
                        <a:t>P2 Counts</a:t>
                      </a:r>
                      <a:endParaRPr lang="en-US" sz="1800">
                        <a:solidFill>
                          <a:schemeClr val="tx1"/>
                        </a:solidFill>
                        <a:effectLst/>
                        <a:latin typeface="Calibri"/>
                        <a:ea typeface="Calibri" panose="020F0502020204030204" pitchFamily="34" charset="0"/>
                      </a:endParaRPr>
                    </a:p>
                  </a:txBody>
                  <a:tcPr marL="68580" marR="68580" marT="0" marB="0"/>
                </a:tc>
                <a:extLst>
                  <a:ext uri="{0D108BD9-81ED-4DB2-BD59-A6C34878D82A}">
                    <a16:rowId xmlns:a16="http://schemas.microsoft.com/office/drawing/2014/main" val="1635804621"/>
                  </a:ext>
                </a:extLst>
              </a:tr>
              <a:tr h="242876">
                <a:tc>
                  <a:txBody>
                    <a:bodyPr/>
                    <a:lstStyle/>
                    <a:p>
                      <a:pPr marL="0" marR="0">
                        <a:spcBef>
                          <a:spcPts val="0"/>
                        </a:spcBef>
                        <a:spcAft>
                          <a:spcPts val="0"/>
                        </a:spcAft>
                      </a:pPr>
                      <a:r>
                        <a:rPr lang="en-US" sz="1400">
                          <a:effectLst/>
                        </a:rPr>
                        <a:t>Completed to Date</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400" b="0" dirty="0">
                          <a:solidFill>
                            <a:schemeClr val="tx1"/>
                          </a:solidFill>
                          <a:effectLst/>
                        </a:rPr>
                        <a:t>3,895</a:t>
                      </a:r>
                      <a:endParaRPr lang="en-US" sz="1800" b="0" dirty="0">
                        <a:solidFill>
                          <a:schemeClr val="tx1"/>
                        </a:solidFill>
                        <a:effectLst/>
                        <a:latin typeface="Calibri" panose="020F0502020204030204" pitchFamily="34" charset="0"/>
                        <a:ea typeface="+mn-ea"/>
                      </a:endParaRPr>
                    </a:p>
                  </a:txBody>
                  <a:tcPr marL="68580" marR="68580" marT="0" marB="0"/>
                </a:tc>
                <a:extLst>
                  <a:ext uri="{0D108BD9-81ED-4DB2-BD59-A6C34878D82A}">
                    <a16:rowId xmlns:a16="http://schemas.microsoft.com/office/drawing/2014/main" val="1308642241"/>
                  </a:ext>
                </a:extLst>
              </a:tr>
              <a:tr h="242876">
                <a:tc>
                  <a:txBody>
                    <a:bodyPr/>
                    <a:lstStyle/>
                    <a:p>
                      <a:pPr marL="0" marR="0">
                        <a:spcBef>
                          <a:spcPts val="0"/>
                        </a:spcBef>
                        <a:spcAft>
                          <a:spcPts val="0"/>
                        </a:spcAft>
                      </a:pPr>
                      <a:r>
                        <a:rPr lang="en-US" sz="1400">
                          <a:effectLst/>
                        </a:rPr>
                        <a:t>Pending Highest Risk (Top 2%)</a:t>
                      </a:r>
                      <a:r>
                        <a:rPr lang="en-US" sz="1400" baseline="30000">
                          <a:effectLst/>
                        </a:rPr>
                        <a:t>2</a:t>
                      </a:r>
                      <a:endParaRPr lang="en-US" sz="1800" baseline="30000">
                        <a:effectLst/>
                        <a:latin typeface="Calibri" panose="020F0502020204030204" pitchFamily="34" charset="0"/>
                        <a:ea typeface="Calibri" panose="020F0502020204030204" pitchFamily="34" charset="0"/>
                      </a:endParaRPr>
                    </a:p>
                  </a:txBody>
                  <a:tcPr marL="68580" marR="68580" marT="0" marB="0"/>
                </a:tc>
                <a:tc>
                  <a:txBody>
                    <a:bodyPr/>
                    <a:lstStyle/>
                    <a:p>
                      <a:pPr marL="0" marR="0" lvl="0" algn="ctr" rtl="0" eaLnBrk="1" latinLnBrk="0" hangingPunct="1">
                        <a:spcBef>
                          <a:spcPts val="0"/>
                        </a:spcBef>
                        <a:spcAft>
                          <a:spcPts val="0"/>
                        </a:spcAft>
                      </a:pPr>
                      <a:r>
                        <a:rPr lang="en-US" sz="1400" b="0" kern="1200" dirty="0">
                          <a:solidFill>
                            <a:schemeClr val="tx1"/>
                          </a:solidFill>
                        </a:rPr>
                        <a:t>7</a:t>
                      </a:r>
                      <a:r>
                        <a:rPr lang="en-US" sz="1400" b="0" kern="1200" baseline="30000" dirty="0">
                          <a:solidFill>
                            <a:schemeClr val="tx1"/>
                          </a:solidFill>
                        </a:rPr>
                        <a:t>3</a:t>
                      </a:r>
                      <a:r>
                        <a:rPr lang="en-US" sz="1400" b="0" kern="1200" dirty="0">
                          <a:solidFill>
                            <a:schemeClr val="tx1"/>
                          </a:solidFill>
                        </a:rPr>
                        <a:t> </a:t>
                      </a:r>
                      <a:endParaRPr lang="en-US" sz="1100" b="0" kern="1200" baseline="30000" dirty="0">
                        <a:solidFill>
                          <a:srgbClr val="FF0000"/>
                        </a:solidFill>
                        <a:latin typeface="+mn-lt"/>
                        <a:ea typeface="+mn-ea"/>
                        <a:cs typeface="+mn-cs"/>
                      </a:endParaRPr>
                    </a:p>
                  </a:txBody>
                  <a:tcPr marL="68580" marR="68580" marT="0" marB="0"/>
                </a:tc>
                <a:extLst>
                  <a:ext uri="{0D108BD9-81ED-4DB2-BD59-A6C34878D82A}">
                    <a16:rowId xmlns:a16="http://schemas.microsoft.com/office/drawing/2014/main" val="3143723213"/>
                  </a:ext>
                </a:extLst>
              </a:tr>
              <a:tr h="242876">
                <a:tc>
                  <a:txBody>
                    <a:bodyPr/>
                    <a:lstStyle/>
                    <a:p>
                      <a:pPr marL="0" marR="0">
                        <a:spcBef>
                          <a:spcPts val="0"/>
                        </a:spcBef>
                        <a:spcAft>
                          <a:spcPts val="0"/>
                        </a:spcAft>
                      </a:pPr>
                      <a:r>
                        <a:rPr lang="en-US" sz="1400">
                          <a:effectLst/>
                        </a:rPr>
                        <a:t>Pending (Outside Top 2%)</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400" b="0" dirty="0">
                          <a:solidFill>
                            <a:schemeClr val="tx1"/>
                          </a:solidFill>
                          <a:effectLst/>
                        </a:rPr>
                        <a:t>5,305</a:t>
                      </a:r>
                      <a:endParaRPr lang="en-US" sz="1800" b="0" dirty="0">
                        <a:solidFill>
                          <a:schemeClr val="tx1"/>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689429480"/>
                  </a:ext>
                </a:extLst>
              </a:tr>
              <a:tr h="242876">
                <a:tc>
                  <a:txBody>
                    <a:bodyPr/>
                    <a:lstStyle/>
                    <a:p>
                      <a:pPr marL="0" marR="0">
                        <a:spcBef>
                          <a:spcPts val="0"/>
                        </a:spcBef>
                        <a:spcAft>
                          <a:spcPts val="0"/>
                        </a:spcAft>
                      </a:pPr>
                      <a:r>
                        <a:rPr lang="en-US" sz="1400">
                          <a:effectLst/>
                        </a:rPr>
                        <a:t>Deleted </a:t>
                      </a:r>
                      <a:endParaRPr lang="en-US" sz="1800">
                        <a:effectLst/>
                        <a:latin typeface="Calibri" panose="020F0502020204030204" pitchFamily="34" charset="0"/>
                        <a:ea typeface="Calibri" panose="020F0502020204030204" pitchFamily="34" charset="0"/>
                      </a:endParaRPr>
                    </a:p>
                  </a:txBody>
                  <a:tcPr marL="68580" marR="68580" marT="0" marB="0">
                    <a:lnB w="12700" cap="flat" cmpd="sng" algn="ctr">
                      <a:solidFill>
                        <a:srgbClr val="002060"/>
                      </a:solidFill>
                      <a:prstDash val="solid"/>
                      <a:round/>
                      <a:headEnd type="none" w="med" len="med"/>
                      <a:tailEnd type="none" w="med" len="med"/>
                    </a:lnB>
                  </a:tcPr>
                </a:tc>
                <a:tc>
                  <a:txBody>
                    <a:bodyPr/>
                    <a:lstStyle/>
                    <a:p>
                      <a:pPr marL="0" marR="0" algn="ctr">
                        <a:spcBef>
                          <a:spcPts val="0"/>
                        </a:spcBef>
                        <a:spcAft>
                          <a:spcPts val="0"/>
                        </a:spcAft>
                      </a:pPr>
                      <a:r>
                        <a:rPr lang="en-US" sz="1400" b="0" dirty="0">
                          <a:solidFill>
                            <a:schemeClr val="tx1"/>
                          </a:solidFill>
                          <a:effectLst/>
                        </a:rPr>
                        <a:t>(104)</a:t>
                      </a:r>
                      <a:endParaRPr lang="en-US" sz="1800" b="0" dirty="0">
                        <a:solidFill>
                          <a:schemeClr val="tx1"/>
                        </a:solidFill>
                        <a:effectLst/>
                        <a:latin typeface="Calibri" panose="020F0502020204030204" pitchFamily="34" charset="0"/>
                        <a:ea typeface="Calibri" panose="020F0502020204030204" pitchFamily="34" charset="0"/>
                      </a:endParaRPr>
                    </a:p>
                  </a:txBody>
                  <a:tcPr marL="68580" marR="68580" marT="0" marB="0">
                    <a:lnB w="1270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736963040"/>
                  </a:ext>
                </a:extLst>
              </a:tr>
              <a:tr h="242876">
                <a:tc>
                  <a:txBody>
                    <a:bodyPr/>
                    <a:lstStyle/>
                    <a:p>
                      <a:pPr marL="0" marR="0">
                        <a:spcBef>
                          <a:spcPts val="0"/>
                        </a:spcBef>
                        <a:spcAft>
                          <a:spcPts val="0"/>
                        </a:spcAft>
                      </a:pPr>
                      <a:r>
                        <a:rPr lang="en-US" sz="1400">
                          <a:effectLst/>
                        </a:rPr>
                        <a:t>Total Existing P2 Notifications</a:t>
                      </a:r>
                      <a:endParaRPr lang="en-US" sz="1800">
                        <a:effectLst/>
                        <a:latin typeface="Calibri" panose="020F0502020204030204" pitchFamily="34" charset="0"/>
                        <a:ea typeface="Calibri" panose="020F0502020204030204" pitchFamily="34" charset="0"/>
                      </a:endParaRPr>
                    </a:p>
                  </a:txBody>
                  <a:tcPr marL="68580" marR="68580" marT="0" marB="0">
                    <a:lnT w="12700" cap="flat" cmpd="sng" algn="ctr">
                      <a:solidFill>
                        <a:srgbClr val="002060"/>
                      </a:solidFill>
                      <a:prstDash val="solid"/>
                      <a:round/>
                      <a:headEnd type="none" w="med" len="med"/>
                      <a:tailEnd type="none" w="med" len="med"/>
                    </a:lnT>
                  </a:tcPr>
                </a:tc>
                <a:tc>
                  <a:txBody>
                    <a:bodyPr/>
                    <a:lstStyle/>
                    <a:p>
                      <a:pPr marL="0" marR="0" algn="ctr">
                        <a:spcBef>
                          <a:spcPts val="0"/>
                        </a:spcBef>
                        <a:spcAft>
                          <a:spcPts val="0"/>
                        </a:spcAft>
                      </a:pPr>
                      <a:r>
                        <a:rPr lang="en-US" sz="1400" b="1" dirty="0">
                          <a:solidFill>
                            <a:schemeClr val="tx1"/>
                          </a:solidFill>
                          <a:effectLst/>
                        </a:rPr>
                        <a:t>9,311</a:t>
                      </a:r>
                      <a:endParaRPr lang="en-US" sz="1800" b="1" dirty="0">
                        <a:solidFill>
                          <a:schemeClr val="tx1"/>
                        </a:solidFill>
                        <a:effectLst/>
                        <a:latin typeface="Calibri"/>
                        <a:ea typeface="Calibri" panose="020F0502020204030204" pitchFamily="34" charset="0"/>
                      </a:endParaRPr>
                    </a:p>
                  </a:txBody>
                  <a:tcPr marL="68580" marR="68580" marT="0" marB="0">
                    <a:lnT w="12700" cap="flat" cmpd="sng" algn="ctr">
                      <a:solidFill>
                        <a:srgbClr val="002060"/>
                      </a:solidFill>
                      <a:prstDash val="solid"/>
                      <a:round/>
                      <a:headEnd type="none" w="med" len="med"/>
                      <a:tailEnd type="none" w="med" len="med"/>
                    </a:lnT>
                  </a:tcPr>
                </a:tc>
                <a:extLst>
                  <a:ext uri="{0D108BD9-81ED-4DB2-BD59-A6C34878D82A}">
                    <a16:rowId xmlns:a16="http://schemas.microsoft.com/office/drawing/2014/main" val="2916133044"/>
                  </a:ext>
                </a:extLst>
              </a:tr>
            </a:tbl>
          </a:graphicData>
        </a:graphic>
      </p:graphicFrame>
      <p:graphicFrame>
        <p:nvGraphicFramePr>
          <p:cNvPr id="5" name="Table 11">
            <a:extLst>
              <a:ext uri="{FF2B5EF4-FFF2-40B4-BE49-F238E27FC236}">
                <a16:creationId xmlns:a16="http://schemas.microsoft.com/office/drawing/2014/main" id="{D1B73A76-841F-49D3-ABE5-F91FB95B75B9}"/>
              </a:ext>
            </a:extLst>
          </p:cNvPr>
          <p:cNvGraphicFramePr>
            <a:graphicFrameLocks noGrp="1"/>
          </p:cNvGraphicFramePr>
          <p:nvPr>
            <p:extLst>
              <p:ext uri="{D42A27DB-BD31-4B8C-83A1-F6EECF244321}">
                <p14:modId xmlns:p14="http://schemas.microsoft.com/office/powerpoint/2010/main" val="3612857654"/>
              </p:ext>
            </p:extLst>
          </p:nvPr>
        </p:nvGraphicFramePr>
        <p:xfrm>
          <a:off x="4576577" y="3550151"/>
          <a:ext cx="4159217" cy="1572604"/>
        </p:xfrm>
        <a:graphic>
          <a:graphicData uri="http://schemas.openxmlformats.org/drawingml/2006/table">
            <a:tbl>
              <a:tblPr firstRow="1" firstCol="1" bandRow="1">
                <a:tableStyleId>{69CF1AB2-1976-4502-BF36-3FF5EA218861}</a:tableStyleId>
              </a:tblPr>
              <a:tblGrid>
                <a:gridCol w="1794500">
                  <a:extLst>
                    <a:ext uri="{9D8B030D-6E8A-4147-A177-3AD203B41FA5}">
                      <a16:colId xmlns:a16="http://schemas.microsoft.com/office/drawing/2014/main" val="3510877172"/>
                    </a:ext>
                  </a:extLst>
                </a:gridCol>
                <a:gridCol w="788239">
                  <a:extLst>
                    <a:ext uri="{9D8B030D-6E8A-4147-A177-3AD203B41FA5}">
                      <a16:colId xmlns:a16="http://schemas.microsoft.com/office/drawing/2014/main" val="4215961738"/>
                    </a:ext>
                  </a:extLst>
                </a:gridCol>
                <a:gridCol w="788239">
                  <a:extLst>
                    <a:ext uri="{9D8B030D-6E8A-4147-A177-3AD203B41FA5}">
                      <a16:colId xmlns:a16="http://schemas.microsoft.com/office/drawing/2014/main" val="2585376371"/>
                    </a:ext>
                  </a:extLst>
                </a:gridCol>
                <a:gridCol w="788239">
                  <a:extLst>
                    <a:ext uri="{9D8B030D-6E8A-4147-A177-3AD203B41FA5}">
                      <a16:colId xmlns:a16="http://schemas.microsoft.com/office/drawing/2014/main" val="932258246"/>
                    </a:ext>
                  </a:extLst>
                </a:gridCol>
              </a:tblGrid>
              <a:tr h="230467">
                <a:tc>
                  <a:txBody>
                    <a:bodyPr/>
                    <a:lstStyle/>
                    <a:p>
                      <a:pPr marL="0" marR="0">
                        <a:spcBef>
                          <a:spcPts val="0"/>
                        </a:spcBef>
                        <a:spcAft>
                          <a:spcPts val="0"/>
                        </a:spcAft>
                      </a:pPr>
                      <a:r>
                        <a:rPr lang="en-US" sz="1400">
                          <a:effectLst/>
                        </a:rPr>
                        <a:t>Notifications</a:t>
                      </a:r>
                      <a:endParaRPr lang="en-US" sz="1800">
                        <a:effectLst/>
                        <a:latin typeface="Calibri" panose="020F0502020204030204" pitchFamily="34" charset="0"/>
                        <a:ea typeface="Calibri" panose="020F0502020204030204" pitchFamily="34" charset="0"/>
                      </a:endParaRPr>
                    </a:p>
                  </a:txBody>
                  <a:tcPr marL="68580" marR="68580" marT="0" marB="0">
                    <a:solidFill>
                      <a:schemeClr val="accent1"/>
                    </a:solidFill>
                  </a:tcPr>
                </a:tc>
                <a:tc>
                  <a:txBody>
                    <a:bodyPr/>
                    <a:lstStyle/>
                    <a:p>
                      <a:pPr marL="0" marR="0" algn="ctr">
                        <a:spcBef>
                          <a:spcPts val="0"/>
                        </a:spcBef>
                        <a:spcAft>
                          <a:spcPts val="0"/>
                        </a:spcAft>
                      </a:pPr>
                      <a:r>
                        <a:rPr lang="en-US" sz="1400">
                          <a:effectLst/>
                        </a:rPr>
                        <a:t>2020</a:t>
                      </a:r>
                      <a:r>
                        <a:rPr lang="en-US" sz="1400" baseline="30000">
                          <a:effectLst/>
                        </a:rPr>
                        <a:t>4</a:t>
                      </a:r>
                      <a:endParaRPr lang="en-US" sz="1800" baseline="30000">
                        <a:effectLst/>
                        <a:latin typeface="Calibri" panose="020F0502020204030204" pitchFamily="34" charset="0"/>
                        <a:ea typeface="Calibri" panose="020F0502020204030204" pitchFamily="34" charset="0"/>
                      </a:endParaRPr>
                    </a:p>
                  </a:txBody>
                  <a:tcPr marL="68580" marR="68580" marT="0" marB="0">
                    <a:solidFill>
                      <a:schemeClr val="accent1"/>
                    </a:solidFill>
                  </a:tcPr>
                </a:tc>
                <a:tc>
                  <a:txBody>
                    <a:bodyPr/>
                    <a:lstStyle/>
                    <a:p>
                      <a:pPr marL="0" marR="0" algn="ctr">
                        <a:spcBef>
                          <a:spcPts val="0"/>
                        </a:spcBef>
                        <a:spcAft>
                          <a:spcPts val="0"/>
                        </a:spcAft>
                      </a:pPr>
                      <a:r>
                        <a:rPr lang="en-US" sz="1400">
                          <a:effectLst/>
                        </a:rPr>
                        <a:t>2021</a:t>
                      </a:r>
                      <a:endParaRPr lang="en-US" sz="1800">
                        <a:effectLst/>
                        <a:latin typeface="Calibri" panose="020F0502020204030204" pitchFamily="34" charset="0"/>
                        <a:ea typeface="Calibri" panose="020F0502020204030204" pitchFamily="34" charset="0"/>
                      </a:endParaRPr>
                    </a:p>
                  </a:txBody>
                  <a:tcPr marL="68580" marR="68580" marT="0" marB="0">
                    <a:solidFill>
                      <a:schemeClr val="accent1"/>
                    </a:solidFill>
                  </a:tcPr>
                </a:tc>
                <a:tc>
                  <a:txBody>
                    <a:bodyPr/>
                    <a:lstStyle/>
                    <a:p>
                      <a:pPr marL="0" marR="0" algn="ctr">
                        <a:spcBef>
                          <a:spcPts val="0"/>
                        </a:spcBef>
                        <a:spcAft>
                          <a:spcPts val="0"/>
                        </a:spcAft>
                      </a:pPr>
                      <a:r>
                        <a:rPr lang="en-US" sz="1400">
                          <a:effectLst/>
                        </a:rPr>
                        <a:t>2022</a:t>
                      </a:r>
                      <a:endParaRPr lang="en-US" sz="1800">
                        <a:effectLst/>
                        <a:latin typeface="Calibri" panose="020F0502020204030204" pitchFamily="34" charset="0"/>
                        <a:ea typeface="Calibri" panose="020F0502020204030204" pitchFamily="34" charset="0"/>
                      </a:endParaRPr>
                    </a:p>
                  </a:txBody>
                  <a:tcPr marL="68580" marR="68580" marT="0" marB="0">
                    <a:solidFill>
                      <a:schemeClr val="accent1"/>
                    </a:solidFill>
                  </a:tcPr>
                </a:tc>
                <a:extLst>
                  <a:ext uri="{0D108BD9-81ED-4DB2-BD59-A6C34878D82A}">
                    <a16:rowId xmlns:a16="http://schemas.microsoft.com/office/drawing/2014/main" val="2614083287"/>
                  </a:ext>
                </a:extLst>
              </a:tr>
              <a:tr h="447379">
                <a:tc>
                  <a:txBody>
                    <a:bodyPr/>
                    <a:lstStyle/>
                    <a:p>
                      <a:pPr marL="0" marR="0">
                        <a:spcBef>
                          <a:spcPts val="0"/>
                        </a:spcBef>
                        <a:spcAft>
                          <a:spcPts val="0"/>
                        </a:spcAft>
                      </a:pPr>
                      <a:r>
                        <a:rPr lang="en-US" sz="1400">
                          <a:effectLst/>
                        </a:rPr>
                        <a:t>Top 2%</a:t>
                      </a:r>
                      <a:endParaRPr lang="en-US" sz="1800">
                        <a:effectLst/>
                      </a:endParaRPr>
                    </a:p>
                    <a:p>
                      <a:pPr marL="0" marR="0">
                        <a:spcBef>
                          <a:spcPts val="0"/>
                        </a:spcBef>
                        <a:spcAft>
                          <a:spcPts val="0"/>
                        </a:spcAft>
                      </a:pPr>
                      <a:r>
                        <a:rPr lang="en-US" sz="1400">
                          <a:effectLst/>
                        </a:rPr>
                        <a:t>(w/in 6-12 mos.)</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400" b="0">
                          <a:solidFill>
                            <a:schemeClr val="tx1"/>
                          </a:solidFill>
                          <a:effectLst/>
                          <a:latin typeface="Calibri" panose="020F0502020204030204" pitchFamily="34" charset="0"/>
                          <a:ea typeface="Calibri" panose="020F0502020204030204" pitchFamily="34" charset="0"/>
                        </a:rPr>
                        <a:t>7</a:t>
                      </a:r>
                    </a:p>
                  </a:txBody>
                  <a:tcPr marL="68580" marR="68580" marT="0" marB="0"/>
                </a:tc>
                <a:tc>
                  <a:txBody>
                    <a:bodyPr/>
                    <a:lstStyle/>
                    <a:p>
                      <a:pPr marL="0" marR="0" algn="ctr">
                        <a:spcBef>
                          <a:spcPts val="0"/>
                        </a:spcBef>
                        <a:spcAft>
                          <a:spcPts val="0"/>
                        </a:spcAft>
                      </a:pPr>
                      <a:r>
                        <a:rPr lang="en-US" sz="1400" b="0">
                          <a:solidFill>
                            <a:schemeClr val="tx1"/>
                          </a:solidFill>
                          <a:effectLst/>
                        </a:rPr>
                        <a:t>0</a:t>
                      </a:r>
                      <a:endParaRPr lang="en-US" sz="1400" b="0">
                        <a:solidFill>
                          <a:schemeClr val="tx1"/>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400" b="0">
                          <a:solidFill>
                            <a:schemeClr val="tx1"/>
                          </a:solidFill>
                          <a:effectLst/>
                        </a:rPr>
                        <a:t>0</a:t>
                      </a:r>
                      <a:endParaRPr lang="en-US" sz="1400" b="0">
                        <a:solidFill>
                          <a:schemeClr val="tx1"/>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2330502176"/>
                  </a:ext>
                </a:extLst>
              </a:tr>
              <a:tr h="447379">
                <a:tc>
                  <a:txBody>
                    <a:bodyPr/>
                    <a:lstStyle/>
                    <a:p>
                      <a:pPr marL="0" marR="0">
                        <a:spcBef>
                          <a:spcPts val="0"/>
                        </a:spcBef>
                        <a:spcAft>
                          <a:spcPts val="0"/>
                        </a:spcAft>
                      </a:pPr>
                      <a:r>
                        <a:rPr lang="en-US" sz="1400">
                          <a:effectLst/>
                        </a:rPr>
                        <a:t>Remaining HFRA</a:t>
                      </a:r>
                      <a:endParaRPr lang="en-US" sz="1800">
                        <a:effectLst/>
                      </a:endParaRPr>
                    </a:p>
                    <a:p>
                      <a:pPr marL="0" marR="0">
                        <a:spcBef>
                          <a:spcPts val="0"/>
                        </a:spcBef>
                        <a:spcAft>
                          <a:spcPts val="0"/>
                        </a:spcAft>
                      </a:pPr>
                      <a:r>
                        <a:rPr lang="en-US" sz="1400">
                          <a:effectLst/>
                        </a:rPr>
                        <a:t>(up to 3 yrs.)</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lgn="ctr" defTabSz="914400" rtl="0" eaLnBrk="1" latinLnBrk="0" hangingPunct="1">
                        <a:spcBef>
                          <a:spcPts val="0"/>
                        </a:spcBef>
                        <a:spcAft>
                          <a:spcPts val="0"/>
                        </a:spcAft>
                      </a:pPr>
                      <a:r>
                        <a:rPr lang="en-US" sz="1400" b="0" kern="1200">
                          <a:solidFill>
                            <a:schemeClr val="tx1"/>
                          </a:solidFill>
                          <a:effectLst/>
                          <a:latin typeface="Calibri" panose="020F0502020204030204" pitchFamily="34" charset="0"/>
                          <a:ea typeface="Calibri" panose="020F0502020204030204" pitchFamily="34" charset="0"/>
                          <a:cs typeface="+mn-cs"/>
                        </a:rPr>
                        <a:t>8</a:t>
                      </a:r>
                    </a:p>
                  </a:txBody>
                  <a:tcPr marL="68580" marR="68580" marT="0" marB="0"/>
                </a:tc>
                <a:tc>
                  <a:txBody>
                    <a:bodyPr/>
                    <a:lstStyle/>
                    <a:p>
                      <a:pPr marL="0" marR="0" algn="ctr">
                        <a:spcBef>
                          <a:spcPts val="0"/>
                        </a:spcBef>
                        <a:spcAft>
                          <a:spcPts val="0"/>
                        </a:spcAft>
                      </a:pPr>
                      <a:r>
                        <a:rPr lang="en-US" sz="1400" b="0">
                          <a:solidFill>
                            <a:schemeClr val="tx1"/>
                          </a:solidFill>
                          <a:effectLst/>
                        </a:rPr>
                        <a:t>0</a:t>
                      </a:r>
                      <a:endParaRPr lang="en-US" sz="1400" b="0">
                        <a:solidFill>
                          <a:schemeClr val="tx1"/>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lgn="ctr" defTabSz="914400" rtl="0" eaLnBrk="1" latinLnBrk="0" hangingPunct="1">
                        <a:spcBef>
                          <a:spcPts val="0"/>
                        </a:spcBef>
                        <a:spcAft>
                          <a:spcPts val="0"/>
                        </a:spcAft>
                      </a:pPr>
                      <a:r>
                        <a:rPr lang="en-US" sz="1400" b="0" kern="1200">
                          <a:solidFill>
                            <a:schemeClr val="tx1"/>
                          </a:solidFill>
                          <a:effectLst/>
                        </a:rPr>
                        <a:t>4,394</a:t>
                      </a:r>
                      <a:endParaRPr lang="en-US" sz="1400" b="0" kern="1200">
                        <a:solidFill>
                          <a:schemeClr val="tx1"/>
                        </a:solidFill>
                        <a:effectLst/>
                        <a:latin typeface="Calibri" panose="020F0502020204030204" pitchFamily="34" charset="0"/>
                        <a:ea typeface="Calibri" panose="020F0502020204030204" pitchFamily="34" charset="0"/>
                        <a:cs typeface="+mn-cs"/>
                      </a:endParaRPr>
                    </a:p>
                  </a:txBody>
                  <a:tcPr marL="68580" marR="68580" marT="0" marB="0"/>
                </a:tc>
                <a:extLst>
                  <a:ext uri="{0D108BD9-81ED-4DB2-BD59-A6C34878D82A}">
                    <a16:rowId xmlns:a16="http://schemas.microsoft.com/office/drawing/2014/main" val="1449171078"/>
                  </a:ext>
                </a:extLst>
              </a:tr>
              <a:tr h="447379">
                <a:tc>
                  <a:txBody>
                    <a:bodyPr/>
                    <a:lstStyle/>
                    <a:p>
                      <a:pPr marL="0" marR="0">
                        <a:spcBef>
                          <a:spcPts val="0"/>
                        </a:spcBef>
                        <a:spcAft>
                          <a:spcPts val="0"/>
                        </a:spcAft>
                      </a:pPr>
                      <a:r>
                        <a:rPr lang="en-US" sz="1400">
                          <a:effectLst/>
                        </a:rPr>
                        <a:t>Non-High Fire</a:t>
                      </a:r>
                      <a:endParaRPr lang="en-US" sz="1800">
                        <a:effectLst/>
                      </a:endParaRPr>
                    </a:p>
                    <a:p>
                      <a:pPr marL="0" marR="0">
                        <a:spcBef>
                          <a:spcPts val="0"/>
                        </a:spcBef>
                        <a:spcAft>
                          <a:spcPts val="0"/>
                        </a:spcAft>
                      </a:pPr>
                      <a:r>
                        <a:rPr lang="en-US" sz="1400">
                          <a:effectLst/>
                        </a:rPr>
                        <a:t>(up to 3 yrs.)</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400" b="0">
                          <a:solidFill>
                            <a:schemeClr val="tx1"/>
                          </a:solidFill>
                          <a:effectLst/>
                        </a:rPr>
                        <a:t>0</a:t>
                      </a:r>
                      <a:endParaRPr lang="en-US" sz="1400" b="0">
                        <a:solidFill>
                          <a:schemeClr val="tx1"/>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lgn="ctr" defTabSz="914400" rtl="0" eaLnBrk="1" latinLnBrk="0" hangingPunct="1">
                        <a:spcBef>
                          <a:spcPts val="0"/>
                        </a:spcBef>
                        <a:spcAft>
                          <a:spcPts val="0"/>
                        </a:spcAft>
                      </a:pPr>
                      <a:r>
                        <a:rPr lang="en-US" sz="1400" b="0" kern="1200">
                          <a:solidFill>
                            <a:schemeClr val="tx1"/>
                          </a:solidFill>
                          <a:effectLst/>
                        </a:rPr>
                        <a:t>4</a:t>
                      </a:r>
                      <a:endParaRPr lang="en-US" sz="1400" b="0" kern="1200">
                        <a:solidFill>
                          <a:schemeClr val="tx1"/>
                        </a:solidFill>
                        <a:effectLst/>
                        <a:latin typeface="Calibri" panose="020F0502020204030204" pitchFamily="34" charset="0"/>
                        <a:ea typeface="Calibri" panose="020F0502020204030204" pitchFamily="34" charset="0"/>
                        <a:cs typeface="+mn-cs"/>
                      </a:endParaRPr>
                    </a:p>
                  </a:txBody>
                  <a:tcPr marL="68580" marR="68580" marT="0" marB="0"/>
                </a:tc>
                <a:tc>
                  <a:txBody>
                    <a:bodyPr/>
                    <a:lstStyle/>
                    <a:p>
                      <a:pPr marL="0" marR="0" algn="ctr" defTabSz="914400" rtl="0" eaLnBrk="1" latinLnBrk="0" hangingPunct="1">
                        <a:spcBef>
                          <a:spcPts val="0"/>
                        </a:spcBef>
                        <a:spcAft>
                          <a:spcPts val="0"/>
                        </a:spcAft>
                      </a:pPr>
                      <a:r>
                        <a:rPr lang="en-US" sz="1400" b="0" kern="1200">
                          <a:solidFill>
                            <a:schemeClr val="tx1"/>
                          </a:solidFill>
                          <a:effectLst/>
                        </a:rPr>
                        <a:t>899</a:t>
                      </a:r>
                      <a:endParaRPr lang="en-US" sz="1400" b="0" kern="1200">
                        <a:solidFill>
                          <a:schemeClr val="tx1"/>
                        </a:solidFill>
                        <a:effectLst/>
                        <a:latin typeface="Calibri" panose="020F0502020204030204" pitchFamily="34" charset="0"/>
                        <a:ea typeface="Calibri" panose="020F0502020204030204" pitchFamily="34" charset="0"/>
                        <a:cs typeface="+mn-cs"/>
                      </a:endParaRPr>
                    </a:p>
                  </a:txBody>
                  <a:tcPr marL="68580" marR="68580" marT="0" marB="0"/>
                </a:tc>
                <a:extLst>
                  <a:ext uri="{0D108BD9-81ED-4DB2-BD59-A6C34878D82A}">
                    <a16:rowId xmlns:a16="http://schemas.microsoft.com/office/drawing/2014/main" val="2677045865"/>
                  </a:ext>
                </a:extLst>
              </a:tr>
            </a:tbl>
          </a:graphicData>
        </a:graphic>
      </p:graphicFrame>
      <p:sp>
        <p:nvSpPr>
          <p:cNvPr id="7" name="Rectangle 1">
            <a:extLst>
              <a:ext uri="{FF2B5EF4-FFF2-40B4-BE49-F238E27FC236}">
                <a16:creationId xmlns:a16="http://schemas.microsoft.com/office/drawing/2014/main" id="{B917E6BA-78F8-47D6-AFA2-FAD50E124BF3}"/>
              </a:ext>
            </a:extLst>
          </p:cNvPr>
          <p:cNvSpPr>
            <a:spLocks noChangeArrowheads="1"/>
          </p:cNvSpPr>
          <p:nvPr/>
        </p:nvSpPr>
        <p:spPr bwMode="auto">
          <a:xfrm>
            <a:off x="4546012" y="1228374"/>
            <a:ext cx="351733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0" fontAlgn="base">
              <a:lnSpc>
                <a:spcPct val="100000"/>
              </a:lnSpc>
              <a:spcBef>
                <a:spcPct val="0"/>
              </a:spcBef>
              <a:spcAft>
                <a:spcPct val="0"/>
              </a:spcAft>
              <a:buClrTx/>
              <a:buSzTx/>
              <a:buFontTx/>
              <a:buNone/>
              <a:tabLst/>
            </a:pPr>
            <a:r>
              <a:rPr lang="en-US" altLang="en-US" sz="1600" b="1" dirty="0">
                <a:latin typeface="Segoe UI" panose="020B0502040204020203" pitchFamily="34" charset="0"/>
                <a:cs typeface="Segoe UI" panose="020B0502040204020203" pitchFamily="34" charset="0"/>
              </a:rPr>
              <a:t>Remediation Execution Summary</a:t>
            </a:r>
          </a:p>
        </p:txBody>
      </p:sp>
      <p:sp>
        <p:nvSpPr>
          <p:cNvPr id="9" name="Rectangle 1">
            <a:extLst>
              <a:ext uri="{FF2B5EF4-FFF2-40B4-BE49-F238E27FC236}">
                <a16:creationId xmlns:a16="http://schemas.microsoft.com/office/drawing/2014/main" id="{EB3AECCE-3C03-4BAE-8D0D-B1D8C2FDC10A}"/>
              </a:ext>
            </a:extLst>
          </p:cNvPr>
          <p:cNvSpPr>
            <a:spLocks noChangeArrowheads="1"/>
          </p:cNvSpPr>
          <p:nvPr/>
        </p:nvSpPr>
        <p:spPr bwMode="auto">
          <a:xfrm>
            <a:off x="4546012" y="3203081"/>
            <a:ext cx="3645168"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altLang="en-US" sz="1600" b="1" dirty="0">
                <a:latin typeface="Segoe UI" panose="020B0502040204020203" pitchFamily="34" charset="0"/>
                <a:cs typeface="Segoe UI" panose="020B0502040204020203" pitchFamily="34" charset="0"/>
              </a:rPr>
              <a:t>Pending Remediations by Due Date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solidFill>
              <a:effectLst/>
              <a:latin typeface="Arial" panose="020B0604020202020204" pitchFamily="34" charset="0"/>
            </a:endParaRPr>
          </a:p>
        </p:txBody>
      </p:sp>
      <p:sp>
        <p:nvSpPr>
          <p:cNvPr id="8" name="TextBox 7">
            <a:extLst>
              <a:ext uri="{FF2B5EF4-FFF2-40B4-BE49-F238E27FC236}">
                <a16:creationId xmlns:a16="http://schemas.microsoft.com/office/drawing/2014/main" id="{7CF7FBBD-DD68-494F-9335-932197728BF4}"/>
              </a:ext>
            </a:extLst>
          </p:cNvPr>
          <p:cNvSpPr txBox="1"/>
          <p:nvPr/>
        </p:nvSpPr>
        <p:spPr>
          <a:xfrm>
            <a:off x="335807" y="5503630"/>
            <a:ext cx="7133074" cy="900246"/>
          </a:xfrm>
          <a:prstGeom prst="rect">
            <a:avLst/>
          </a:prstGeom>
          <a:noFill/>
        </p:spPr>
        <p:txBody>
          <a:bodyPr wrap="square" rtlCol="0">
            <a:spAutoFit/>
          </a:bodyPr>
          <a:lstStyle/>
          <a:p>
            <a:r>
              <a:rPr lang="en-US" sz="1050" b="1" i="1" u="sng" dirty="0"/>
              <a:t>Notes:</a:t>
            </a:r>
            <a:endParaRPr lang="en-US" sz="1050" i="1" u="sng" dirty="0"/>
          </a:p>
          <a:p>
            <a:r>
              <a:rPr lang="en-US" sz="1050" i="1" dirty="0"/>
              <a:t>1. </a:t>
            </a:r>
            <a:r>
              <a:rPr lang="en-US" sz="1050" i="1" dirty="0">
                <a:solidFill>
                  <a:prstClr val="black"/>
                </a:solidFill>
              </a:rPr>
              <a:t>Concurrence for risk-based prioritization and notification due dates with ERM and Legal</a:t>
            </a:r>
            <a:endParaRPr lang="en-US" sz="1050" i="1" dirty="0"/>
          </a:p>
          <a:p>
            <a:r>
              <a:rPr lang="en-US" sz="1050" i="1" dirty="0"/>
              <a:t>2. Top 2% of LSI P2’s were scoped in accordance to HFRA notification timelines (e.g., 6 months for Tier 3 and 1 year for Tier 2)</a:t>
            </a:r>
          </a:p>
          <a:p>
            <a:r>
              <a:rPr lang="en-US" sz="1050" i="1" dirty="0"/>
              <a:t>3. Q2 WMP goal for remediations met; 7 in the top 2% pending due to GO95 exceptions (permit or access issues)</a:t>
            </a:r>
          </a:p>
          <a:p>
            <a:r>
              <a:rPr lang="en-US" sz="1050" i="1" dirty="0"/>
              <a:t>4. Includes 5 notices from 2019 (carried over) due to GO95 exceptions</a:t>
            </a:r>
          </a:p>
        </p:txBody>
      </p:sp>
      <p:sp>
        <p:nvSpPr>
          <p:cNvPr id="6" name="TextBox 13">
            <a:extLst>
              <a:ext uri="{FF2B5EF4-FFF2-40B4-BE49-F238E27FC236}">
                <a16:creationId xmlns:a16="http://schemas.microsoft.com/office/drawing/2014/main" id="{CA4FC93B-0349-492A-8DFD-782C0D35AB7D}"/>
              </a:ext>
            </a:extLst>
          </p:cNvPr>
          <p:cNvSpPr txBox="1"/>
          <p:nvPr/>
        </p:nvSpPr>
        <p:spPr>
          <a:xfrm>
            <a:off x="489904" y="1411264"/>
            <a:ext cx="3849627" cy="3323987"/>
          </a:xfrm>
          <a:prstGeom prst="rect">
            <a:avLst/>
          </a:prstGeom>
          <a:noFill/>
        </p:spPr>
        <p:txBody>
          <a:bodyPr wrap="square" rtlCol="0">
            <a:spAutoFit/>
          </a:bodyPr>
          <a:lstStyle/>
          <a:p>
            <a:r>
              <a:rPr lang="en-US" b="1" dirty="0">
                <a:latin typeface="Segoe UI" panose="020B0502040204020203" pitchFamily="34" charset="0"/>
                <a:cs typeface="Segoe UI" panose="020B0502040204020203" pitchFamily="34" charset="0"/>
              </a:rPr>
              <a:t>Current Status</a:t>
            </a:r>
          </a:p>
          <a:p>
            <a:pPr marL="285750" indent="-285750">
              <a:buFont typeface="Arial" panose="020B0604020202020204" pitchFamily="34" charset="0"/>
              <a:buChar char="•"/>
            </a:pPr>
            <a:r>
              <a:rPr lang="en-US" sz="1600" dirty="0">
                <a:latin typeface="Segoe UI" panose="020B0502040204020203" pitchFamily="34" charset="0"/>
                <a:cs typeface="Segoe UI" panose="020B0502040204020203" pitchFamily="34" charset="0"/>
              </a:rPr>
              <a:t>3,895 LSI P2’s have been completed to date</a:t>
            </a:r>
          </a:p>
          <a:p>
            <a:pPr marL="285750" indent="-285750">
              <a:buFont typeface="Arial" panose="020B0604020202020204" pitchFamily="34" charset="0"/>
              <a:buChar char="•"/>
            </a:pPr>
            <a:r>
              <a:rPr lang="en-US" sz="1600" dirty="0">
                <a:latin typeface="Segoe UI" panose="020B0502040204020203" pitchFamily="34" charset="0"/>
                <a:cs typeface="Segoe UI" panose="020B0502040204020203" pitchFamily="34" charset="0"/>
              </a:rPr>
              <a:t>The highest risk (top 2%) of LSI P2’s have been remediated</a:t>
            </a:r>
          </a:p>
          <a:p>
            <a:pPr marL="742950" lvl="1" indent="-285750">
              <a:buFont typeface="Segoe UI" panose="020B0502040204020203" pitchFamily="34" charset="0"/>
              <a:buChar char="−"/>
            </a:pPr>
            <a:r>
              <a:rPr lang="en-US" sz="1600" dirty="0">
                <a:latin typeface="Segoe UI" panose="020B0502040204020203" pitchFamily="34" charset="0"/>
                <a:cs typeface="Segoe UI" panose="020B0502040204020203" pitchFamily="34" charset="0"/>
              </a:rPr>
              <a:t>This represented 50% of the total risk</a:t>
            </a:r>
            <a:endParaRPr lang="en-US" sz="1600">
              <a:latin typeface="Segoe UI" panose="020B0502040204020203" pitchFamily="34" charset="0"/>
              <a:cs typeface="Segoe UI" panose="020B0502040204020203" pitchFamily="34" charset="0"/>
            </a:endParaRPr>
          </a:p>
          <a:p>
            <a:pPr marL="742950" lvl="1" indent="-285750">
              <a:buFont typeface="Arial" panose="020B0604020202020204" pitchFamily="34" charset="0"/>
              <a:buChar char="•"/>
            </a:pPr>
            <a:endParaRPr lang="en-US" sz="16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1600" dirty="0">
                <a:latin typeface="Segoe UI" panose="020B0502040204020203" pitchFamily="34" charset="0"/>
                <a:cs typeface="Segoe UI" panose="020B0502040204020203" pitchFamily="34" charset="0"/>
              </a:rPr>
              <a:t>Remaining P2’s are classified as non-elevated fire</a:t>
            </a:r>
            <a:r>
              <a:rPr lang="en-US" sz="1600" baseline="30000" dirty="0">
                <a:latin typeface="Segoe UI" panose="020B0502040204020203" pitchFamily="34" charset="0"/>
                <a:cs typeface="Segoe UI" panose="020B0502040204020203" pitchFamily="34" charset="0"/>
              </a:rPr>
              <a:t>1</a:t>
            </a:r>
            <a:r>
              <a:rPr lang="en-US" sz="1600" dirty="0">
                <a:latin typeface="Segoe UI" panose="020B0502040204020203" pitchFamily="34" charset="0"/>
                <a:cs typeface="Segoe UI" panose="020B0502040204020203" pitchFamily="34" charset="0"/>
              </a:rPr>
              <a:t> and given a max of 3 years to complete (from the inspection date), and are bundled/prioritized with other work</a:t>
            </a:r>
          </a:p>
        </p:txBody>
      </p:sp>
    </p:spTree>
    <p:extLst>
      <p:ext uri="{BB962C8B-B14F-4D97-AF65-F5344CB8AC3E}">
        <p14:creationId xmlns:p14="http://schemas.microsoft.com/office/powerpoint/2010/main" val="3502108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 b="0" i="0" u="none" strike="noStrike" kern="1200" cap="none" spc="0" normalizeH="0" baseline="0" noProof="0">
                <a:ln>
                  <a:noFill/>
                </a:ln>
                <a:solidFill>
                  <a:srgbClr val="FFFFFF">
                    <a:alpha val="0"/>
                  </a:srgbClr>
                </a:solidFill>
                <a:effectLst/>
                <a:uLnTx/>
                <a:uFillTx/>
                <a:latin typeface="Segoe UI"/>
                <a:ea typeface="+mn-ea"/>
                <a:cs typeface="+mn-cs"/>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628650" y="226816"/>
            <a:ext cx="7886700" cy="472431"/>
          </a:xfrm>
        </p:spPr>
        <p:txBody>
          <a:bodyPr>
            <a:noAutofit/>
          </a:bodyPr>
          <a:lstStyle/>
          <a:p>
            <a:pPr algn="ctr"/>
            <a:r>
              <a:rPr lang="en-US" sz="2400" b="1">
                <a:latin typeface="Segoe UI Light"/>
                <a:cs typeface="Segoe UI Light"/>
              </a:rPr>
              <a:t>Program Parameters - Line Clearing</a:t>
            </a:r>
            <a:endParaRPr lang="en-US" sz="2400" b="1"/>
          </a:p>
        </p:txBody>
      </p:sp>
      <p:sp>
        <p:nvSpPr>
          <p:cNvPr id="2" name="Rectangle 1">
            <a:extLst>
              <a:ext uri="{FF2B5EF4-FFF2-40B4-BE49-F238E27FC236}">
                <a16:creationId xmlns:a16="http://schemas.microsoft.com/office/drawing/2014/main" id="{2D796D27-ECD0-4AD5-8859-4723CFE75B3E}"/>
              </a:ext>
            </a:extLst>
          </p:cNvPr>
          <p:cNvSpPr/>
          <p:nvPr/>
        </p:nvSpPr>
        <p:spPr>
          <a:xfrm>
            <a:off x="461041" y="1181590"/>
            <a:ext cx="8221917" cy="4031873"/>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Focus is tracking contractor performance against required standards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sng" strike="noStrike" kern="1200" cap="none" spc="0" normalizeH="0" baseline="0" noProof="0">
              <a:ln>
                <a:noFill/>
              </a:ln>
              <a:solidFill>
                <a:prstClr val="black"/>
              </a:solidFill>
              <a:effectLst/>
              <a:uLnTx/>
              <a:uFillTx/>
              <a:latin typeface="Segoe U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Acceptable Quality Levels (AQL):</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100% AQL for Regulatory Clearance Distance (RCD) – compliance clearance</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E.g., 4’ for Distribution in HFRA</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95-98% AQL for the Compliance Clearance Distance (CCD) – internal standard </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E.g., 6’ for Distribution in HFRA (1.5 x RCD)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Other aspects measured include: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Grid Resiliency Clearance Distance (GRCD) which is expanded clearance – CPUC recommendation, not enforceable</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E.g., 12’ for Distribution in HFRA</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Contractor-specific performance, including trees missed during pre-inspection</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Pruning industry standards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Starting July 2020, overall program health as measured by RCD and CCD distances farther into the annual cycle</a:t>
            </a:r>
          </a:p>
        </p:txBody>
      </p:sp>
    </p:spTree>
    <p:extLst>
      <p:ext uri="{BB962C8B-B14F-4D97-AF65-F5344CB8AC3E}">
        <p14:creationId xmlns:p14="http://schemas.microsoft.com/office/powerpoint/2010/main" val="3087350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 b="0" i="0" u="none" strike="noStrike" kern="1200" cap="none" spc="0" normalizeH="0" baseline="0" noProof="0">
                <a:ln>
                  <a:noFill/>
                </a:ln>
                <a:solidFill>
                  <a:srgbClr val="FFFFFF">
                    <a:alpha val="0"/>
                  </a:srgbClr>
                </a:solidFill>
                <a:effectLst/>
                <a:uLnTx/>
                <a:uFillTx/>
                <a:latin typeface="Segoe UI"/>
                <a:ea typeface="+mn-ea"/>
                <a:cs typeface="+mn-cs"/>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628650" y="159019"/>
            <a:ext cx="7886700" cy="499518"/>
          </a:xfrm>
        </p:spPr>
        <p:txBody>
          <a:bodyPr>
            <a:noAutofit/>
          </a:bodyPr>
          <a:lstStyle/>
          <a:p>
            <a:pPr algn="ctr"/>
            <a:r>
              <a:rPr lang="en-US" sz="2400" b="1"/>
              <a:t>Implementation Timeline</a:t>
            </a:r>
          </a:p>
        </p:txBody>
      </p:sp>
      <p:sp>
        <p:nvSpPr>
          <p:cNvPr id="2" name="Rectangle 1">
            <a:extLst>
              <a:ext uri="{FF2B5EF4-FFF2-40B4-BE49-F238E27FC236}">
                <a16:creationId xmlns:a16="http://schemas.microsoft.com/office/drawing/2014/main" id="{2D796D27-ECD0-4AD5-8859-4723CFE75B3E}"/>
              </a:ext>
            </a:extLst>
          </p:cNvPr>
          <p:cNvSpPr/>
          <p:nvPr/>
        </p:nvSpPr>
        <p:spPr>
          <a:xfrm>
            <a:off x="673443" y="743361"/>
            <a:ext cx="7741508" cy="526297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Segoe UI"/>
                <a:ea typeface="+mn-ea"/>
                <a:cs typeface="+mn-cs"/>
              </a:rPr>
              <a:t>Q2 2019</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April – Line clearing QC commenced</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Focus on contractor performance; within 60 days of work completion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June – Hazard tree QC of mitigations commenced (100%)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Segoe UI"/>
                <a:ea typeface="+mn-ea"/>
                <a:cs typeface="+mn-cs"/>
              </a:rPr>
              <a:t>Q1 2020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AQLs established for RCD and CCD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New contracts in place with 5 prime pruning and 4 pre-inspection contractors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Segoe UI"/>
                <a:ea typeface="+mn-ea"/>
                <a:cs typeface="+mn-cs"/>
              </a:rPr>
              <a:t>Q2 2020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HTMP QC of assessments commenced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Segoe UI"/>
                <a:ea typeface="+mn-ea"/>
                <a:cs typeface="+mn-cs"/>
              </a:rPr>
              <a:t>Q3 2020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Line clearing – commenced inspections for work completed &gt;60 days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Vendor Corrective Action Program under development; implementation in 1Q 2021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a:ln>
                  <a:noFill/>
                </a:ln>
                <a:solidFill>
                  <a:prstClr val="black"/>
                </a:solidFill>
                <a:effectLst/>
                <a:uLnTx/>
                <a:uFillTx/>
                <a:latin typeface="Segoe UI"/>
                <a:ea typeface="+mn-ea"/>
                <a:cs typeface="+mn-cs"/>
              </a:rPr>
              <a:t>Q4 2020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AQL to be implemented for Grid Resiliency Clearance Distance (GRCD)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Dead/Dying tree program QC will commence</a:t>
            </a:r>
            <a:endParaRPr kumimoji="0" lang="en-US" sz="1600" b="0" i="0" u="sng" strike="noStrike" kern="1200" cap="none" spc="0" normalizeH="0" baseline="0" noProof="0">
              <a:ln>
                <a:noFill/>
              </a:ln>
              <a:solidFill>
                <a:prstClr val="black"/>
              </a:solidFill>
              <a:effectLst/>
              <a:uLnTx/>
              <a:uFillTx/>
              <a:latin typeface="Segoe UI"/>
              <a:ea typeface="+mn-ea"/>
              <a:cs typeface="+mn-cs"/>
            </a:endParaRPr>
          </a:p>
        </p:txBody>
      </p:sp>
      <p:sp>
        <p:nvSpPr>
          <p:cNvPr id="5" name="Rectangle 4">
            <a:extLst>
              <a:ext uri="{FF2B5EF4-FFF2-40B4-BE49-F238E27FC236}">
                <a16:creationId xmlns:a16="http://schemas.microsoft.com/office/drawing/2014/main" id="{1B1D9D65-10B8-491E-A686-D547A044CBAD}"/>
              </a:ext>
            </a:extLst>
          </p:cNvPr>
          <p:cNvSpPr/>
          <p:nvPr/>
        </p:nvSpPr>
        <p:spPr bwMode="gray">
          <a:xfrm>
            <a:off x="580768" y="2231267"/>
            <a:ext cx="7834183" cy="803925"/>
          </a:xfrm>
          <a:prstGeom prst="rect">
            <a:avLst/>
          </a:prstGeom>
          <a:no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mn-cs"/>
            </a:endParaRPr>
          </a:p>
        </p:txBody>
      </p:sp>
      <p:cxnSp>
        <p:nvCxnSpPr>
          <p:cNvPr id="6" name="Straight Connector 5">
            <a:extLst>
              <a:ext uri="{FF2B5EF4-FFF2-40B4-BE49-F238E27FC236}">
                <a16:creationId xmlns:a16="http://schemas.microsoft.com/office/drawing/2014/main" id="{D8AAE2F6-36C4-44DE-B498-A87C82E83CEB}"/>
              </a:ext>
            </a:extLst>
          </p:cNvPr>
          <p:cNvCxnSpPr>
            <a:cxnSpLocks/>
          </p:cNvCxnSpPr>
          <p:nvPr/>
        </p:nvCxnSpPr>
        <p:spPr bwMode="gray">
          <a:xfrm>
            <a:off x="398207" y="2038864"/>
            <a:ext cx="8347585" cy="0"/>
          </a:xfrm>
          <a:prstGeom prst="line">
            <a:avLst/>
          </a:prstGeom>
          <a:ln w="38100" cap="flat">
            <a:solidFill>
              <a:schemeClr val="accent6">
                <a:lumMod val="50000"/>
              </a:schemeClr>
            </a:solidFill>
            <a:miter lim="800000"/>
            <a:tailEnd type="non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55792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 b="0" i="0" u="none" strike="noStrike" kern="1200" cap="none" spc="0" normalizeH="0" baseline="0" noProof="0">
                <a:ln>
                  <a:noFill/>
                </a:ln>
                <a:solidFill>
                  <a:srgbClr val="FFFFFF">
                    <a:alpha val="0"/>
                  </a:srgbClr>
                </a:solidFill>
                <a:effectLst/>
                <a:uLnTx/>
                <a:uFillTx/>
                <a:latin typeface="Segoe UI"/>
                <a:ea typeface="+mn-ea"/>
                <a:cs typeface="+mn-cs"/>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527985"/>
          </a:xfrm>
        </p:spPr>
        <p:txBody>
          <a:bodyPr>
            <a:noAutofit/>
          </a:bodyPr>
          <a:lstStyle/>
          <a:p>
            <a:pPr algn="ctr"/>
            <a:r>
              <a:rPr lang="en-US" sz="2400" b="1"/>
              <a:t>2020 YTD Performance (through June)</a:t>
            </a:r>
          </a:p>
        </p:txBody>
      </p:sp>
      <p:sp>
        <p:nvSpPr>
          <p:cNvPr id="2" name="Rectangle 1">
            <a:extLst>
              <a:ext uri="{FF2B5EF4-FFF2-40B4-BE49-F238E27FC236}">
                <a16:creationId xmlns:a16="http://schemas.microsoft.com/office/drawing/2014/main" id="{2D796D27-ECD0-4AD5-8859-4723CFE75B3E}"/>
              </a:ext>
            </a:extLst>
          </p:cNvPr>
          <p:cNvSpPr/>
          <p:nvPr/>
        </p:nvSpPr>
        <p:spPr>
          <a:xfrm>
            <a:off x="353466" y="744841"/>
            <a:ext cx="8560013" cy="5755422"/>
          </a:xfrm>
          <a:prstGeom prst="rect">
            <a:avLst/>
          </a:prstGeom>
        </p:spPr>
        <p:txBody>
          <a:bodyPr wrap="square"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effectLst/>
                <a:uLnTx/>
                <a:uFillTx/>
                <a:latin typeface="Segoe UI"/>
                <a:ea typeface="+mn-ea"/>
                <a:cs typeface="+mn-cs"/>
              </a:rPr>
              <a:t>Trends/Issues:</a:t>
            </a:r>
            <a:endParaRPr lang="en-US" sz="1600" b="0" i="0" u="none" strike="noStrike" kern="1200" cap="none" spc="0" normalizeH="0" baseline="0" noProof="0">
              <a:ln>
                <a:noFill/>
              </a:ln>
              <a:effectLst/>
              <a:uLnTx/>
              <a:uFillTx/>
              <a:latin typeface="Segoe UI"/>
              <a:cs typeface="Segoe UI"/>
            </a:endParaRPr>
          </a:p>
          <a:p>
            <a:pPr marL="285750" indent="-285750">
              <a:buFont typeface="Arial" panose="020B0604020202020204" pitchFamily="34" charset="0"/>
              <a:buChar char="•"/>
              <a:defRPr/>
            </a:pPr>
            <a:r>
              <a:rPr lang="en-US" sz="1600">
                <a:latin typeface="Segoe UI"/>
              </a:rPr>
              <a:t>Overall 2020</a:t>
            </a:r>
            <a:r>
              <a:rPr kumimoji="0" lang="en-US" sz="1600" b="0" i="0" u="none" strike="sngStrike" kern="1200" cap="none" spc="0" normalizeH="0" baseline="0" noProof="0">
                <a:ln>
                  <a:noFill/>
                </a:ln>
                <a:effectLst/>
                <a:uLnTx/>
                <a:uFillTx/>
                <a:latin typeface="Segoe UI"/>
                <a:ea typeface="+mn-ea"/>
                <a:cs typeface="+mn-cs"/>
              </a:rPr>
              <a:t> </a:t>
            </a:r>
            <a:r>
              <a:rPr kumimoji="0" lang="en-US" sz="1600" b="0" i="0" u="none" strike="noStrike" kern="1200" cap="none" spc="0" normalizeH="0" baseline="0" noProof="0">
                <a:ln>
                  <a:noFill/>
                </a:ln>
                <a:effectLst/>
                <a:uLnTx/>
                <a:uFillTx/>
                <a:latin typeface="Segoe UI"/>
              </a:rPr>
              <a:t>performance has improved from 97-98% in 2019 to &gt;99% in 2020</a:t>
            </a:r>
            <a:endParaRPr lang="en-US" sz="1600" b="0" i="0" u="none" strike="noStrike" kern="1200" cap="none" spc="0" normalizeH="0" baseline="0" noProof="0">
              <a:ln>
                <a:noFill/>
              </a:ln>
              <a:effectLst/>
              <a:uLnTx/>
              <a:uFillTx/>
              <a:latin typeface="Segoe UI"/>
              <a:cs typeface="Segoe UI"/>
            </a:endParaRPr>
          </a:p>
          <a:p>
            <a:pPr marL="285750" indent="-285750">
              <a:buFont typeface="Arial" panose="020B0604020202020204" pitchFamily="34" charset="0"/>
              <a:buChar char="•"/>
              <a:defRPr/>
            </a:pPr>
            <a:r>
              <a:rPr lang="en-US" sz="1600">
                <a:latin typeface="Segoe UI"/>
              </a:rPr>
              <a:t>Recent results (May-June</a:t>
            </a:r>
            <a:r>
              <a:rPr kumimoji="0" lang="en-US" sz="1600" b="0" i="0" u="none" kern="1200" cap="none" spc="0" normalizeH="0" baseline="0" noProof="0">
                <a:ln>
                  <a:noFill/>
                </a:ln>
                <a:effectLst/>
                <a:uLnTx/>
                <a:uFillTx/>
                <a:latin typeface="Segoe UI"/>
                <a:ea typeface="+mn-ea"/>
                <a:cs typeface="+mn-cs"/>
              </a:rPr>
              <a:t> 2020</a:t>
            </a:r>
            <a:r>
              <a:rPr lang="en-US" sz="1600">
                <a:latin typeface="Segoe UI"/>
              </a:rPr>
              <a:t>)</a:t>
            </a:r>
            <a:r>
              <a:rPr kumimoji="0" lang="en-US" sz="1600" b="0" i="0" u="none" kern="1200" cap="none" spc="0" normalizeH="0" baseline="0" noProof="0">
                <a:ln>
                  <a:noFill/>
                </a:ln>
                <a:effectLst/>
                <a:uLnTx/>
                <a:uFillTx/>
                <a:latin typeface="Segoe UI"/>
                <a:ea typeface="+mn-ea"/>
                <a:cs typeface="+mn-cs"/>
              </a:rPr>
              <a:t> </a:t>
            </a:r>
            <a:r>
              <a:rPr lang="en-US" sz="1600">
                <a:latin typeface="Segoe UI"/>
              </a:rPr>
              <a:t>show a</a:t>
            </a:r>
            <a:r>
              <a:rPr kumimoji="0" lang="en-US" sz="1600" b="0" i="0" u="none" kern="1200" cap="none" spc="0" normalizeH="0" baseline="0" noProof="0">
                <a:ln>
                  <a:noFill/>
                </a:ln>
                <a:effectLst/>
                <a:uLnTx/>
                <a:uFillTx/>
                <a:latin typeface="Segoe UI"/>
                <a:ea typeface="+mn-ea"/>
                <a:cs typeface="+mn-cs"/>
              </a:rPr>
              <a:t> </a:t>
            </a:r>
            <a:r>
              <a:rPr kumimoji="0" lang="en-US" sz="1600" b="0" i="0" u="none" strike="noStrike" kern="1200" cap="none" spc="0" normalizeH="0" baseline="0" noProof="0">
                <a:ln>
                  <a:noFill/>
                </a:ln>
                <a:effectLst/>
                <a:uLnTx/>
                <a:uFillTx/>
                <a:latin typeface="Segoe UI"/>
                <a:ea typeface="+mn-ea"/>
                <a:cs typeface="+mn-cs"/>
              </a:rPr>
              <a:t>decline in performance, reducing YTD conformance rate</a:t>
            </a:r>
            <a:endParaRPr lang="en-US" sz="1600" b="0" i="0" u="none" strike="noStrike" kern="1200" cap="none" spc="0" normalizeH="0" baseline="0" noProof="0">
              <a:ln>
                <a:noFill/>
              </a:ln>
              <a:effectLst/>
              <a:uLnTx/>
              <a:uFillTx/>
              <a:latin typeface="Segoe UI"/>
              <a:cs typeface="Segoe U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effectLst/>
                <a:uLnTx/>
                <a:uFillTx/>
                <a:latin typeface="Segoe UI"/>
                <a:ea typeface="+mn-ea"/>
                <a:cs typeface="+mn-cs"/>
              </a:rPr>
              <a:t>Distribution – Uncertainty in drivers for minor decline in performance</a:t>
            </a:r>
            <a:endParaRPr lang="en-US" sz="1600" b="0" i="0" u="none" strike="noStrike" kern="1200" cap="none" spc="0" normalizeH="0" baseline="0" noProof="0">
              <a:ln>
                <a:noFill/>
              </a:ln>
              <a:effectLst/>
              <a:uLnTx/>
              <a:uFillTx/>
              <a:latin typeface="Segoe UI"/>
              <a:cs typeface="Segoe UI"/>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effectLst/>
                <a:uLnTx/>
                <a:uFillTx/>
                <a:latin typeface="Segoe UI"/>
                <a:ea typeface="+mn-ea"/>
                <a:cs typeface="+mn-cs"/>
              </a:rPr>
              <a:t>Consistent across most contractors</a:t>
            </a:r>
            <a:endParaRPr lang="en-US" sz="1600" b="0" i="0" u="none" strike="noStrike" kern="1200" cap="none" spc="0" normalizeH="0" baseline="0" noProof="0">
              <a:ln>
                <a:noFill/>
              </a:ln>
              <a:effectLst/>
              <a:uLnTx/>
              <a:uFillTx/>
              <a:latin typeface="Segoe UI"/>
              <a:cs typeface="Segoe UI"/>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effectLst/>
                <a:uLnTx/>
                <a:uFillTx/>
                <a:latin typeface="Segoe UI"/>
                <a:ea typeface="+mn-ea"/>
                <a:cs typeface="+mn-cs"/>
              </a:rPr>
              <a:t>Seasonal growth and increased conductor loading may be a contributing factor; however, clearance is required to factor in growth of species to last for an annual cycle</a:t>
            </a:r>
            <a:endParaRPr lang="en-US" sz="1600" b="0" i="0" u="none" strike="noStrike" kern="1200" cap="none" spc="0" normalizeH="0" baseline="0" noProof="0">
              <a:ln>
                <a:noFill/>
              </a:ln>
              <a:effectLst/>
              <a:uLnTx/>
              <a:uFillTx/>
              <a:latin typeface="Segoe UI"/>
              <a:cs typeface="Segoe U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effectLst/>
                <a:uLnTx/>
                <a:uFillTx/>
                <a:latin typeface="Segoe UI"/>
                <a:ea typeface="+mn-ea"/>
                <a:cs typeface="+mn-cs"/>
              </a:rPr>
              <a:t>Transmission – Related to pre-inspection issues with two contractors incorrectly using LiDAR to determine clearance under maximum line dynamic conditions</a:t>
            </a:r>
            <a:endParaRPr lang="en-US" sz="1600" b="0" i="0" u="none" strike="noStrike" kern="1200" cap="none" spc="0" normalizeH="0" baseline="0" noProof="0">
              <a:ln>
                <a:noFill/>
              </a:ln>
              <a:effectLst/>
              <a:uLnTx/>
              <a:uFillTx/>
              <a:latin typeface="Segoe UI"/>
              <a:cs typeface="Segoe UI"/>
            </a:endParaRPr>
          </a:p>
          <a:p>
            <a:pPr marL="742950" lvl="1" indent="-285750">
              <a:buFont typeface="Arial" panose="020B0604020202020204" pitchFamily="34" charset="0"/>
              <a:buChar char="•"/>
              <a:defRPr/>
            </a:pPr>
            <a:r>
              <a:rPr kumimoji="0" lang="en-US" sz="1600" b="0" i="0" u="none" strike="noStrike" kern="1200" cap="none" spc="0" normalizeH="0" baseline="0" noProof="0">
                <a:ln>
                  <a:noFill/>
                </a:ln>
                <a:effectLst/>
                <a:uLnTx/>
                <a:uFillTx/>
                <a:latin typeface="Segoe UI"/>
                <a:ea typeface="+mn-ea"/>
                <a:cs typeface="+mn-cs"/>
              </a:rPr>
              <a:t>Current field conditions may not approach maximum sag/sway</a:t>
            </a:r>
            <a:r>
              <a:rPr lang="en-US" sz="1600">
                <a:latin typeface="Segoe UI"/>
              </a:rPr>
              <a:t> </a:t>
            </a:r>
            <a:endParaRPr lang="en-US" sz="1600" b="0" i="0" u="none" strike="noStrike" kern="1200" cap="none" spc="0" normalizeH="0" baseline="0" noProof="0">
              <a:ln>
                <a:noFill/>
              </a:ln>
              <a:effectLst/>
              <a:uLnTx/>
              <a:uFillTx/>
              <a:latin typeface="Segoe UI"/>
              <a:cs typeface="Segoe UI"/>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effectLst/>
                <a:uLnTx/>
                <a:uFillTx/>
                <a:latin typeface="Segoe UI"/>
                <a:ea typeface="+mn-ea"/>
                <a:cs typeface="+mn-cs"/>
              </a:rPr>
              <a:t>39 circuits and approximately 933 circuit miles impacted</a:t>
            </a:r>
            <a:endParaRPr lang="en-US" sz="1600" b="0" i="0" u="none" strike="noStrike" kern="1200" cap="none" spc="0" normalizeH="0" baseline="0" noProof="0">
              <a:ln>
                <a:noFill/>
              </a:ln>
              <a:effectLst/>
              <a:uLnTx/>
              <a:uFillTx/>
              <a:latin typeface="Segoe UI"/>
              <a:cs typeface="Segoe UI"/>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effectLst/>
                <a:uLnTx/>
                <a:uFillTx/>
                <a:latin typeface="Segoe UI"/>
                <a:ea typeface="+mn-ea"/>
                <a:cs typeface="+mn-cs"/>
              </a:rPr>
              <a:t>ACTIONS TAKEN – Discussions and training for contractor personnel on usage of LiDAR; developing plan for re-inspection for all circuits inspected by the two contractors</a:t>
            </a:r>
            <a:endParaRPr lang="en-US" sz="1600" b="0" i="0" u="none" strike="noStrike" kern="1200" cap="none" spc="0" normalizeH="0" baseline="0" noProof="0">
              <a:ln>
                <a:noFill/>
              </a:ln>
              <a:effectLst/>
              <a:uLnTx/>
              <a:uFillTx/>
              <a:latin typeface="Segoe UI"/>
              <a:cs typeface="Segoe UI"/>
            </a:endParaRPr>
          </a:p>
        </p:txBody>
      </p:sp>
      <p:graphicFrame>
        <p:nvGraphicFramePr>
          <p:cNvPr id="4" name="Table 4">
            <a:extLst>
              <a:ext uri="{FF2B5EF4-FFF2-40B4-BE49-F238E27FC236}">
                <a16:creationId xmlns:a16="http://schemas.microsoft.com/office/drawing/2014/main" id="{01E82581-29CF-400D-B3EC-50E27BFD4264}"/>
              </a:ext>
            </a:extLst>
          </p:cNvPr>
          <p:cNvGraphicFramePr>
            <a:graphicFrameLocks noGrp="1"/>
          </p:cNvGraphicFramePr>
          <p:nvPr>
            <p:extLst>
              <p:ext uri="{D42A27DB-BD31-4B8C-83A1-F6EECF244321}">
                <p14:modId xmlns:p14="http://schemas.microsoft.com/office/powerpoint/2010/main" val="2463878950"/>
              </p:ext>
            </p:extLst>
          </p:nvPr>
        </p:nvGraphicFramePr>
        <p:xfrm>
          <a:off x="1183341" y="941491"/>
          <a:ext cx="6498130" cy="1320800"/>
        </p:xfrm>
        <a:graphic>
          <a:graphicData uri="http://schemas.openxmlformats.org/drawingml/2006/table">
            <a:tbl>
              <a:tblPr firstRow="1" bandRow="1">
                <a:tableStyleId>{5C22544A-7EE6-4342-B048-85BDC9FD1C3A}</a:tableStyleId>
              </a:tblPr>
              <a:tblGrid>
                <a:gridCol w="1299626">
                  <a:extLst>
                    <a:ext uri="{9D8B030D-6E8A-4147-A177-3AD203B41FA5}">
                      <a16:colId xmlns:a16="http://schemas.microsoft.com/office/drawing/2014/main" val="2874300134"/>
                    </a:ext>
                  </a:extLst>
                </a:gridCol>
                <a:gridCol w="1299626">
                  <a:extLst>
                    <a:ext uri="{9D8B030D-6E8A-4147-A177-3AD203B41FA5}">
                      <a16:colId xmlns:a16="http://schemas.microsoft.com/office/drawing/2014/main" val="4142509130"/>
                    </a:ext>
                  </a:extLst>
                </a:gridCol>
                <a:gridCol w="1299626">
                  <a:extLst>
                    <a:ext uri="{9D8B030D-6E8A-4147-A177-3AD203B41FA5}">
                      <a16:colId xmlns:a16="http://schemas.microsoft.com/office/drawing/2014/main" val="1618909093"/>
                    </a:ext>
                  </a:extLst>
                </a:gridCol>
                <a:gridCol w="1299626">
                  <a:extLst>
                    <a:ext uri="{9D8B030D-6E8A-4147-A177-3AD203B41FA5}">
                      <a16:colId xmlns:a16="http://schemas.microsoft.com/office/drawing/2014/main" val="4110177261"/>
                    </a:ext>
                  </a:extLst>
                </a:gridCol>
                <a:gridCol w="1299626">
                  <a:extLst>
                    <a:ext uri="{9D8B030D-6E8A-4147-A177-3AD203B41FA5}">
                      <a16:colId xmlns:a16="http://schemas.microsoft.com/office/drawing/2014/main" val="3753966907"/>
                    </a:ext>
                  </a:extLst>
                </a:gridCol>
              </a:tblGrid>
              <a:tr h="370840">
                <a:tc>
                  <a:txBody>
                    <a:bodyPr/>
                    <a:lstStyle/>
                    <a:p>
                      <a:pPr marL="0" indent="0" algn="ctr">
                        <a:buNone/>
                      </a:pPr>
                      <a:r>
                        <a:rPr lang="en-US" sz="1600"/>
                        <a:t>Distance</a:t>
                      </a:r>
                    </a:p>
                  </a:txBody>
                  <a:tcPr/>
                </a:tc>
                <a:tc>
                  <a:txBody>
                    <a:bodyPr/>
                    <a:lstStyle/>
                    <a:p>
                      <a:pPr marL="0" marR="0" lvl="0" indent="0" algn="ctr" defTabSz="533387" rtl="0" eaLnBrk="1" fontAlgn="auto" latinLnBrk="0" hangingPunct="1">
                        <a:lnSpc>
                          <a:spcPct val="100000"/>
                        </a:lnSpc>
                        <a:spcBef>
                          <a:spcPts val="900"/>
                        </a:spcBef>
                        <a:spcAft>
                          <a:spcPts val="0"/>
                        </a:spcAft>
                        <a:buClrTx/>
                        <a:buSzTx/>
                        <a:buFontTx/>
                        <a:buNone/>
                        <a:tabLst/>
                        <a:defRPr/>
                      </a:pPr>
                      <a:r>
                        <a:rPr lang="en-US" sz="1600"/>
                        <a:t>Target/AQL</a:t>
                      </a:r>
                    </a:p>
                  </a:txBody>
                  <a:tcPr/>
                </a:tc>
                <a:tc>
                  <a:txBody>
                    <a:bodyPr/>
                    <a:lstStyle/>
                    <a:p>
                      <a:pPr marL="0" indent="0" algn="ctr">
                        <a:buNone/>
                      </a:pPr>
                      <a:r>
                        <a:rPr lang="en-US" sz="1600"/>
                        <a:t>Overall Result</a:t>
                      </a:r>
                    </a:p>
                  </a:txBody>
                  <a:tcPr/>
                </a:tc>
                <a:tc>
                  <a:txBody>
                    <a:bodyPr/>
                    <a:lstStyle/>
                    <a:p>
                      <a:pPr marL="0" indent="0" algn="ctr">
                        <a:buNone/>
                      </a:pPr>
                      <a:r>
                        <a:rPr lang="en-US" sz="1600"/>
                        <a:t>Distribution</a:t>
                      </a:r>
                    </a:p>
                  </a:txBody>
                  <a:tcPr/>
                </a:tc>
                <a:tc>
                  <a:txBody>
                    <a:bodyPr/>
                    <a:lstStyle/>
                    <a:p>
                      <a:pPr marL="0" indent="0" algn="ctr">
                        <a:buNone/>
                      </a:pPr>
                      <a:r>
                        <a:rPr lang="en-US" sz="1600"/>
                        <a:t>Transmission</a:t>
                      </a:r>
                    </a:p>
                  </a:txBody>
                  <a:tcPr/>
                </a:tc>
                <a:extLst>
                  <a:ext uri="{0D108BD9-81ED-4DB2-BD59-A6C34878D82A}">
                    <a16:rowId xmlns:a16="http://schemas.microsoft.com/office/drawing/2014/main" val="1351337893"/>
                  </a:ext>
                </a:extLst>
              </a:tr>
              <a:tr h="370840">
                <a:tc>
                  <a:txBody>
                    <a:bodyPr/>
                    <a:lstStyle/>
                    <a:p>
                      <a:pPr marL="0" indent="0" algn="ctr">
                        <a:buNone/>
                      </a:pPr>
                      <a:r>
                        <a:rPr lang="en-US" b="1"/>
                        <a:t>RCD</a:t>
                      </a:r>
                    </a:p>
                  </a:txBody>
                  <a:tcPr anchor="ctr"/>
                </a:tc>
                <a:tc>
                  <a:txBody>
                    <a:bodyPr/>
                    <a:lstStyle/>
                    <a:p>
                      <a:pPr marL="0" indent="0" algn="ctr">
                        <a:buNone/>
                      </a:pPr>
                      <a:r>
                        <a:rPr lang="en-US" b="1"/>
                        <a:t>100%</a:t>
                      </a:r>
                    </a:p>
                  </a:txBody>
                  <a:tcPr anchor="ctr"/>
                </a:tc>
                <a:tc>
                  <a:txBody>
                    <a:bodyPr/>
                    <a:lstStyle/>
                    <a:p>
                      <a:pPr marL="0" indent="0" algn="ctr">
                        <a:buNone/>
                      </a:pPr>
                      <a:r>
                        <a:rPr lang="en-US" b="1"/>
                        <a:t>99.11%</a:t>
                      </a:r>
                    </a:p>
                  </a:txBody>
                  <a:tcPr anchor="ctr"/>
                </a:tc>
                <a:tc>
                  <a:txBody>
                    <a:bodyPr/>
                    <a:lstStyle/>
                    <a:p>
                      <a:pPr marL="0" indent="0" algn="ctr">
                        <a:buNone/>
                      </a:pPr>
                      <a:r>
                        <a:rPr lang="en-US" b="1"/>
                        <a:t>99.20%</a:t>
                      </a:r>
                    </a:p>
                  </a:txBody>
                  <a:tcPr anchor="ctr"/>
                </a:tc>
                <a:tc>
                  <a:txBody>
                    <a:bodyPr/>
                    <a:lstStyle/>
                    <a:p>
                      <a:pPr marL="0" indent="0" algn="ctr">
                        <a:buNone/>
                      </a:pPr>
                      <a:r>
                        <a:rPr lang="en-US" b="1"/>
                        <a:t>96.78%</a:t>
                      </a:r>
                    </a:p>
                  </a:txBody>
                  <a:tcPr anchor="ctr"/>
                </a:tc>
                <a:extLst>
                  <a:ext uri="{0D108BD9-81ED-4DB2-BD59-A6C34878D82A}">
                    <a16:rowId xmlns:a16="http://schemas.microsoft.com/office/drawing/2014/main" val="4282901235"/>
                  </a:ext>
                </a:extLst>
              </a:tr>
              <a:tr h="370840">
                <a:tc>
                  <a:txBody>
                    <a:bodyPr/>
                    <a:lstStyle/>
                    <a:p>
                      <a:pPr marL="0" indent="0" algn="ctr">
                        <a:buNone/>
                      </a:pPr>
                      <a:r>
                        <a:rPr lang="en-US" b="1"/>
                        <a:t>CCD</a:t>
                      </a:r>
                    </a:p>
                  </a:txBody>
                  <a:tcPr anchor="ctr"/>
                </a:tc>
                <a:tc>
                  <a:txBody>
                    <a:bodyPr/>
                    <a:lstStyle/>
                    <a:p>
                      <a:pPr marL="0" indent="0" algn="ctr">
                        <a:buNone/>
                      </a:pPr>
                      <a:r>
                        <a:rPr lang="en-US" b="1"/>
                        <a:t>95%-98%</a:t>
                      </a:r>
                    </a:p>
                  </a:txBody>
                  <a:tcPr anchor="ctr"/>
                </a:tc>
                <a:tc>
                  <a:txBody>
                    <a:bodyPr/>
                    <a:lstStyle/>
                    <a:p>
                      <a:pPr marL="0" indent="0" algn="ctr">
                        <a:buNone/>
                      </a:pPr>
                      <a:r>
                        <a:rPr lang="en-US" b="1"/>
                        <a:t>95.25%</a:t>
                      </a:r>
                    </a:p>
                  </a:txBody>
                  <a:tcPr anchor="ctr"/>
                </a:tc>
                <a:tc>
                  <a:txBody>
                    <a:bodyPr/>
                    <a:lstStyle/>
                    <a:p>
                      <a:pPr marL="0" indent="0" algn="ctr">
                        <a:buNone/>
                      </a:pPr>
                      <a:r>
                        <a:rPr lang="en-US" b="1"/>
                        <a:t>94.56%</a:t>
                      </a:r>
                    </a:p>
                  </a:txBody>
                  <a:tcPr anchor="ctr"/>
                </a:tc>
                <a:tc>
                  <a:txBody>
                    <a:bodyPr/>
                    <a:lstStyle/>
                    <a:p>
                      <a:pPr marL="0" indent="0" algn="ctr">
                        <a:buNone/>
                      </a:pPr>
                      <a:r>
                        <a:rPr lang="en-US" b="1"/>
                        <a:t>93.38%</a:t>
                      </a:r>
                    </a:p>
                  </a:txBody>
                  <a:tcPr anchor="ctr"/>
                </a:tc>
                <a:extLst>
                  <a:ext uri="{0D108BD9-81ED-4DB2-BD59-A6C34878D82A}">
                    <a16:rowId xmlns:a16="http://schemas.microsoft.com/office/drawing/2014/main" val="1214511005"/>
                  </a:ext>
                </a:extLst>
              </a:tr>
            </a:tbl>
          </a:graphicData>
        </a:graphic>
      </p:graphicFrame>
    </p:spTree>
    <p:extLst>
      <p:ext uri="{BB962C8B-B14F-4D97-AF65-F5344CB8AC3E}">
        <p14:creationId xmlns:p14="http://schemas.microsoft.com/office/powerpoint/2010/main" val="3887472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 b="0" i="0" u="none" strike="noStrike" kern="1200" cap="none" spc="0" normalizeH="0" baseline="0" noProof="0">
                <a:ln>
                  <a:noFill/>
                </a:ln>
                <a:solidFill>
                  <a:srgbClr val="FFFFFF">
                    <a:alpha val="0"/>
                  </a:srgbClr>
                </a:solidFill>
                <a:effectLst/>
                <a:uLnTx/>
                <a:uFillTx/>
                <a:latin typeface="Segoe UI"/>
                <a:ea typeface="+mn-ea"/>
                <a:cs typeface="+mn-cs"/>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11" name="Title 1">
            <a:extLst>
              <a:ext uri="{FF2B5EF4-FFF2-40B4-BE49-F238E27FC236}">
                <a16:creationId xmlns:a16="http://schemas.microsoft.com/office/drawing/2014/main" id="{D442B5E6-840F-4A86-A437-7CB1532C13C5}"/>
              </a:ext>
            </a:extLst>
          </p:cNvPr>
          <p:cNvSpPr>
            <a:spLocks noGrp="1"/>
          </p:cNvSpPr>
          <p:nvPr>
            <p:ph type="title"/>
          </p:nvPr>
        </p:nvSpPr>
        <p:spPr>
          <a:xfrm>
            <a:off x="2100173" y="142100"/>
            <a:ext cx="5074574" cy="429202"/>
          </a:xfrm>
        </p:spPr>
        <p:txBody>
          <a:bodyPr>
            <a:noAutofit/>
          </a:bodyPr>
          <a:lstStyle/>
          <a:p>
            <a:pPr algn="ctr"/>
            <a:r>
              <a:rPr lang="en-US" sz="2400" b="1"/>
              <a:t>2020 YTD Performance – RCD Overall </a:t>
            </a:r>
            <a:endParaRPr lang="en-US" sz="2400" b="1">
              <a:solidFill>
                <a:schemeClr val="accent5"/>
              </a:solidFill>
            </a:endParaRPr>
          </a:p>
        </p:txBody>
      </p:sp>
      <p:pic>
        <p:nvPicPr>
          <p:cNvPr id="2" name="Picture 1">
            <a:extLst>
              <a:ext uri="{FF2B5EF4-FFF2-40B4-BE49-F238E27FC236}">
                <a16:creationId xmlns:a16="http://schemas.microsoft.com/office/drawing/2014/main" id="{A68291B7-4F53-45EB-A2FD-9B275FAF93A9}"/>
              </a:ext>
            </a:extLst>
          </p:cNvPr>
          <p:cNvPicPr>
            <a:picLocks noChangeAspect="1"/>
          </p:cNvPicPr>
          <p:nvPr/>
        </p:nvPicPr>
        <p:blipFill>
          <a:blip r:embed="rId3"/>
          <a:stretch>
            <a:fillRect/>
          </a:stretch>
        </p:blipFill>
        <p:spPr>
          <a:xfrm>
            <a:off x="474387" y="737206"/>
            <a:ext cx="8293127" cy="2770973"/>
          </a:xfrm>
          <a:prstGeom prst="rect">
            <a:avLst/>
          </a:prstGeom>
        </p:spPr>
      </p:pic>
      <p:pic>
        <p:nvPicPr>
          <p:cNvPr id="6" name="Picture 5">
            <a:extLst>
              <a:ext uri="{FF2B5EF4-FFF2-40B4-BE49-F238E27FC236}">
                <a16:creationId xmlns:a16="http://schemas.microsoft.com/office/drawing/2014/main" id="{8C5AAC7B-FC04-460C-AD33-222749A53C6F}"/>
              </a:ext>
            </a:extLst>
          </p:cNvPr>
          <p:cNvPicPr>
            <a:picLocks noChangeAspect="1"/>
          </p:cNvPicPr>
          <p:nvPr/>
        </p:nvPicPr>
        <p:blipFill>
          <a:blip r:embed="rId4"/>
          <a:stretch>
            <a:fillRect/>
          </a:stretch>
        </p:blipFill>
        <p:spPr>
          <a:xfrm>
            <a:off x="474387" y="3598227"/>
            <a:ext cx="8326146" cy="2770973"/>
          </a:xfrm>
          <a:prstGeom prst="rect">
            <a:avLst/>
          </a:prstGeom>
        </p:spPr>
      </p:pic>
    </p:spTree>
    <p:extLst>
      <p:ext uri="{BB962C8B-B14F-4D97-AF65-F5344CB8AC3E}">
        <p14:creationId xmlns:p14="http://schemas.microsoft.com/office/powerpoint/2010/main" val="20114259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 b="0" i="0" u="none" strike="noStrike" kern="1200" cap="none" spc="0" normalizeH="0" baseline="0" noProof="0">
                <a:ln>
                  <a:noFill/>
                </a:ln>
                <a:solidFill>
                  <a:srgbClr val="FFFFFF">
                    <a:alpha val="0"/>
                  </a:srgbClr>
                </a:solidFill>
                <a:effectLst/>
                <a:uLnTx/>
                <a:uFillTx/>
                <a:latin typeface="Segoe UI"/>
                <a:ea typeface="+mn-ea"/>
                <a:cs typeface="+mn-cs"/>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160907" y="143609"/>
            <a:ext cx="4822186" cy="439415"/>
          </a:xfrm>
        </p:spPr>
        <p:txBody>
          <a:bodyPr>
            <a:noAutofit/>
          </a:bodyPr>
          <a:lstStyle/>
          <a:p>
            <a:pPr algn="ctr"/>
            <a:r>
              <a:rPr lang="en-US" sz="2400" b="1"/>
              <a:t>2020 YTD Performance – RCD HFRA </a:t>
            </a:r>
          </a:p>
        </p:txBody>
      </p:sp>
      <p:pic>
        <p:nvPicPr>
          <p:cNvPr id="5" name="Picture 4">
            <a:extLst>
              <a:ext uri="{FF2B5EF4-FFF2-40B4-BE49-F238E27FC236}">
                <a16:creationId xmlns:a16="http://schemas.microsoft.com/office/drawing/2014/main" id="{0E01F9A3-AAF5-48C5-B8E0-0F5E9981A712}"/>
              </a:ext>
            </a:extLst>
          </p:cNvPr>
          <p:cNvPicPr>
            <a:picLocks noChangeAspect="1"/>
          </p:cNvPicPr>
          <p:nvPr/>
        </p:nvPicPr>
        <p:blipFill>
          <a:blip r:embed="rId3"/>
          <a:stretch>
            <a:fillRect/>
          </a:stretch>
        </p:blipFill>
        <p:spPr>
          <a:xfrm>
            <a:off x="452218" y="715020"/>
            <a:ext cx="8286733" cy="2766636"/>
          </a:xfrm>
          <a:prstGeom prst="rect">
            <a:avLst/>
          </a:prstGeom>
        </p:spPr>
      </p:pic>
      <p:pic>
        <p:nvPicPr>
          <p:cNvPr id="6" name="Picture 5">
            <a:extLst>
              <a:ext uri="{FF2B5EF4-FFF2-40B4-BE49-F238E27FC236}">
                <a16:creationId xmlns:a16="http://schemas.microsoft.com/office/drawing/2014/main" id="{B5794327-1DEB-42DA-B59E-DFC141F202BC}"/>
              </a:ext>
            </a:extLst>
          </p:cNvPr>
          <p:cNvPicPr>
            <a:picLocks noChangeAspect="1"/>
          </p:cNvPicPr>
          <p:nvPr/>
        </p:nvPicPr>
        <p:blipFill>
          <a:blip r:embed="rId4"/>
          <a:stretch>
            <a:fillRect/>
          </a:stretch>
        </p:blipFill>
        <p:spPr>
          <a:xfrm>
            <a:off x="465391" y="3558650"/>
            <a:ext cx="8273560" cy="2766636"/>
          </a:xfrm>
          <a:prstGeom prst="rect">
            <a:avLst/>
          </a:prstGeom>
        </p:spPr>
      </p:pic>
    </p:spTree>
    <p:extLst>
      <p:ext uri="{BB962C8B-B14F-4D97-AF65-F5344CB8AC3E}">
        <p14:creationId xmlns:p14="http://schemas.microsoft.com/office/powerpoint/2010/main" val="25799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 b="0" i="0" u="none" strike="noStrike" kern="1200" cap="none" spc="0" normalizeH="0" baseline="0" noProof="0">
                <a:ln>
                  <a:noFill/>
                </a:ln>
                <a:solidFill>
                  <a:srgbClr val="FFFFFF">
                    <a:alpha val="0"/>
                  </a:srgbClr>
                </a:solidFill>
                <a:effectLst/>
                <a:uLnTx/>
                <a:uFillTx/>
                <a:latin typeface="Segoe UI"/>
                <a:ea typeface="+mn-ea"/>
                <a:cs typeface="+mn-cs"/>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pPr algn="ctr"/>
            <a:r>
              <a:rPr lang="en-US" sz="2400" b="1"/>
              <a:t>Corrective Action Approach</a:t>
            </a:r>
          </a:p>
        </p:txBody>
      </p:sp>
      <p:sp>
        <p:nvSpPr>
          <p:cNvPr id="2" name="Rectangle 1">
            <a:extLst>
              <a:ext uri="{FF2B5EF4-FFF2-40B4-BE49-F238E27FC236}">
                <a16:creationId xmlns:a16="http://schemas.microsoft.com/office/drawing/2014/main" id="{2D796D27-ECD0-4AD5-8859-4723CFE75B3E}"/>
              </a:ext>
            </a:extLst>
          </p:cNvPr>
          <p:cNvSpPr/>
          <p:nvPr/>
        </p:nvSpPr>
        <p:spPr>
          <a:xfrm>
            <a:off x="468726" y="1028693"/>
            <a:ext cx="8221916" cy="452431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Segoe UI"/>
                <a:ea typeface="+mn-ea"/>
                <a:cs typeface="+mn-cs"/>
              </a:rPr>
              <a:t>Regular Feedback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Monthly, QC results are trended, incorporated into scorecards, and detailed feedback on performance is provided to pre-inspection and pruning crews</a:t>
            </a:r>
            <a:endParaRPr lang="en-US" sz="1600">
              <a:solidFill>
                <a:prstClr val="black"/>
              </a:solidFill>
              <a:latin typeface="Segoe U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When needed, Corrective Actions are issued to address performance shortfalls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May involve additional measures such as heightened QC inspections by each contractor, additional training of field personnel, and onboarding of 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Segoe UI"/>
                <a:ea typeface="+mn-ea"/>
                <a:cs typeface="+mn-cs"/>
              </a:rPr>
              <a:t>Performance Issues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QC data segregates performance by location and contractor to drive understanding of gaps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One contractor is significantly underperforming their peers for both pre-inspection and pruning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VM QC is routinely meeting with contractor to address performance shortfalls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If improvement is not observed, additional Corrective Actions will be issued</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Work is largely in non-HFRA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sng" strike="noStrike" kern="1200" cap="none" spc="0" normalizeH="0" baseline="0" noProof="0">
              <a:ln>
                <a:noFill/>
              </a:ln>
              <a:solidFill>
                <a:prstClr val="black"/>
              </a:solidFill>
              <a:effectLst/>
              <a:uLnTx/>
              <a:uFillTx/>
              <a:latin typeface="Segoe UI"/>
              <a:ea typeface="+mn-ea"/>
              <a:cs typeface="+mn-cs"/>
            </a:endParaRPr>
          </a:p>
        </p:txBody>
      </p:sp>
    </p:spTree>
    <p:extLst>
      <p:ext uri="{BB962C8B-B14F-4D97-AF65-F5344CB8AC3E}">
        <p14:creationId xmlns:p14="http://schemas.microsoft.com/office/powerpoint/2010/main" val="36029303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AS_UNIQUEID" val="301"/>
</p:tagLst>
</file>

<file path=ppt/tags/tag11.xml><?xml version="1.0" encoding="utf-8"?>
<p:tagLst xmlns:a="http://schemas.openxmlformats.org/drawingml/2006/main" xmlns:r="http://schemas.openxmlformats.org/officeDocument/2006/relationships" xmlns:p="http://schemas.openxmlformats.org/presentationml/2006/main">
  <p:tag name="AS_UNIQUEID" val="302"/>
</p:tagLst>
</file>

<file path=ppt/tags/tag12.xml><?xml version="1.0" encoding="utf-8"?>
<p:tagLst xmlns:a="http://schemas.openxmlformats.org/drawingml/2006/main" xmlns:r="http://schemas.openxmlformats.org/officeDocument/2006/relationships" xmlns:p="http://schemas.openxmlformats.org/presentationml/2006/main">
  <p:tag name="AS_UNIQUEID" val="304"/>
</p:tagLst>
</file>

<file path=ppt/tags/tag13.xml><?xml version="1.0" encoding="utf-8"?>
<p:tagLst xmlns:a="http://schemas.openxmlformats.org/drawingml/2006/main" xmlns:r="http://schemas.openxmlformats.org/officeDocument/2006/relationships" xmlns:p="http://schemas.openxmlformats.org/presentationml/2006/main">
  <p:tag name="AS_UNIQUEID" val="303"/>
</p:tagLst>
</file>

<file path=ppt/tags/tag14.xml><?xml version="1.0" encoding="utf-8"?>
<p:tagLst xmlns:a="http://schemas.openxmlformats.org/drawingml/2006/main" xmlns:r="http://schemas.openxmlformats.org/officeDocument/2006/relationships" xmlns:p="http://schemas.openxmlformats.org/presentationml/2006/main">
  <p:tag name="AS_UNIQUEID" val="884"/>
</p:tagLst>
</file>

<file path=ppt/tags/tag15.xml><?xml version="1.0" encoding="utf-8"?>
<p:tagLst xmlns:a="http://schemas.openxmlformats.org/drawingml/2006/main" xmlns:r="http://schemas.openxmlformats.org/officeDocument/2006/relationships" xmlns:p="http://schemas.openxmlformats.org/presentationml/2006/main">
  <p:tag name="AS_UNIQUEID" val="884"/>
</p:tagLst>
</file>

<file path=ppt/tags/tag16.xml><?xml version="1.0" encoding="utf-8"?>
<p:tagLst xmlns:a="http://schemas.openxmlformats.org/drawingml/2006/main" xmlns:r="http://schemas.openxmlformats.org/officeDocument/2006/relationships" xmlns:p="http://schemas.openxmlformats.org/presentationml/2006/main">
  <p:tag name="AS_UNIQUEID" val="884"/>
</p:tagLst>
</file>

<file path=ppt/tags/tag17.xml><?xml version="1.0" encoding="utf-8"?>
<p:tagLst xmlns:a="http://schemas.openxmlformats.org/drawingml/2006/main" xmlns:r="http://schemas.openxmlformats.org/officeDocument/2006/relationships" xmlns:p="http://schemas.openxmlformats.org/presentationml/2006/main">
  <p:tag name="AS_UNIQUEID" val="884"/>
</p:tagLst>
</file>

<file path=ppt/tags/tag18.xml><?xml version="1.0" encoding="utf-8"?>
<p:tagLst xmlns:a="http://schemas.openxmlformats.org/drawingml/2006/main" xmlns:r="http://schemas.openxmlformats.org/officeDocument/2006/relationships" xmlns:p="http://schemas.openxmlformats.org/presentationml/2006/main">
  <p:tag name="AS_UNIQUEID" val="884"/>
</p:tagLst>
</file>

<file path=ppt/tags/tag19.xml><?xml version="1.0" encoding="utf-8"?>
<p:tagLst xmlns:a="http://schemas.openxmlformats.org/drawingml/2006/main" xmlns:r="http://schemas.openxmlformats.org/officeDocument/2006/relationships" xmlns:p="http://schemas.openxmlformats.org/presentationml/2006/main">
  <p:tag name="AS_UNIQUEID" val="884"/>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AS_UNIQUEID" val="884"/>
</p:tagLst>
</file>

<file path=ppt/tags/tag21.xml><?xml version="1.0" encoding="utf-8"?>
<p:tagLst xmlns:a="http://schemas.openxmlformats.org/drawingml/2006/main" xmlns:r="http://schemas.openxmlformats.org/officeDocument/2006/relationships" xmlns:p="http://schemas.openxmlformats.org/presentationml/2006/main">
  <p:tag name="AS_UNIQUEID" val="884"/>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jdmYj6PZG3KHeR7P41VHw"/>
</p:tagLst>
</file>

<file path=ppt/tags/tag4.xml><?xml version="1.0" encoding="utf-8"?>
<p:tagLst xmlns:a="http://schemas.openxmlformats.org/drawingml/2006/main" xmlns:r="http://schemas.openxmlformats.org/officeDocument/2006/relationships" xmlns:p="http://schemas.openxmlformats.org/presentationml/2006/main">
  <p:tag name="AS_UNIQUEID" val="320"/>
</p:tagLst>
</file>

<file path=ppt/tags/tag5.xml><?xml version="1.0" encoding="utf-8"?>
<p:tagLst xmlns:a="http://schemas.openxmlformats.org/drawingml/2006/main" xmlns:r="http://schemas.openxmlformats.org/officeDocument/2006/relationships" xmlns:p="http://schemas.openxmlformats.org/presentationml/2006/main">
  <p:tag name="AS_UNIQUEID" val="321"/>
</p:tagLst>
</file>

<file path=ppt/tags/tag6.xml><?xml version="1.0" encoding="utf-8"?>
<p:tagLst xmlns:a="http://schemas.openxmlformats.org/drawingml/2006/main" xmlns:r="http://schemas.openxmlformats.org/officeDocument/2006/relationships" xmlns:p="http://schemas.openxmlformats.org/presentationml/2006/main">
  <p:tag name="AS_UNIQUEID" val="302"/>
</p:tagLst>
</file>

<file path=ppt/tags/tag7.xml><?xml version="1.0" encoding="utf-8"?>
<p:tagLst xmlns:a="http://schemas.openxmlformats.org/drawingml/2006/main" xmlns:r="http://schemas.openxmlformats.org/officeDocument/2006/relationships" xmlns:p="http://schemas.openxmlformats.org/presentationml/2006/main">
  <p:tag name="AS_UNIQUEID" val="304"/>
</p:tagLst>
</file>

<file path=ppt/tags/tag8.xml><?xml version="1.0" encoding="utf-8"?>
<p:tagLst xmlns:a="http://schemas.openxmlformats.org/drawingml/2006/main" xmlns:r="http://schemas.openxmlformats.org/officeDocument/2006/relationships" xmlns:p="http://schemas.openxmlformats.org/presentationml/2006/main">
  <p:tag name="AS_UNIQUEID" val="303"/>
</p:tagLst>
</file>

<file path=ppt/tags/tag9.xml><?xml version="1.0" encoding="utf-8"?>
<p:tagLst xmlns:a="http://schemas.openxmlformats.org/drawingml/2006/main" xmlns:r="http://schemas.openxmlformats.org/officeDocument/2006/relationships" xmlns:p="http://schemas.openxmlformats.org/presentationml/2006/main">
  <p:tag name="AS_UNIQUEID" val="300"/>
</p:tagLst>
</file>

<file path=ppt/theme/theme1.xml><?xml version="1.0" encoding="utf-8"?>
<a:theme xmlns:a="http://schemas.openxmlformats.org/drawingml/2006/main" name="SCE 16x9 White Templat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and Guidelines.potx" id="{30045ACF-AAE3-460A-9933-965EF3C49868}" vid="{329C0C72-CDA0-4F4F-BD5A-8598C0C0A6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287e4302-86cf-4944-a309-ab111957c492">
      <UserInfo>
        <DisplayName>Mark Mesa</DisplayName>
        <AccountId>607</AccountId>
        <AccountType/>
      </UserInfo>
      <UserInfo>
        <DisplayName>Ryan Myers</DisplayName>
        <AccountId>608</AccountId>
        <AccountType/>
      </UserInfo>
      <UserInfo>
        <DisplayName>PMO Staff</DisplayName>
        <AccountId>123</AccountId>
        <AccountType/>
      </UserInfo>
      <UserInfo>
        <DisplayName>RAMP_GRC Owners</DisplayName>
        <AccountId>127</AccountId>
        <AccountType/>
      </UserInfo>
      <UserInfo>
        <DisplayName>Jonathan Wuo</DisplayName>
        <AccountId>26</AccountId>
        <AccountType/>
      </UserInfo>
      <UserInfo>
        <DisplayName>Erika Ferrel</DisplayName>
        <AccountId>22</AccountId>
        <AccountType/>
      </UserInfo>
      <UserInfo>
        <DisplayName>Justin Parrett</DisplayName>
        <AccountId>544</AccountId>
        <AccountType/>
      </UserInfo>
      <UserInfo>
        <DisplayName>Ilia Gueorguiev</DisplayName>
        <AccountId>27</AccountId>
        <AccountType/>
      </UserInfo>
      <UserInfo>
        <DisplayName>Juan Castaneda</DisplayName>
        <AccountId>122</AccountId>
        <AccountType/>
      </UserInfo>
      <UserInfo>
        <DisplayName>Alisa Do</DisplayName>
        <AccountId>160</AccountId>
        <AccountType/>
      </UserInfo>
      <UserInfo>
        <DisplayName>Bus_Op Plan Members</DisplayName>
        <AccountId>125</AccountId>
        <AccountType/>
      </UserInfo>
      <UserInfo>
        <DisplayName>RAMP_GRC Members</DisplayName>
        <AccountId>128</AccountId>
        <AccountType/>
      </UserInfo>
      <UserInfo>
        <DisplayName>Erik Takayesu</DisplayName>
        <AccountId>72</AccountId>
        <AccountType/>
      </UserInfo>
      <UserInfo>
        <DisplayName>Brian Chen</DisplayName>
        <AccountId>12</AccountId>
        <AccountType/>
      </UserInfo>
      <UserInfo>
        <DisplayName>Christine Floyd</DisplayName>
        <AccountId>1479</AccountId>
        <AccountType/>
      </UserInfo>
    </SharedWithUsers>
    <fi7y xmlns="470f3cb9-6190-467f-98b3-13287c8881c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3BDCAA064B24A498CFD3DF224C73A0E" ma:contentTypeVersion="7" ma:contentTypeDescription="Create a new document." ma:contentTypeScope="" ma:versionID="76e8f06a99eee6bf361b61571d2ab681">
  <xsd:schema xmlns:xsd="http://www.w3.org/2001/XMLSchema" xmlns:xs="http://www.w3.org/2001/XMLSchema" xmlns:p="http://schemas.microsoft.com/office/2006/metadata/properties" xmlns:ns2="470f3cb9-6190-467f-98b3-13287c8881c8" xmlns:ns3="287e4302-86cf-4944-a309-ab111957c492" targetNamespace="http://schemas.microsoft.com/office/2006/metadata/properties" ma:root="true" ma:fieldsID="99812758fcad5f90009c75bb3d0ceb16" ns2:_="" ns3:_="">
    <xsd:import namespace="470f3cb9-6190-467f-98b3-13287c8881c8"/>
    <xsd:import namespace="287e4302-86cf-4944-a309-ab111957c49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fi7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0f3cb9-6190-467f-98b3-13287c8881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fi7y" ma:index="14" nillable="true" ma:displayName="Number" ma:internalName="fi7y">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87e4302-86cf-4944-a309-ab111957c49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53E646-E705-4CC4-9DBA-7D21D41EC3D0}">
  <ds:schemaRefs>
    <ds:schemaRef ds:uri="http://purl.org/dc/dcmitype/"/>
    <ds:schemaRef ds:uri="http://purl.org/dc/terms/"/>
    <ds:schemaRef ds:uri="31fbdc80-122a-464b-aceb-4efd7d641ecb"/>
    <ds:schemaRef ds:uri="http://schemas.microsoft.com/office/2006/documentManagement/types"/>
    <ds:schemaRef ds:uri="http://schemas.openxmlformats.org/package/2006/metadata/core-properties"/>
    <ds:schemaRef ds:uri="http://purl.org/dc/elements/1.1/"/>
    <ds:schemaRef ds:uri="f704a4fe-b66a-4b6a-ad66-2d86fca3ed45"/>
    <ds:schemaRef ds:uri="http://schemas.microsoft.com/office/infopath/2007/PartnerControl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FECFFC19-7AA2-4346-AC43-9E4C1620A9ED}"/>
</file>

<file path=customXml/itemProps3.xml><?xml version="1.0" encoding="utf-8"?>
<ds:datastoreItem xmlns:ds="http://schemas.openxmlformats.org/officeDocument/2006/customXml" ds:itemID="{6324EA7F-771C-459F-B16B-EE674916DF0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TotalTime>
  <Words>3473</Words>
  <Application>Microsoft Office PowerPoint</Application>
  <PresentationFormat>On-screen Show (4:3)</PresentationFormat>
  <Paragraphs>434</Paragraphs>
  <Slides>34</Slides>
  <Notes>22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42" baseType="lpstr">
      <vt:lpstr>Arial</vt:lpstr>
      <vt:lpstr>Calibri</vt:lpstr>
      <vt:lpstr>Segoe UI</vt:lpstr>
      <vt:lpstr>Segoe UI Light</vt:lpstr>
      <vt:lpstr>Segoe UI Semibold</vt:lpstr>
      <vt:lpstr>Wingdings</vt:lpstr>
      <vt:lpstr>SCE 16x9 White Template</vt:lpstr>
      <vt:lpstr>think-cell Slide</vt:lpstr>
      <vt:lpstr>Grid Resiliency Program Management Office  Discussion Topics: - Veg Management QC - Reliability Operation Center (ROC) Wildfire Mitigation Activities - Non-WMP Wildfire Risk Reduction Activities (Part 1 - LSI &amp; Hardware) </vt:lpstr>
      <vt:lpstr>Topic #1 – Veg Management QC Program</vt:lpstr>
      <vt:lpstr>Defense in Depth Oversight Strategy</vt:lpstr>
      <vt:lpstr>Program Parameters - Line Clearing</vt:lpstr>
      <vt:lpstr>Implementation Timeline</vt:lpstr>
      <vt:lpstr>2020 YTD Performance (through June)</vt:lpstr>
      <vt:lpstr>2020 YTD Performance – RCD Overall </vt:lpstr>
      <vt:lpstr>2020 YTD Performance – RCD HFRA </vt:lpstr>
      <vt:lpstr>Corrective Action Approach</vt:lpstr>
      <vt:lpstr>Appendix - Veg Management QC Program</vt:lpstr>
      <vt:lpstr>2020 YTD Performance – GRCD Overall </vt:lpstr>
      <vt:lpstr>2020 YTD Performance – GRCD HFRA </vt:lpstr>
      <vt:lpstr>Line Clearing Sampling and Other Detail</vt:lpstr>
      <vt:lpstr>IOU QC Comparison</vt:lpstr>
      <vt:lpstr>Topic #2 - Reliability Operation Center (ROC) Wildfire Mitigation Activities</vt:lpstr>
      <vt:lpstr>Reliability Operations Center Overview</vt:lpstr>
      <vt:lpstr>Distribution Fault Anticipation (DFA) and  Distribution Fault Recorder (DFR)</vt:lpstr>
      <vt:lpstr>Distribution Fault Anticipation – Events Analyzed YTD </vt:lpstr>
      <vt:lpstr>Asset Defect Detection</vt:lpstr>
      <vt:lpstr>Asset Defect Detection</vt:lpstr>
      <vt:lpstr>MADEC Overview &amp; Automation with EMS</vt:lpstr>
      <vt:lpstr>MADEC Overview &amp; Automation with EMS</vt:lpstr>
      <vt:lpstr>Identify Energy Theft &amp; Hazardous Conditions</vt:lpstr>
      <vt:lpstr>Identify Energy Theft &amp; Hazardous Conditions</vt:lpstr>
      <vt:lpstr>PSPS Support</vt:lpstr>
      <vt:lpstr>Topic #3 – Non-WMP Wildfire Risk Reduction Activities  Part 1 -  Long Span Initiative (LSI) &amp; Hardware</vt:lpstr>
      <vt:lpstr>Executive Summary </vt:lpstr>
      <vt:lpstr>Long Span Initiative (LSI) Summary</vt:lpstr>
      <vt:lpstr>LSI Inspection Progress</vt:lpstr>
      <vt:lpstr>LSI Remediations using LiDAR Data</vt:lpstr>
      <vt:lpstr>LSI Aerial Inspection &amp; Remediation Timeline</vt:lpstr>
      <vt:lpstr>Distribution Hardware (HW) Status</vt:lpstr>
      <vt:lpstr>Appendix  - Long Span Initiative &amp; Hardware</vt:lpstr>
      <vt:lpstr>LSI Remediation Status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Edison Int'l Template</dc:title>
  <dc:creator>Douglas Olivieri</dc:creator>
  <cp:lastModifiedBy>Ryan Stevenson</cp:lastModifiedBy>
  <cp:revision>2</cp:revision>
  <cp:lastPrinted>2020-04-03T17:48:28Z</cp:lastPrinted>
  <dcterms:created xsi:type="dcterms:W3CDTF">2017-03-20T18:23:24Z</dcterms:created>
  <dcterms:modified xsi:type="dcterms:W3CDTF">2021-02-18T02:08:16Z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CEDocumentType">
    <vt:lpwstr/>
  </property>
  <property fmtid="{D5CDD505-2E9C-101B-9397-08002B2CF9AE}" pid="3" name="AuthorIds_UIVersion_1024">
    <vt:lpwstr>20</vt:lpwstr>
  </property>
  <property fmtid="{D5CDD505-2E9C-101B-9397-08002B2CF9AE}" pid="4" name="SCE Handling Classifications">
    <vt:lpwstr/>
  </property>
  <property fmtid="{D5CDD505-2E9C-101B-9397-08002B2CF9AE}" pid="5" name="SCE Access Classification">
    <vt:lpwstr/>
  </property>
  <property fmtid="{D5CDD505-2E9C-101B-9397-08002B2CF9AE}" pid="6" name="SCE Owner">
    <vt:lpwstr/>
  </property>
  <property fmtid="{D5CDD505-2E9C-101B-9397-08002B2CF9AE}" pid="7" name="AuthorIds_UIVersion_2048">
    <vt:lpwstr>18</vt:lpwstr>
  </property>
  <property fmtid="{D5CDD505-2E9C-101B-9397-08002B2CF9AE}" pid="8" name="SharedWithUsers">
    <vt:lpwstr>607;#Mark Mesa;#608;#Ryan Myers;#123;#PMO Staff;#127;#RAMP_GRC Owners;#26;#Jonathan Wuo;#22;#Erika Ferrel;#544;#Justin Parrett;#27;#Ilia Gueorguiev;#122;#Juan Castaneda;#160;#Alisa Do;#125;#Bus_Op Plan Members;#128;#RAMP_GRC Members;#72;#Erik Takayesu;#12</vt:lpwstr>
  </property>
  <property fmtid="{D5CDD505-2E9C-101B-9397-08002B2CF9AE}" pid="9" name="AuthorIds_UIVersion_20992">
    <vt:lpwstr>20</vt:lpwstr>
  </property>
  <property fmtid="{D5CDD505-2E9C-101B-9397-08002B2CF9AE}" pid="10" name="AuthorIds_UIVersion_23552">
    <vt:lpwstr>123</vt:lpwstr>
  </property>
  <property fmtid="{D5CDD505-2E9C-101B-9397-08002B2CF9AE}" pid="11" name="AuthorIds_UIVersion_98304">
    <vt:lpwstr>513</vt:lpwstr>
  </property>
  <property fmtid="{D5CDD505-2E9C-101B-9397-08002B2CF9AE}" pid="12" name="ContentTypeId">
    <vt:lpwstr>0x01010093BDCAA064B24A498CFD3DF224C73A0E</vt:lpwstr>
  </property>
</Properties>
</file>