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4"/>
  </p:sldMasterIdLst>
  <p:notesMasterIdLst>
    <p:notesMasterId r:id="rId49"/>
  </p:notesMasterIdLst>
  <p:sldIdLst>
    <p:sldId id="257" r:id="rId5"/>
    <p:sldId id="291" r:id="rId6"/>
    <p:sldId id="258" r:id="rId7"/>
    <p:sldId id="300" r:id="rId8"/>
    <p:sldId id="299" r:id="rId9"/>
    <p:sldId id="302" r:id="rId10"/>
    <p:sldId id="303" r:id="rId11"/>
    <p:sldId id="304" r:id="rId12"/>
    <p:sldId id="263" r:id="rId13"/>
    <p:sldId id="264" r:id="rId14"/>
    <p:sldId id="265" r:id="rId15"/>
    <p:sldId id="267" r:id="rId16"/>
    <p:sldId id="292" r:id="rId17"/>
    <p:sldId id="259" r:id="rId18"/>
    <p:sldId id="260" r:id="rId19"/>
    <p:sldId id="261" r:id="rId20"/>
    <p:sldId id="262" r:id="rId21"/>
    <p:sldId id="293" r:id="rId22"/>
    <p:sldId id="271" r:id="rId23"/>
    <p:sldId id="289" r:id="rId24"/>
    <p:sldId id="268" r:id="rId25"/>
    <p:sldId id="266" r:id="rId26"/>
    <p:sldId id="269" r:id="rId27"/>
    <p:sldId id="270" r:id="rId28"/>
    <p:sldId id="273" r:id="rId29"/>
    <p:sldId id="274" r:id="rId30"/>
    <p:sldId id="275" r:id="rId31"/>
    <p:sldId id="276" r:id="rId32"/>
    <p:sldId id="277" r:id="rId33"/>
    <p:sldId id="278" r:id="rId34"/>
    <p:sldId id="279" r:id="rId35"/>
    <p:sldId id="298" r:id="rId36"/>
    <p:sldId id="294" r:id="rId37"/>
    <p:sldId id="288" r:id="rId38"/>
    <p:sldId id="280" r:id="rId39"/>
    <p:sldId id="281" r:id="rId40"/>
    <p:sldId id="282" r:id="rId41"/>
    <p:sldId id="283" r:id="rId42"/>
    <p:sldId id="284" r:id="rId43"/>
    <p:sldId id="285" r:id="rId44"/>
    <p:sldId id="286" r:id="rId45"/>
    <p:sldId id="287" r:id="rId46"/>
    <p:sldId id="295" r:id="rId47"/>
    <p:sldId id="296"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ssell Ragsdale" initials="RR" lastIdx="19" clrIdx="0">
    <p:extLst>
      <p:ext uri="{19B8F6BF-5375-455C-9EA6-DF929625EA0E}">
        <p15:presenceInfo xmlns:p15="http://schemas.microsoft.com/office/powerpoint/2012/main" userId="S::Russell.Ragsdale@sce.com::a7d30489-ac7c-45a6-87d2-5f50005bd28a" providerId="AD"/>
      </p:ext>
    </p:extLst>
  </p:cmAuthor>
  <p:cmAuthor id="2" name="Hunly Chy" initials="HC" lastIdx="13" clrIdx="1">
    <p:extLst>
      <p:ext uri="{19B8F6BF-5375-455C-9EA6-DF929625EA0E}">
        <p15:presenceInfo xmlns:p15="http://schemas.microsoft.com/office/powerpoint/2012/main" userId="Hunly Chy" providerId="None"/>
      </p:ext>
    </p:extLst>
  </p:cmAuthor>
  <p:cmAuthor id="3" name="Thuan Tran" initials="TT" lastIdx="16" clrIdx="2">
    <p:extLst>
      <p:ext uri="{19B8F6BF-5375-455C-9EA6-DF929625EA0E}">
        <p15:presenceInfo xmlns:p15="http://schemas.microsoft.com/office/powerpoint/2012/main" userId="S::Thuan.Tran@sce.com::eab54aa2-f3ae-4fcb-8415-121f5117aa88" providerId="AD"/>
      </p:ext>
    </p:extLst>
  </p:cmAuthor>
  <p:cmAuthor id="4" name="Arianne Luy" initials="AL" lastIdx="7" clrIdx="3">
    <p:extLst>
      <p:ext uri="{19B8F6BF-5375-455C-9EA6-DF929625EA0E}">
        <p15:presenceInfo xmlns:p15="http://schemas.microsoft.com/office/powerpoint/2012/main" userId="Arianne Luy" providerId="None"/>
      </p:ext>
    </p:extLst>
  </p:cmAuthor>
  <p:cmAuthor id="5" name="Thuan Tran" initials="TT [2]" lastIdx="3" clrIdx="4">
    <p:extLst>
      <p:ext uri="{19B8F6BF-5375-455C-9EA6-DF929625EA0E}">
        <p15:presenceInfo xmlns:p15="http://schemas.microsoft.com/office/powerpoint/2012/main" userId="Thuan Tran" providerId="None"/>
      </p:ext>
    </p:extLst>
  </p:cmAuthor>
  <p:cmAuthor id="6" name="Oscar Santos" initials="OS" lastIdx="1" clrIdx="5">
    <p:extLst>
      <p:ext uri="{19B8F6BF-5375-455C-9EA6-DF929625EA0E}">
        <p15:presenceInfo xmlns:p15="http://schemas.microsoft.com/office/powerpoint/2012/main" userId="S::oscar.santos@sce.com::12fecd6a-9eca-49ca-9a51-ce98a344817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4660"/>
  </p:normalViewPr>
  <p:slideViewPr>
    <p:cSldViewPr snapToGrid="0">
      <p:cViewPr varScale="1">
        <p:scale>
          <a:sx n="80" d="100"/>
          <a:sy n="80" d="100"/>
        </p:scale>
        <p:origin x="13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https://edisonintl-my.sharepoint.com/personal/arianne_t_luy_sce_com/Documents/Covered%20Conductors/Inspections/CC%20Inspection%20Resul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disonintl-my.sharepoint.com/personal/arianne_t_luy_sce_com/Documents/Covered%20Conductors/Inspections/CC%20Inspection%20Resul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disonintl-my.sharepoint.com/personal/arianne_t_luy_sce_com/Documents/Covered%20Conductors/Inspections/CC%20Inspection%20Resul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disonintl-my.sharepoint.com/personal/arianne_t_luy_sce_com/Documents/Covered%20Conductors/Inspections/CC%20Inspection%20Resul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disonintl-my.sharepoint.com/personal/arianne_t_luy_sce_com/Documents/Covered%20Conductors/Inspections/CC%20Inspection%20Results.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t>Summary of Results</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30723089928539954"/>
          <c:y val="0.12454316320100819"/>
          <c:w val="0.64876585340153647"/>
          <c:h val="0.75515656242402596"/>
        </c:manualLayout>
      </c:layout>
      <c:barChart>
        <c:barDir val="bar"/>
        <c:grouping val="clustered"/>
        <c:varyColors val="0"/>
        <c:ser>
          <c:idx val="0"/>
          <c:order val="0"/>
          <c:tx>
            <c:v>High</c:v>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Pt>
            <c:idx val="0"/>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05AF-1241-8536-ED38415C2209}"/>
              </c:ext>
            </c:extLst>
          </c:dPt>
          <c:dPt>
            <c:idx val="1"/>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69A-46F4-8F52-17252EA76D7F}"/>
              </c:ext>
            </c:extLst>
          </c:dPt>
          <c:dPt>
            <c:idx val="2"/>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869A-46F4-8F52-17252EA76D7F}"/>
              </c:ext>
            </c:extLst>
          </c:dPt>
          <c:dPt>
            <c:idx val="3"/>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869A-46F4-8F52-17252EA76D7F}"/>
              </c:ext>
            </c:extLst>
          </c:dPt>
          <c:dPt>
            <c:idx val="4"/>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05AF-1241-8536-ED38415C2209}"/>
              </c:ext>
            </c:extLst>
          </c:dPt>
          <c:dPt>
            <c:idx val="5"/>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05AF-1241-8536-ED38415C2209}"/>
              </c:ext>
            </c:extLst>
          </c:dPt>
          <c:dPt>
            <c:idx val="6"/>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05AF-1241-8536-ED38415C2209}"/>
              </c:ext>
            </c:extLst>
          </c:dPt>
          <c:dPt>
            <c:idx val="7"/>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05AF-1241-8536-ED38415C2209}"/>
              </c:ext>
            </c:extLst>
          </c:dPt>
          <c:dPt>
            <c:idx val="8"/>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05AF-1241-8536-ED38415C2209}"/>
              </c:ext>
            </c:extLst>
          </c:dPt>
          <c:dPt>
            <c:idx val="9"/>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05AF-1241-8536-ED38415C2209}"/>
              </c:ext>
            </c:extLst>
          </c:dPt>
          <c:dPt>
            <c:idx val="10"/>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15-869A-46F4-8F52-17252EA76D7F}"/>
              </c:ext>
            </c:extLst>
          </c:dPt>
          <c:dPt>
            <c:idx val="11"/>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05AF-1241-8536-ED38415C2209}"/>
              </c:ext>
            </c:extLst>
          </c:dPt>
          <c:dPt>
            <c:idx val="12"/>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19-869A-46F4-8F52-17252EA76D7F}"/>
              </c:ext>
            </c:extLst>
          </c:dPt>
          <c:dLbls>
            <c:dLbl>
              <c:idx val="0"/>
              <c:tx>
                <c:rich>
                  <a:bodyPr/>
                  <a:lstStyle/>
                  <a:p>
                    <a:r>
                      <a:rPr lang="en-US" baseline="0"/>
                      <a:t> </a:t>
                    </a:r>
                    <a:fld id="{7955C729-B0AD-435A-AA87-54D621467CD7}"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05AF-1241-8536-ED38415C2209}"/>
                </c:ext>
              </c:extLst>
            </c:dLbl>
            <c:dLbl>
              <c:idx val="1"/>
              <c:tx>
                <c:rich>
                  <a:bodyPr/>
                  <a:lstStyle/>
                  <a:p>
                    <a:fld id="{A01516A6-F2B7-419A-9A4B-AC22CF9E2E30}" type="VALUE">
                      <a:rPr lang="en-US" baseline="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869A-46F4-8F52-17252EA76D7F}"/>
                </c:ext>
              </c:extLst>
            </c:dLbl>
            <c:dLbl>
              <c:idx val="2"/>
              <c:tx>
                <c:rich>
                  <a:bodyPr/>
                  <a:lstStyle/>
                  <a:p>
                    <a:r>
                      <a:rPr lang="en-US" baseline="0"/>
                      <a:t> </a:t>
                    </a:r>
                    <a:fld id="{242C84B2-CCC1-4BD7-8E17-7D3D5801267F}"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869A-46F4-8F52-17252EA76D7F}"/>
                </c:ext>
              </c:extLst>
            </c:dLbl>
            <c:dLbl>
              <c:idx val="3"/>
              <c:tx>
                <c:rich>
                  <a:bodyPr/>
                  <a:lstStyle/>
                  <a:p>
                    <a:fld id="{3B29D4A5-7739-4876-949E-45CF9AD56EE9}"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869A-46F4-8F52-17252EA76D7F}"/>
                </c:ext>
              </c:extLst>
            </c:dLbl>
            <c:dLbl>
              <c:idx val="4"/>
              <c:tx>
                <c:rich>
                  <a:bodyPr/>
                  <a:lstStyle/>
                  <a:p>
                    <a:fld id="{BE822750-2F52-4D8E-A719-8D66B7FC7543}"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05AF-1241-8536-ED38415C2209}"/>
                </c:ext>
              </c:extLst>
            </c:dLbl>
            <c:dLbl>
              <c:idx val="5"/>
              <c:tx>
                <c:rich>
                  <a:bodyPr/>
                  <a:lstStyle/>
                  <a:p>
                    <a:fld id="{9D733464-0384-4E98-93FE-EADCDC883FC5}"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05AF-1241-8536-ED38415C2209}"/>
                </c:ext>
              </c:extLst>
            </c:dLbl>
            <c:dLbl>
              <c:idx val="6"/>
              <c:tx>
                <c:rich>
                  <a:bodyPr/>
                  <a:lstStyle/>
                  <a:p>
                    <a:fld id="{28CCEB3E-C099-403C-90A2-137786ADFB32}"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05AF-1241-8536-ED38415C2209}"/>
                </c:ext>
              </c:extLst>
            </c:dLbl>
            <c:dLbl>
              <c:idx val="7"/>
              <c:tx>
                <c:rich>
                  <a:bodyPr/>
                  <a:lstStyle/>
                  <a:p>
                    <a:fld id="{77B90318-628C-4033-82CA-E1ED426A80DD}"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05AF-1241-8536-ED38415C2209}"/>
                </c:ext>
              </c:extLst>
            </c:dLbl>
            <c:dLbl>
              <c:idx val="8"/>
              <c:tx>
                <c:rich>
                  <a:bodyPr/>
                  <a:lstStyle/>
                  <a:p>
                    <a:fld id="{5F288F80-5CC7-48E5-ABB0-9001B080CC94}"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05AF-1241-8536-ED38415C2209}"/>
                </c:ext>
              </c:extLst>
            </c:dLbl>
            <c:dLbl>
              <c:idx val="9"/>
              <c:tx>
                <c:rich>
                  <a:bodyPr/>
                  <a:lstStyle/>
                  <a:p>
                    <a:fld id="{242085AA-8C82-4920-9084-1CF5280BD50F}"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05AF-1241-8536-ED38415C2209}"/>
                </c:ext>
              </c:extLst>
            </c:dLbl>
            <c:dLbl>
              <c:idx val="10"/>
              <c:tx>
                <c:rich>
                  <a:bodyPr/>
                  <a:lstStyle/>
                  <a:p>
                    <a:fld id="{7C240B62-F837-4436-BDA4-B3760ABD7B86}"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5-869A-46F4-8F52-17252EA76D7F}"/>
                </c:ext>
              </c:extLst>
            </c:dLbl>
            <c:dLbl>
              <c:idx val="11"/>
              <c:tx>
                <c:rich>
                  <a:bodyPr/>
                  <a:lstStyle/>
                  <a:p>
                    <a:fld id="{C0CE25A0-90D0-45B1-9C95-07904D2F9628}"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05AF-1241-8536-ED38415C2209}"/>
                </c:ext>
              </c:extLst>
            </c:dLbl>
            <c:dLbl>
              <c:idx val="12"/>
              <c:tx>
                <c:rich>
                  <a:bodyPr/>
                  <a:lstStyle/>
                  <a:p>
                    <a:r>
                      <a:rPr lang="en-US" baseline="0"/>
                      <a:t> </a:t>
                    </a:r>
                    <a:fld id="{138A1996-0036-4D65-96B3-BCB5627EA745}"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9-869A-46F4-8F52-17252EA76D7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'Data 8_5_20'!$A$27:$A$39</c:f>
              <c:strCache>
                <c:ptCount val="13"/>
                <c:pt idx="0">
                  <c:v>Wrong Insulator</c:v>
                </c:pt>
                <c:pt idx="1">
                  <c:v>Missing Equipment Bushing Cover</c:v>
                </c:pt>
                <c:pt idx="2">
                  <c:v>Missing Pothead Cover</c:v>
                </c:pt>
                <c:pt idx="3">
                  <c:v>Missing Lightning Arrester Cover</c:v>
                </c:pt>
                <c:pt idx="4">
                  <c:v>Over-tensioned</c:v>
                </c:pt>
                <c:pt idx="5">
                  <c:v>Incorrect Wildlife Cover Install</c:v>
                </c:pt>
                <c:pt idx="6">
                  <c:v>PGW Jumper</c:v>
                </c:pt>
                <c:pt idx="7">
                  <c:v>Excessive Angle</c:v>
                </c:pt>
                <c:pt idx="8">
                  <c:v>Partially exposed conductor</c:v>
                </c:pt>
                <c:pt idx="9">
                  <c:v>Missing Lightning Arrester on Equipment Pole</c:v>
                </c:pt>
                <c:pt idx="10">
                  <c:v>Missing Fuse Covers</c:v>
                </c:pt>
                <c:pt idx="11">
                  <c:v>Missing Connector Covers</c:v>
                </c:pt>
                <c:pt idx="12">
                  <c:v>Missing Dead-end Covers</c:v>
                </c:pt>
              </c:strCache>
            </c:strRef>
          </c:cat>
          <c:val>
            <c:numRef>
              <c:f>'Data 8_5_20'!$B$27:$B$39</c:f>
              <c:numCache>
                <c:formatCode>General</c:formatCode>
                <c:ptCount val="13"/>
                <c:pt idx="0">
                  <c:v>1</c:v>
                </c:pt>
                <c:pt idx="1">
                  <c:v>1</c:v>
                </c:pt>
                <c:pt idx="2">
                  <c:v>1</c:v>
                </c:pt>
                <c:pt idx="3">
                  <c:v>4</c:v>
                </c:pt>
                <c:pt idx="4">
                  <c:v>15</c:v>
                </c:pt>
                <c:pt idx="5">
                  <c:v>25</c:v>
                </c:pt>
                <c:pt idx="6">
                  <c:v>34</c:v>
                </c:pt>
                <c:pt idx="7">
                  <c:v>57</c:v>
                </c:pt>
                <c:pt idx="8">
                  <c:v>72</c:v>
                </c:pt>
                <c:pt idx="9">
                  <c:v>115</c:v>
                </c:pt>
                <c:pt idx="10">
                  <c:v>124</c:v>
                </c:pt>
                <c:pt idx="11">
                  <c:v>131</c:v>
                </c:pt>
                <c:pt idx="12">
                  <c:v>240</c:v>
                </c:pt>
              </c:numCache>
            </c:numRef>
          </c:val>
          <c:extLst>
            <c:ext xmlns:c15="http://schemas.microsoft.com/office/drawing/2012/chart" uri="{02D57815-91ED-43cb-92C2-25804820EDAC}">
              <c15:datalabelsRange>
                <c15:f>'Data 7_29_20'!$B$53:$B$55</c15:f>
                <c15:dlblRangeCache>
                  <c:ptCount val="3"/>
                  <c:pt idx="0">
                    <c:v>High</c:v>
                  </c:pt>
                  <c:pt idx="1">
                    <c:v>Medium </c:v>
                  </c:pt>
                  <c:pt idx="2">
                    <c:v>Low</c:v>
                  </c:pt>
                </c15:dlblRangeCache>
              </c15:datalabelsRange>
            </c:ext>
            <c:ext xmlns:c16="http://schemas.microsoft.com/office/drawing/2014/chart" uri="{C3380CC4-5D6E-409C-BE32-E72D297353CC}">
              <c16:uniqueId val="{00000014-05AF-1241-8536-ED38415C2209}"/>
            </c:ext>
          </c:extLst>
        </c:ser>
        <c:ser>
          <c:idx val="2"/>
          <c:order val="1"/>
          <c:tx>
            <c:v>P3</c:v>
          </c:tx>
          <c:spPr>
            <a:solidFill>
              <a:schemeClr val="accent4"/>
            </a:solidFill>
            <a:ln>
              <a:solidFill>
                <a:schemeClr val="accent4"/>
              </a:solidFill>
            </a:ln>
            <a:effectLst>
              <a:outerShdw blurRad="57150" dist="19050" dir="5400000" algn="ctr" rotWithShape="0">
                <a:srgbClr val="000000">
                  <a:alpha val="63000"/>
                </a:srgbClr>
              </a:outerShdw>
            </a:effectLst>
          </c:spPr>
          <c:invertIfNegative val="0"/>
          <c:cat>
            <c:strRef>
              <c:f>'Data 8_5_20'!$A$27:$A$39</c:f>
              <c:strCache>
                <c:ptCount val="13"/>
                <c:pt idx="0">
                  <c:v>Wrong Insulator</c:v>
                </c:pt>
                <c:pt idx="1">
                  <c:v>Missing Equipment Bushing Cover</c:v>
                </c:pt>
                <c:pt idx="2">
                  <c:v>Missing Pothead Cover</c:v>
                </c:pt>
                <c:pt idx="3">
                  <c:v>Missing Lightning Arrester Cover</c:v>
                </c:pt>
                <c:pt idx="4">
                  <c:v>Over-tensioned</c:v>
                </c:pt>
                <c:pt idx="5">
                  <c:v>Incorrect Wildlife Cover Install</c:v>
                </c:pt>
                <c:pt idx="6">
                  <c:v>PGW Jumper</c:v>
                </c:pt>
                <c:pt idx="7">
                  <c:v>Excessive Angle</c:v>
                </c:pt>
                <c:pt idx="8">
                  <c:v>Partially exposed conductor</c:v>
                </c:pt>
                <c:pt idx="9">
                  <c:v>Missing Lightning Arrester on Equipment Pole</c:v>
                </c:pt>
                <c:pt idx="10">
                  <c:v>Missing Fuse Covers</c:v>
                </c:pt>
                <c:pt idx="11">
                  <c:v>Missing Connector Covers</c:v>
                </c:pt>
                <c:pt idx="12">
                  <c:v>Missing Dead-end Covers</c:v>
                </c:pt>
              </c:strCache>
            </c:strRef>
          </c:cat>
          <c:val>
            <c:numRef>
              <c:f>('Data 7_29_20'!$A$27,'Data 7_29_20'!$A$28,'Data 7_29_20'!$A$31,'Data 7_29_20'!$A$33,'Data 7_29_20'!$A$35,'Data 7_29_20'!$A$37,'Data 7_29_20'!$A$38,'Data 7_29_20'!$A$39)</c:f>
              <c:numCache>
                <c:formatCode>General</c:formatCode>
                <c:ptCount val="8"/>
                <c:pt idx="0">
                  <c:v>0</c:v>
                </c:pt>
                <c:pt idx="1">
                  <c:v>0</c:v>
                </c:pt>
                <c:pt idx="2">
                  <c:v>0</c:v>
                </c:pt>
                <c:pt idx="3">
                  <c:v>0</c:v>
                </c:pt>
                <c:pt idx="4">
                  <c:v>0</c:v>
                </c:pt>
                <c:pt idx="5">
                  <c:v>0</c:v>
                </c:pt>
                <c:pt idx="6">
                  <c:v>0</c:v>
                </c:pt>
                <c:pt idx="7">
                  <c:v>0</c:v>
                </c:pt>
              </c:numCache>
            </c:numRef>
          </c:val>
          <c:extLst>
            <c:ext xmlns:c16="http://schemas.microsoft.com/office/drawing/2014/chart" uri="{C3380CC4-5D6E-409C-BE32-E72D297353CC}">
              <c16:uniqueId val="{0000001A-869A-46F4-8F52-17252EA76D7F}"/>
            </c:ext>
          </c:extLst>
        </c:ser>
        <c:ser>
          <c:idx val="1"/>
          <c:order val="2"/>
          <c:tx>
            <c:v>P2</c:v>
          </c:tx>
          <c:spPr>
            <a:solidFill>
              <a:srgbClr val="C00000"/>
            </a:solidFill>
            <a:ln>
              <a:solidFill>
                <a:srgbClr val="C00000"/>
              </a:solidFill>
            </a:ln>
            <a:effectLst>
              <a:outerShdw blurRad="57150" dist="19050" dir="5400000" algn="ctr" rotWithShape="0">
                <a:srgbClr val="000000">
                  <a:alpha val="63000"/>
                </a:srgbClr>
              </a:outerShdw>
            </a:effectLst>
          </c:spPr>
          <c:invertIfNegative val="0"/>
          <c:cat>
            <c:strRef>
              <c:f>'Data 8_5_20'!$A$27:$A$39</c:f>
              <c:strCache>
                <c:ptCount val="13"/>
                <c:pt idx="0">
                  <c:v>Wrong Insulator</c:v>
                </c:pt>
                <c:pt idx="1">
                  <c:v>Missing Equipment Bushing Cover</c:v>
                </c:pt>
                <c:pt idx="2">
                  <c:v>Missing Pothead Cover</c:v>
                </c:pt>
                <c:pt idx="3">
                  <c:v>Missing Lightning Arrester Cover</c:v>
                </c:pt>
                <c:pt idx="4">
                  <c:v>Over-tensioned</c:v>
                </c:pt>
                <c:pt idx="5">
                  <c:v>Incorrect Wildlife Cover Install</c:v>
                </c:pt>
                <c:pt idx="6">
                  <c:v>PGW Jumper</c:v>
                </c:pt>
                <c:pt idx="7">
                  <c:v>Excessive Angle</c:v>
                </c:pt>
                <c:pt idx="8">
                  <c:v>Partially exposed conductor</c:v>
                </c:pt>
                <c:pt idx="9">
                  <c:v>Missing Lightning Arrester on Equipment Pole</c:v>
                </c:pt>
                <c:pt idx="10">
                  <c:v>Missing Fuse Covers</c:v>
                </c:pt>
                <c:pt idx="11">
                  <c:v>Missing Connector Covers</c:v>
                </c:pt>
                <c:pt idx="12">
                  <c:v>Missing Dead-end Covers</c:v>
                </c:pt>
              </c:strCache>
            </c:strRef>
          </c:cat>
          <c:val>
            <c:numRef>
              <c:f>('Data 7_29_20'!$A$29,'Data 7_29_20'!$A$32,'Data 7_29_20'!$A$34,'Data 7_29_20'!$A$36)</c:f>
              <c:numCache>
                <c:formatCode>General</c:formatCode>
                <c:ptCount val="4"/>
                <c:pt idx="0">
                  <c:v>0</c:v>
                </c:pt>
                <c:pt idx="1">
                  <c:v>0</c:v>
                </c:pt>
                <c:pt idx="2">
                  <c:v>0</c:v>
                </c:pt>
                <c:pt idx="3">
                  <c:v>0</c:v>
                </c:pt>
              </c:numCache>
            </c:numRef>
          </c:val>
          <c:extLst>
            <c:ext xmlns:c16="http://schemas.microsoft.com/office/drawing/2014/chart" uri="{C3380CC4-5D6E-409C-BE32-E72D297353CC}">
              <c16:uniqueId val="{0000001B-869A-46F4-8F52-17252EA76D7F}"/>
            </c:ext>
          </c:extLst>
        </c:ser>
        <c:dLbls>
          <c:showLegendKey val="0"/>
          <c:showVal val="0"/>
          <c:showCatName val="0"/>
          <c:showSerName val="0"/>
          <c:showPercent val="0"/>
          <c:showBubbleSize val="0"/>
        </c:dLbls>
        <c:gapWidth val="115"/>
        <c:overlap val="-20"/>
        <c:axId val="1702247496"/>
        <c:axId val="1702247888"/>
      </c:barChart>
      <c:catAx>
        <c:axId val="1702247496"/>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a:t>Issue</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47888"/>
        <c:crosses val="autoZero"/>
        <c:auto val="1"/>
        <c:lblAlgn val="ctr"/>
        <c:lblOffset val="100"/>
        <c:noMultiLvlLbl val="0"/>
      </c:catAx>
      <c:valAx>
        <c:axId val="1702247888"/>
        <c:scaling>
          <c:orientation val="minMax"/>
          <c:max val="25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a:t>Number of Structures</a:t>
                </a:r>
              </a:p>
            </c:rich>
          </c:tx>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47496"/>
        <c:crosses val="autoZero"/>
        <c:crossBetween val="between"/>
      </c:valAx>
      <c:spPr>
        <a:noFill/>
        <a:ln>
          <a:noFill/>
        </a:ln>
        <a:effectLst/>
      </c:spPr>
    </c:plotArea>
    <c:legend>
      <c:legendPos val="r"/>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baseline="0" dirty="0">
                <a:effectLst/>
              </a:rPr>
              <a:t>Results: Structure Level</a:t>
            </a:r>
            <a:r>
              <a:rPr lang="en-US" sz="1400" b="1" i="0" baseline="30000" dirty="0">
                <a:effectLst/>
              </a:rPr>
              <a:t>1</a:t>
            </a:r>
            <a:endParaRPr lang="en-US" sz="1100" b="1"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explosion val="1"/>
            <c:spPr>
              <a:solidFill>
                <a:schemeClr val="accent1"/>
              </a:solidFill>
              <a:ln w="19050">
                <a:solidFill>
                  <a:schemeClr val="lt1"/>
                </a:solidFill>
              </a:ln>
              <a:effectLst/>
            </c:spPr>
            <c:extLst>
              <c:ext xmlns:c16="http://schemas.microsoft.com/office/drawing/2014/chart" uri="{C3380CC4-5D6E-409C-BE32-E72D297353CC}">
                <c16:uniqueId val="{00000001-B4C4-CA44-B4AD-6B10BBC6CE4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4C4-CA44-B4AD-6B10BBC6CE45}"/>
              </c:ext>
            </c:extLst>
          </c:dPt>
          <c:dLbls>
            <c:dLbl>
              <c:idx val="0"/>
              <c:layout>
                <c:manualLayout>
                  <c:x val="6.500449145206677E-2"/>
                  <c:y val="-8.8611080617942525E-2"/>
                </c:manualLayout>
              </c:layout>
              <c:tx>
                <c:rich>
                  <a:bodyPr/>
                  <a:lstStyle/>
                  <a:p>
                    <a:fld id="{14E8BF7D-6363-432B-87D6-FACF7D74DAF5}" type="CATEGORYNAME">
                      <a:rPr lang="en-US" b="1">
                        <a:solidFill>
                          <a:schemeClr val="accent1"/>
                        </a:solidFill>
                      </a:rPr>
                      <a:pPr/>
                      <a:t>[CATEGORY NAME]</a:t>
                    </a:fld>
                    <a:r>
                      <a:rPr lang="en-US" b="1" baseline="0" dirty="0">
                        <a:solidFill>
                          <a:schemeClr val="accent1"/>
                        </a:solidFill>
                      </a:rPr>
                      <a:t>, </a:t>
                    </a:r>
                    <a:fld id="{D1597CF5-9C7C-42FB-A445-BCA3A3128386}" type="VALUE">
                      <a:rPr lang="en-US" b="1" baseline="0">
                        <a:solidFill>
                          <a:schemeClr val="accent1"/>
                        </a:solidFill>
                      </a:rPr>
                      <a:pPr/>
                      <a:t>[VALUE]</a:t>
                    </a:fld>
                    <a:r>
                      <a:rPr lang="en-US" b="1" baseline="0" dirty="0">
                        <a:solidFill>
                          <a:schemeClr val="accent1"/>
                        </a:solidFill>
                      </a:rPr>
                      <a:t>, </a:t>
                    </a:r>
                    <a:fld id="{82763879-1BB2-40FF-836D-2FB2F0C0217D}" type="PERCENTAGE">
                      <a:rPr lang="en-US" b="1" baseline="0">
                        <a:solidFill>
                          <a:schemeClr val="accent1"/>
                        </a:solidFill>
                      </a:rPr>
                      <a:pPr/>
                      <a:t>[PERCENTAGE]</a:t>
                    </a:fld>
                    <a:endParaRPr lang="en-US" b="1" baseline="0" dirty="0">
                      <a:solidFill>
                        <a:schemeClr val="accent1"/>
                      </a:solidFill>
                    </a:endParaRPr>
                  </a:p>
                </c:rich>
              </c:tx>
              <c:dLblPos val="bestFit"/>
              <c:showLegendKey val="0"/>
              <c:showVal val="1"/>
              <c:showCatName val="1"/>
              <c:showSerName val="0"/>
              <c:showPercent val="1"/>
              <c:showBubbleSize val="0"/>
              <c:extLst>
                <c:ext xmlns:c15="http://schemas.microsoft.com/office/drawing/2012/chart" uri="{CE6537A1-D6FC-4f65-9D91-7224C49458BB}">
                  <c15:layout>
                    <c:manualLayout>
                      <c:w val="0.19444119072006744"/>
                      <c:h val="0.19972053786228205"/>
                    </c:manualLayout>
                  </c15:layout>
                  <c15:dlblFieldTable/>
                  <c15:showDataLabelsRange val="0"/>
                </c:ext>
                <c:ext xmlns:c16="http://schemas.microsoft.com/office/drawing/2014/chart" uri="{C3380CC4-5D6E-409C-BE32-E72D297353CC}">
                  <c16:uniqueId val="{00000001-B4C4-CA44-B4AD-6B10BBC6CE45}"/>
                </c:ext>
              </c:extLst>
            </c:dLbl>
            <c:dLbl>
              <c:idx val="1"/>
              <c:tx>
                <c:rich>
                  <a:bodyPr rot="0" spcFirstLastPara="1" vertOverflow="clip" horzOverflow="clip" vert="horz" wrap="square" lIns="38100" tIns="19050" rIns="38100" bIns="19050" anchor="ctr" anchorCtr="1">
                    <a:spAutoFit/>
                  </a:bodyPr>
                  <a:lstStyle/>
                  <a:p>
                    <a:pPr>
                      <a:defRPr sz="1100" b="0" i="0" u="none" strike="noStrike" kern="1200" baseline="0">
                        <a:solidFill>
                          <a:schemeClr val="accent2"/>
                        </a:solidFill>
                        <a:latin typeface="+mn-lt"/>
                        <a:ea typeface="+mn-ea"/>
                        <a:cs typeface="+mn-cs"/>
                      </a:defRPr>
                    </a:pPr>
                    <a:fld id="{74291CB4-5CFE-49DA-8CB7-22D795F52362}" type="CATEGORYNAME">
                      <a:rPr lang="en-US" sz="1100" b="1"/>
                      <a:pPr>
                        <a:defRPr sz="1100">
                          <a:solidFill>
                            <a:schemeClr val="accent2"/>
                          </a:solidFill>
                        </a:defRPr>
                      </a:pPr>
                      <a:t>[CATEGORY NAME]</a:t>
                    </a:fld>
                    <a:r>
                      <a:rPr lang="en-US" sz="1100" b="1" baseline="0"/>
                      <a:t>, </a:t>
                    </a:r>
                    <a:fld id="{6057722A-2605-43FC-B168-CA07215F754E}" type="VALUE">
                      <a:rPr lang="en-US" sz="1100" b="1" baseline="0"/>
                      <a:pPr>
                        <a:defRPr sz="1100">
                          <a:solidFill>
                            <a:schemeClr val="accent2"/>
                          </a:solidFill>
                        </a:defRPr>
                      </a:pPr>
                      <a:t>[VALUE]</a:t>
                    </a:fld>
                    <a:r>
                      <a:rPr lang="en-US" sz="1100" b="1" baseline="0"/>
                      <a:t>, </a:t>
                    </a:r>
                    <a:fld id="{1BC87F07-E36C-4F9A-BF4B-226299818CA3}" type="PERCENTAGE">
                      <a:rPr lang="en-US" sz="1100" b="1" baseline="0"/>
                      <a:pPr>
                        <a:defRPr sz="1100">
                          <a:solidFill>
                            <a:schemeClr val="accent2"/>
                          </a:solidFill>
                        </a:defRPr>
                      </a:pPr>
                      <a:t>[PERCENTAGE]</a:t>
                    </a:fld>
                    <a:endParaRPr lang="en-US" sz="1100" b="1" baseline="0"/>
                  </a:p>
                </c:rich>
              </c:tx>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100" b="0" i="0" u="none" strike="noStrike" kern="1200" baseline="0">
                      <a:solidFill>
                        <a:schemeClr val="accent2"/>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dlblFieldTable/>
                  <c15:showDataLabelsRange val="0"/>
                </c:ext>
                <c:ext xmlns:c16="http://schemas.microsoft.com/office/drawing/2014/chart" uri="{C3380CC4-5D6E-409C-BE32-E72D297353CC}">
                  <c16:uniqueId val="{00000003-B4C4-CA44-B4AD-6B10BBC6CE45}"/>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1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1"/>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'Data 8_5_20'!$A$22:$A$23</c:f>
              <c:strCache>
                <c:ptCount val="2"/>
                <c:pt idx="0">
                  <c:v>No Issues Found</c:v>
                </c:pt>
                <c:pt idx="1">
                  <c:v>Issues found</c:v>
                </c:pt>
              </c:strCache>
            </c:strRef>
          </c:cat>
          <c:val>
            <c:numRef>
              <c:f>'Data 8_5_20'!$B$22:$B$23</c:f>
              <c:numCache>
                <c:formatCode>General</c:formatCode>
                <c:ptCount val="2"/>
                <c:pt idx="0">
                  <c:v>2848</c:v>
                </c:pt>
                <c:pt idx="1">
                  <c:v>587</c:v>
                </c:pt>
              </c:numCache>
            </c:numRef>
          </c:val>
          <c:extLst>
            <c:ext xmlns:c16="http://schemas.microsoft.com/office/drawing/2014/chart" uri="{C3380CC4-5D6E-409C-BE32-E72D297353CC}">
              <c16:uniqueId val="{00000004-B4C4-CA44-B4AD-6B10BBC6CE45}"/>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Summary</a:t>
            </a:r>
            <a:r>
              <a:rPr lang="en-US" baseline="0"/>
              <a:t> of Cummulative Results Timeline</a:t>
            </a:r>
            <a:r>
              <a:rPr lang="en-US"/>
              <a:t>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Sheet2!$E$3</c:f>
              <c:strCache>
                <c:ptCount val="1"/>
                <c:pt idx="0">
                  <c:v>% Issues Found</c:v>
                </c:pt>
              </c:strCache>
            </c:strRef>
          </c:tx>
          <c:spPr>
            <a:ln w="28575" cap="rnd">
              <a:solidFill>
                <a:schemeClr val="accent1"/>
              </a:solidFill>
              <a:round/>
            </a:ln>
            <a:effectLst/>
          </c:spPr>
          <c:marker>
            <c:symbol val="none"/>
          </c:marker>
          <c:cat>
            <c:numRef>
              <c:f>Sheet2!$A$4:$A$11</c:f>
              <c:numCache>
                <c:formatCode>mmm\-yy</c:formatCode>
                <c:ptCount val="8"/>
                <c:pt idx="0">
                  <c:v>43709</c:v>
                </c:pt>
                <c:pt idx="1">
                  <c:v>43739</c:v>
                </c:pt>
                <c:pt idx="2">
                  <c:v>43770</c:v>
                </c:pt>
                <c:pt idx="3">
                  <c:v>43800</c:v>
                </c:pt>
                <c:pt idx="4">
                  <c:v>43831</c:v>
                </c:pt>
                <c:pt idx="5">
                  <c:v>43862</c:v>
                </c:pt>
                <c:pt idx="6">
                  <c:v>43891</c:v>
                </c:pt>
                <c:pt idx="7">
                  <c:v>43922</c:v>
                </c:pt>
              </c:numCache>
            </c:numRef>
          </c:cat>
          <c:val>
            <c:numRef>
              <c:f>Sheet2!$E$4:$E$11</c:f>
              <c:numCache>
                <c:formatCode>0%</c:formatCode>
                <c:ptCount val="8"/>
                <c:pt idx="0">
                  <c:v>0</c:v>
                </c:pt>
                <c:pt idx="1">
                  <c:v>6.1068702290076333E-2</c:v>
                </c:pt>
                <c:pt idx="2">
                  <c:v>0.33554817275747506</c:v>
                </c:pt>
                <c:pt idx="3">
                  <c:v>0.37222222222222223</c:v>
                </c:pt>
                <c:pt idx="4">
                  <c:v>0.34473324213406292</c:v>
                </c:pt>
                <c:pt idx="5">
                  <c:v>0.375</c:v>
                </c:pt>
                <c:pt idx="6">
                  <c:v>0.2983751846381093</c:v>
                </c:pt>
                <c:pt idx="7">
                  <c:v>0.29562043795620441</c:v>
                </c:pt>
              </c:numCache>
            </c:numRef>
          </c:val>
          <c:smooth val="0"/>
          <c:extLst>
            <c:ext xmlns:c16="http://schemas.microsoft.com/office/drawing/2014/chart" uri="{C3380CC4-5D6E-409C-BE32-E72D297353CC}">
              <c16:uniqueId val="{00000000-8AC9-4A98-938F-591974688A86}"/>
            </c:ext>
          </c:extLst>
        </c:ser>
        <c:ser>
          <c:idx val="1"/>
          <c:order val="1"/>
          <c:tx>
            <c:strRef>
              <c:f>Sheet2!$F$3</c:f>
              <c:strCache>
                <c:ptCount val="1"/>
                <c:pt idx="0">
                  <c:v>% No Issues Found</c:v>
                </c:pt>
              </c:strCache>
            </c:strRef>
          </c:tx>
          <c:spPr>
            <a:ln w="28575" cap="rnd">
              <a:solidFill>
                <a:schemeClr val="accent2"/>
              </a:solidFill>
              <a:round/>
            </a:ln>
            <a:effectLst/>
          </c:spPr>
          <c:marker>
            <c:symbol val="none"/>
          </c:marker>
          <c:cat>
            <c:numRef>
              <c:f>Sheet2!$A$4:$A$11</c:f>
              <c:numCache>
                <c:formatCode>mmm\-yy</c:formatCode>
                <c:ptCount val="8"/>
                <c:pt idx="0">
                  <c:v>43709</c:v>
                </c:pt>
                <c:pt idx="1">
                  <c:v>43739</c:v>
                </c:pt>
                <c:pt idx="2">
                  <c:v>43770</c:v>
                </c:pt>
                <c:pt idx="3">
                  <c:v>43800</c:v>
                </c:pt>
                <c:pt idx="4">
                  <c:v>43831</c:v>
                </c:pt>
                <c:pt idx="5">
                  <c:v>43862</c:v>
                </c:pt>
                <c:pt idx="6">
                  <c:v>43891</c:v>
                </c:pt>
                <c:pt idx="7">
                  <c:v>43922</c:v>
                </c:pt>
              </c:numCache>
            </c:numRef>
          </c:cat>
          <c:val>
            <c:numRef>
              <c:f>Sheet2!$F$4:$F$11</c:f>
              <c:numCache>
                <c:formatCode>0%</c:formatCode>
                <c:ptCount val="8"/>
                <c:pt idx="0">
                  <c:v>1</c:v>
                </c:pt>
                <c:pt idx="1">
                  <c:v>0.93893129770992367</c:v>
                </c:pt>
                <c:pt idx="2">
                  <c:v>0.66445182724252494</c:v>
                </c:pt>
                <c:pt idx="3">
                  <c:v>0.62777777777777777</c:v>
                </c:pt>
                <c:pt idx="4">
                  <c:v>0.65526675786593702</c:v>
                </c:pt>
                <c:pt idx="5">
                  <c:v>0.625</c:v>
                </c:pt>
                <c:pt idx="6">
                  <c:v>0.7016248153618907</c:v>
                </c:pt>
                <c:pt idx="7">
                  <c:v>0.70437956204379559</c:v>
                </c:pt>
              </c:numCache>
            </c:numRef>
          </c:val>
          <c:smooth val="0"/>
          <c:extLst>
            <c:ext xmlns:c16="http://schemas.microsoft.com/office/drawing/2014/chart" uri="{C3380CC4-5D6E-409C-BE32-E72D297353CC}">
              <c16:uniqueId val="{00000001-8AC9-4A98-938F-591974688A86}"/>
            </c:ext>
          </c:extLst>
        </c:ser>
        <c:dLbls>
          <c:showLegendKey val="0"/>
          <c:showVal val="0"/>
          <c:showCatName val="0"/>
          <c:showSerName val="0"/>
          <c:showPercent val="0"/>
          <c:showBubbleSize val="0"/>
        </c:dLbls>
        <c:smooth val="0"/>
        <c:axId val="1702248672"/>
        <c:axId val="1702249064"/>
      </c:lineChart>
      <c:dateAx>
        <c:axId val="1702248672"/>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49064"/>
        <c:crosses val="autoZero"/>
        <c:auto val="1"/>
        <c:lblOffset val="100"/>
        <c:baseTimeUnit val="months"/>
      </c:dateAx>
      <c:valAx>
        <c:axId val="170224906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48672"/>
        <c:crossesAt val="43709"/>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Timeline of Total Structures Inspected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Sheet2!$D$3</c:f>
              <c:strCache>
                <c:ptCount val="1"/>
                <c:pt idx="0">
                  <c:v>Total</c:v>
                </c:pt>
              </c:strCache>
            </c:strRef>
          </c:tx>
          <c:spPr>
            <a:ln w="28575" cap="rnd">
              <a:solidFill>
                <a:schemeClr val="accent1"/>
              </a:solidFill>
              <a:round/>
            </a:ln>
            <a:effectLst/>
          </c:spPr>
          <c:marker>
            <c:symbol val="none"/>
          </c:marker>
          <c:cat>
            <c:numRef>
              <c:f>Sheet2!$A$4:$A$11</c:f>
              <c:numCache>
                <c:formatCode>mmm\-yy</c:formatCode>
                <c:ptCount val="8"/>
                <c:pt idx="0">
                  <c:v>43709</c:v>
                </c:pt>
                <c:pt idx="1">
                  <c:v>43739</c:v>
                </c:pt>
                <c:pt idx="2">
                  <c:v>43770</c:v>
                </c:pt>
                <c:pt idx="3">
                  <c:v>43800</c:v>
                </c:pt>
                <c:pt idx="4">
                  <c:v>43831</c:v>
                </c:pt>
                <c:pt idx="5">
                  <c:v>43862</c:v>
                </c:pt>
                <c:pt idx="6">
                  <c:v>43891</c:v>
                </c:pt>
                <c:pt idx="7">
                  <c:v>43922</c:v>
                </c:pt>
              </c:numCache>
            </c:numRef>
          </c:cat>
          <c:val>
            <c:numRef>
              <c:f>Sheet2!$D$4:$D$11</c:f>
              <c:numCache>
                <c:formatCode>General</c:formatCode>
                <c:ptCount val="8"/>
                <c:pt idx="0">
                  <c:v>44</c:v>
                </c:pt>
                <c:pt idx="1">
                  <c:v>131</c:v>
                </c:pt>
                <c:pt idx="2">
                  <c:v>301</c:v>
                </c:pt>
                <c:pt idx="3">
                  <c:v>540</c:v>
                </c:pt>
                <c:pt idx="4">
                  <c:v>731</c:v>
                </c:pt>
                <c:pt idx="5">
                  <c:v>968</c:v>
                </c:pt>
                <c:pt idx="6">
                  <c:v>1354</c:v>
                </c:pt>
                <c:pt idx="7">
                  <c:v>1370</c:v>
                </c:pt>
              </c:numCache>
            </c:numRef>
          </c:val>
          <c:smooth val="0"/>
          <c:extLst>
            <c:ext xmlns:c16="http://schemas.microsoft.com/office/drawing/2014/chart" uri="{C3380CC4-5D6E-409C-BE32-E72D297353CC}">
              <c16:uniqueId val="{00000000-FF7F-4FA9-8AD8-98106FA4C7CD}"/>
            </c:ext>
          </c:extLst>
        </c:ser>
        <c:dLbls>
          <c:showLegendKey val="0"/>
          <c:showVal val="0"/>
          <c:showCatName val="0"/>
          <c:showSerName val="0"/>
          <c:showPercent val="0"/>
          <c:showBubbleSize val="0"/>
        </c:dLbls>
        <c:smooth val="0"/>
        <c:axId val="1702249848"/>
        <c:axId val="1702250240"/>
      </c:lineChart>
      <c:dateAx>
        <c:axId val="17022498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Date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50240"/>
        <c:crosses val="autoZero"/>
        <c:auto val="1"/>
        <c:lblOffset val="100"/>
        <c:baseTimeUnit val="months"/>
      </c:dateAx>
      <c:valAx>
        <c:axId val="17022502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a:t>
                </a:r>
                <a:r>
                  <a:rPr lang="en-US" baseline="0"/>
                  <a:t> of Structures Inspected</a:t>
                </a:r>
                <a:endParaRPr lang="en-US"/>
              </a:p>
            </c:rich>
          </c:tx>
          <c:layout>
            <c:manualLayout>
              <c:xMode val="edge"/>
              <c:yMode val="edge"/>
              <c:x val="2.4309607156748347E-2"/>
              <c:y val="0.2447952674074666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49848"/>
        <c:crossesAt val="43709"/>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t>Summary of Results</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v>High</c:v>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Pt>
            <c:idx val="0"/>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0DF0-4275-B072-7188BD18A6C9}"/>
              </c:ext>
            </c:extLst>
          </c:dPt>
          <c:dPt>
            <c:idx val="4"/>
            <c:invertIfNegative val="0"/>
            <c:bubble3D val="0"/>
            <c:spPr>
              <a:solidFill>
                <a:srgbClr val="C00000"/>
              </a:solidFill>
              <a:ln>
                <a:solidFill>
                  <a:srgbClr val="C00000"/>
                </a:solid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0DF0-4275-B072-7188BD18A6C9}"/>
              </c:ext>
            </c:extLst>
          </c:dPt>
          <c:dPt>
            <c:idx val="5"/>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0DF0-4275-B072-7188BD18A6C9}"/>
              </c:ext>
            </c:extLst>
          </c:dPt>
          <c:dPt>
            <c:idx val="6"/>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0DF0-4275-B072-7188BD18A6C9}"/>
              </c:ext>
            </c:extLst>
          </c:dPt>
          <c:dPt>
            <c:idx val="7"/>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0DF0-4275-B072-7188BD18A6C9}"/>
              </c:ext>
            </c:extLst>
          </c:dPt>
          <c:dPt>
            <c:idx val="8"/>
            <c:invertIfNegative val="0"/>
            <c:bubble3D val="0"/>
            <c:spPr>
              <a:solidFill>
                <a:schemeClr val="accent4"/>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0DF0-4275-B072-7188BD18A6C9}"/>
              </c:ext>
            </c:extLst>
          </c:dPt>
          <c:dPt>
            <c:idx val="9"/>
            <c:invertIfNegative val="0"/>
            <c:bubble3D val="0"/>
            <c:spPr>
              <a:solidFill>
                <a:srgbClr val="C0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0DF0-4275-B072-7188BD18A6C9}"/>
              </c:ext>
            </c:extLst>
          </c:dPt>
          <c:dPt>
            <c:idx val="11"/>
            <c:invertIfNegative val="0"/>
            <c:bubble3D val="0"/>
            <c:spPr>
              <a:solidFill>
                <a:schemeClr val="accent2"/>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0DF0-4275-B072-7188BD18A6C9}"/>
              </c:ext>
            </c:extLst>
          </c:dPt>
          <c:dLbls>
            <c:dLbl>
              <c:idx val="0"/>
              <c:tx>
                <c:rich>
                  <a:bodyPr/>
                  <a:lstStyle/>
                  <a:p>
                    <a:r>
                      <a:rPr lang="en-US" baseline="0"/>
                      <a:t> </a:t>
                    </a:r>
                    <a:fld id="{7955C729-B0AD-435A-AA87-54D621467CD7}"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0DF0-4275-B072-7188BD18A6C9}"/>
                </c:ext>
              </c:extLst>
            </c:dLbl>
            <c:dLbl>
              <c:idx val="1"/>
              <c:tx>
                <c:rich>
                  <a:bodyPr/>
                  <a:lstStyle/>
                  <a:p>
                    <a:fld id="{6EF8FAB5-87BF-4D85-9DD8-4566AD75888D}" type="VALUE">
                      <a:rPr lang="en-US" baseline="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0-0DF0-4275-B072-7188BD18A6C9}"/>
                </c:ext>
              </c:extLst>
            </c:dLbl>
            <c:dLbl>
              <c:idx val="2"/>
              <c:tx>
                <c:rich>
                  <a:bodyPr/>
                  <a:lstStyle/>
                  <a:p>
                    <a:fld id="{A01516A6-F2B7-419A-9A4B-AC22CF9E2E30}" type="VALUE">
                      <a:rPr lang="en-US" baseline="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1-0DF0-4275-B072-7188BD18A6C9}"/>
                </c:ext>
              </c:extLst>
            </c:dLbl>
            <c:dLbl>
              <c:idx val="3"/>
              <c:tx>
                <c:rich>
                  <a:bodyPr/>
                  <a:lstStyle/>
                  <a:p>
                    <a:fld id="{ADCB0CFD-4F51-4D66-AF66-A7FA1CE31C55}"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2-0DF0-4275-B072-7188BD18A6C9}"/>
                </c:ext>
              </c:extLst>
            </c:dLbl>
            <c:dLbl>
              <c:idx val="4"/>
              <c:tx>
                <c:rich>
                  <a:bodyPr/>
                  <a:lstStyle/>
                  <a:p>
                    <a:fld id="{4DB73272-C9F6-46B1-ABBB-93B80EC8E662}"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0DF0-4275-B072-7188BD18A6C9}"/>
                </c:ext>
              </c:extLst>
            </c:dLbl>
            <c:dLbl>
              <c:idx val="5"/>
              <c:tx>
                <c:rich>
                  <a:bodyPr/>
                  <a:lstStyle/>
                  <a:p>
                    <a:fld id="{94E417EF-2C65-43CD-99C7-C437D52433F8}"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0DF0-4275-B072-7188BD18A6C9}"/>
                </c:ext>
              </c:extLst>
            </c:dLbl>
            <c:dLbl>
              <c:idx val="6"/>
              <c:tx>
                <c:rich>
                  <a:bodyPr/>
                  <a:lstStyle/>
                  <a:p>
                    <a:fld id="{77A45204-61FA-43EF-8A3D-41EA962D21C8}"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0DF0-4275-B072-7188BD18A6C9}"/>
                </c:ext>
              </c:extLst>
            </c:dLbl>
            <c:dLbl>
              <c:idx val="7"/>
              <c:tx>
                <c:rich>
                  <a:bodyPr/>
                  <a:lstStyle/>
                  <a:p>
                    <a:fld id="{14841E9F-22C9-4124-AC3D-2E2542FE6D70}"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0DF0-4275-B072-7188BD18A6C9}"/>
                </c:ext>
              </c:extLst>
            </c:dLbl>
            <c:dLbl>
              <c:idx val="8"/>
              <c:tx>
                <c:rich>
                  <a:bodyPr/>
                  <a:lstStyle/>
                  <a:p>
                    <a:fld id="{AAEE41C0-93E6-4D3D-A15A-E22E43EB9640}"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0DF0-4275-B072-7188BD18A6C9}"/>
                </c:ext>
              </c:extLst>
            </c:dLbl>
            <c:dLbl>
              <c:idx val="9"/>
              <c:tx>
                <c:rich>
                  <a:bodyPr/>
                  <a:lstStyle/>
                  <a:p>
                    <a:fld id="{F79E399A-361E-427B-90B7-899335C411F7}"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0DF0-4275-B072-7188BD18A6C9}"/>
                </c:ext>
              </c:extLst>
            </c:dLbl>
            <c:dLbl>
              <c:idx val="10"/>
              <c:tx>
                <c:rich>
                  <a:bodyPr/>
                  <a:lstStyle/>
                  <a:p>
                    <a:fld id="{E87442AB-0FD7-4E3F-8FAA-0AB3FC69689F}"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0-5E13-4D45-99C1-3080CC56D87E}"/>
                </c:ext>
              </c:extLst>
            </c:dLbl>
            <c:dLbl>
              <c:idx val="11"/>
              <c:tx>
                <c:rich>
                  <a:bodyPr/>
                  <a:lstStyle/>
                  <a:p>
                    <a:r>
                      <a:rPr lang="en-US" baseline="0"/>
                      <a:t> </a:t>
                    </a:r>
                    <a:fld id="{138A1996-0036-4D65-96B3-BCB5627EA745}"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0DF0-4275-B072-7188BD18A6C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'Data 3_31_20'!$A$28:$A$39</c:f>
              <c:strCache>
                <c:ptCount val="12"/>
                <c:pt idx="0">
                  <c:v>Wrong Insulator</c:v>
                </c:pt>
                <c:pt idx="1">
                  <c:v>Missing Lightning Arrester Cover</c:v>
                </c:pt>
                <c:pt idx="2">
                  <c:v>Missing Equipment Bushing Cover</c:v>
                </c:pt>
                <c:pt idx="3">
                  <c:v>Missing Pothead Cover</c:v>
                </c:pt>
                <c:pt idx="4">
                  <c:v>PGW Jumper</c:v>
                </c:pt>
                <c:pt idx="5">
                  <c:v>Over-tensioned</c:v>
                </c:pt>
                <c:pt idx="6">
                  <c:v>Partially exposed conductor</c:v>
                </c:pt>
                <c:pt idx="7">
                  <c:v>Excessive Angle</c:v>
                </c:pt>
                <c:pt idx="8">
                  <c:v>Missing Connector Covers</c:v>
                </c:pt>
                <c:pt idx="9">
                  <c:v>Missing Lightning Arrester on Equipment Pole</c:v>
                </c:pt>
                <c:pt idx="10">
                  <c:v>Missing Fuse Covers</c:v>
                </c:pt>
                <c:pt idx="11">
                  <c:v>Missing Dead-end Covers</c:v>
                </c:pt>
              </c:strCache>
            </c:strRef>
          </c:cat>
          <c:val>
            <c:numRef>
              <c:f>'Data 3_31_20'!$B$28:$B$39</c:f>
              <c:numCache>
                <c:formatCode>General</c:formatCode>
                <c:ptCount val="12"/>
                <c:pt idx="0">
                  <c:v>1</c:v>
                </c:pt>
                <c:pt idx="1">
                  <c:v>1</c:v>
                </c:pt>
                <c:pt idx="2">
                  <c:v>1</c:v>
                </c:pt>
                <c:pt idx="3">
                  <c:v>1</c:v>
                </c:pt>
                <c:pt idx="4">
                  <c:v>5</c:v>
                </c:pt>
                <c:pt idx="5">
                  <c:v>12</c:v>
                </c:pt>
                <c:pt idx="6">
                  <c:v>25</c:v>
                </c:pt>
                <c:pt idx="7">
                  <c:v>51</c:v>
                </c:pt>
                <c:pt idx="8">
                  <c:v>64</c:v>
                </c:pt>
                <c:pt idx="9">
                  <c:v>92</c:v>
                </c:pt>
                <c:pt idx="10">
                  <c:v>99</c:v>
                </c:pt>
                <c:pt idx="11">
                  <c:v>218</c:v>
                </c:pt>
              </c:numCache>
            </c:numRef>
          </c:val>
          <c:extLst>
            <c:ext xmlns:c15="http://schemas.microsoft.com/office/drawing/2012/chart" uri="{02D57815-91ED-43cb-92C2-25804820EDAC}">
              <c15:datalabelsRange>
                <c15:f>'Data 3_31_20'!$B$53:$B$55</c15:f>
                <c15:dlblRangeCache>
                  <c:ptCount val="3"/>
                  <c:pt idx="0">
                    <c:v>High</c:v>
                  </c:pt>
                  <c:pt idx="1">
                    <c:v>Medium </c:v>
                  </c:pt>
                  <c:pt idx="2">
                    <c:v>Low</c:v>
                  </c:pt>
                </c15:dlblRangeCache>
              </c15:datalabelsRange>
            </c:ext>
            <c:ext xmlns:c16="http://schemas.microsoft.com/office/drawing/2014/chart" uri="{C3380CC4-5D6E-409C-BE32-E72D297353CC}">
              <c16:uniqueId val="{00000014-0DF0-4275-B072-7188BD18A6C9}"/>
            </c:ext>
          </c:extLst>
        </c:ser>
        <c:dLbls>
          <c:showLegendKey val="0"/>
          <c:showVal val="0"/>
          <c:showCatName val="0"/>
          <c:showSerName val="0"/>
          <c:showPercent val="0"/>
          <c:showBubbleSize val="0"/>
        </c:dLbls>
        <c:gapWidth val="115"/>
        <c:overlap val="-20"/>
        <c:axId val="1702251024"/>
        <c:axId val="1702251416"/>
      </c:barChart>
      <c:catAx>
        <c:axId val="1702251024"/>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200"/>
                  <a:t>Issue</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51416"/>
        <c:crosses val="autoZero"/>
        <c:auto val="1"/>
        <c:lblAlgn val="ctr"/>
        <c:lblOffset val="100"/>
        <c:noMultiLvlLbl val="0"/>
      </c:catAx>
      <c:valAx>
        <c:axId val="1702251416"/>
        <c:scaling>
          <c:orientation val="minMax"/>
          <c:max val="24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200"/>
                  <a:t>Number of Structures</a:t>
                </a:r>
              </a:p>
            </c:rich>
          </c:tx>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2251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3AF917-DFF6-4DE2-8A57-D3D3DFF27BF3}" type="datetimeFigureOut">
              <a:rPr lang="en-US" smtClean="0"/>
              <a:t>2/17/2021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E3DC95-37DD-4BD5-A704-AFE7C55182F0}" type="slidenum">
              <a:rPr lang="en-US" smtClean="0"/>
              <a:t>‹#›</a:t>
            </a:fld>
            <a:endParaRPr lang="en-US"/>
          </a:p>
        </p:txBody>
      </p:sp>
    </p:spTree>
    <p:extLst>
      <p:ext uri="{BB962C8B-B14F-4D97-AF65-F5344CB8AC3E}">
        <p14:creationId xmlns:p14="http://schemas.microsoft.com/office/powerpoint/2010/main" val="648833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E3DC95-37DD-4BD5-A704-AFE7C55182F0}" type="slidenum">
              <a:rPr lang="en-US" smtClean="0"/>
              <a:t>1</a:t>
            </a:fld>
            <a:endParaRPr lang="en-US"/>
          </a:p>
        </p:txBody>
      </p:sp>
    </p:spTree>
    <p:extLst>
      <p:ext uri="{BB962C8B-B14F-4D97-AF65-F5344CB8AC3E}">
        <p14:creationId xmlns:p14="http://schemas.microsoft.com/office/powerpoint/2010/main" val="116897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captured on 6/22/2020</a:t>
            </a:r>
          </a:p>
          <a:p>
            <a:pPr>
              <a:defRPr/>
            </a:pPr>
            <a:r>
              <a:rPr lang="en-US">
                <a:latin typeface="Segoe UI"/>
                <a:cs typeface="Segoe UI"/>
              </a:rPr>
              <a:t>This validation activity was in addition to normal QC of covered conductor spans and poles</a:t>
            </a:r>
          </a:p>
          <a:p>
            <a:endParaRPr lang="en-US"/>
          </a:p>
        </p:txBody>
      </p:sp>
      <p:sp>
        <p:nvSpPr>
          <p:cNvPr id="4" name="Slide Number Placeholder 3"/>
          <p:cNvSpPr>
            <a:spLocks noGrp="1"/>
          </p:cNvSpPr>
          <p:nvPr>
            <p:ph type="sldNum" sz="quarter" idx="10"/>
          </p:nvPr>
        </p:nvSpPr>
        <p:spPr/>
        <p:txBody>
          <a:bodyPr/>
          <a:lstStyle/>
          <a:p>
            <a:fld id="{52E3DC95-37DD-4BD5-A704-AFE7C55182F0}" type="slidenum">
              <a:rPr lang="en-US" smtClean="0"/>
              <a:t>5</a:t>
            </a:fld>
            <a:endParaRPr lang="en-US"/>
          </a:p>
        </p:txBody>
      </p:sp>
    </p:spTree>
    <p:extLst>
      <p:ext uri="{BB962C8B-B14F-4D97-AF65-F5344CB8AC3E}">
        <p14:creationId xmlns:p14="http://schemas.microsoft.com/office/powerpoint/2010/main" val="907851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0073D-8B8A-4AFC-BF36-9B8AA7EF3A65}" type="slidenum">
              <a:rPr lang="en-US" smtClean="0"/>
              <a:t>10</a:t>
            </a:fld>
            <a:endParaRPr lang="en-US"/>
          </a:p>
        </p:txBody>
      </p:sp>
    </p:spTree>
    <p:extLst>
      <p:ext uri="{BB962C8B-B14F-4D97-AF65-F5344CB8AC3E}">
        <p14:creationId xmlns:p14="http://schemas.microsoft.com/office/powerpoint/2010/main" val="1051848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E3DC95-37DD-4BD5-A704-AFE7C55182F0}" type="slidenum">
              <a:rPr lang="en-US" smtClean="0"/>
              <a:t>14</a:t>
            </a:fld>
            <a:endParaRPr lang="en-US"/>
          </a:p>
        </p:txBody>
      </p:sp>
    </p:spTree>
    <p:extLst>
      <p:ext uri="{BB962C8B-B14F-4D97-AF65-F5344CB8AC3E}">
        <p14:creationId xmlns:p14="http://schemas.microsoft.com/office/powerpoint/2010/main" val="1791702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0073D-8B8A-4AFC-BF36-9B8AA7EF3A65}" type="slidenum">
              <a:rPr lang="en-US" smtClean="0"/>
              <a:t>35</a:t>
            </a:fld>
            <a:endParaRPr lang="en-US"/>
          </a:p>
        </p:txBody>
      </p:sp>
    </p:spTree>
    <p:extLst>
      <p:ext uri="{BB962C8B-B14F-4D97-AF65-F5344CB8AC3E}">
        <p14:creationId xmlns:p14="http://schemas.microsoft.com/office/powerpoint/2010/main" val="452272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0073D-8B8A-4AFC-BF36-9B8AA7EF3A65}" type="slidenum">
              <a:rPr lang="en-US" smtClean="0"/>
              <a:t>37</a:t>
            </a:fld>
            <a:endParaRPr lang="en-US"/>
          </a:p>
        </p:txBody>
      </p:sp>
    </p:spTree>
    <p:extLst>
      <p:ext uri="{BB962C8B-B14F-4D97-AF65-F5344CB8AC3E}">
        <p14:creationId xmlns:p14="http://schemas.microsoft.com/office/powerpoint/2010/main" val="1475800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0073D-8B8A-4AFC-BF36-9B8AA7EF3A65}" type="slidenum">
              <a:rPr lang="en-US" smtClean="0"/>
              <a:t>39</a:t>
            </a:fld>
            <a:endParaRPr lang="en-US"/>
          </a:p>
        </p:txBody>
      </p:sp>
    </p:spTree>
    <p:extLst>
      <p:ext uri="{BB962C8B-B14F-4D97-AF65-F5344CB8AC3E}">
        <p14:creationId xmlns:p14="http://schemas.microsoft.com/office/powerpoint/2010/main" val="2080738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2367" y="2048450"/>
            <a:ext cx="9144000" cy="1076495"/>
          </a:xfrm>
        </p:spPr>
        <p:txBody>
          <a:bodyPr/>
          <a:lstStyle>
            <a:lvl1pPr marL="0" indent="0" algn="l">
              <a:buNone/>
              <a:defRPr sz="2400">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Rectangle 13"/>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Title 3"/>
          <p:cNvSpPr>
            <a:spLocks noGrp="1"/>
          </p:cNvSpPr>
          <p:nvPr>
            <p:ph type="title"/>
          </p:nvPr>
        </p:nvSpPr>
        <p:spPr>
          <a:xfrm>
            <a:off x="1003916" y="675860"/>
            <a:ext cx="10515600" cy="1325563"/>
          </a:xfrm>
        </p:spPr>
        <p:txBody>
          <a:bodyPr anchor="b" anchorCtr="0"/>
          <a:lstStyle>
            <a:lvl1pPr>
              <a:defRPr>
                <a:solidFill>
                  <a:srgbClr val="006369"/>
                </a:solidFill>
              </a:defRPr>
            </a:lvl1pPr>
          </a:lstStyle>
          <a:p>
            <a:r>
              <a:rPr lang="en-US"/>
              <a:t>Click to edit Master title style</a:t>
            </a:r>
          </a:p>
        </p:txBody>
      </p:sp>
      <p:cxnSp>
        <p:nvCxnSpPr>
          <p:cNvPr id="16" name="Straight Connector 15"/>
          <p:cNvCxnSpPr/>
          <p:nvPr/>
        </p:nvCxnSpPr>
        <p:spPr>
          <a:xfrm>
            <a:off x="9682140"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093628" y="6172309"/>
            <a:ext cx="2316681" cy="195089"/>
          </a:xfrm>
          <a:prstGeom prst="rect">
            <a:avLst/>
          </a:prstGeom>
        </p:spPr>
      </p:pic>
      <p:pic>
        <p:nvPicPr>
          <p:cNvPr id="8" name="Picture 7"/>
          <p:cNvPicPr>
            <a:picLocks noChangeAspect="1"/>
          </p:cNvPicPr>
          <p:nvPr/>
        </p:nvPicPr>
        <p:blipFill>
          <a:blip r:embed="rId3"/>
          <a:stretch>
            <a:fillRect/>
          </a:stretch>
        </p:blipFill>
        <p:spPr>
          <a:xfrm>
            <a:off x="10114081" y="6032357"/>
            <a:ext cx="1658256" cy="457240"/>
          </a:xfrm>
          <a:prstGeom prst="rect">
            <a:avLst/>
          </a:prstGeom>
        </p:spPr>
      </p:pic>
    </p:spTree>
    <p:extLst>
      <p:ext uri="{BB962C8B-B14F-4D97-AF65-F5344CB8AC3E}">
        <p14:creationId xmlns:p14="http://schemas.microsoft.com/office/powerpoint/2010/main" val="866404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5879167" y="1084826"/>
            <a:ext cx="6336508" cy="5191691"/>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7" name="Content Placeholder 2"/>
          <p:cNvSpPr>
            <a:spLocks noGrp="1"/>
          </p:cNvSpPr>
          <p:nvPr>
            <p:ph sz="half" idx="1"/>
          </p:nvPr>
        </p:nvSpPr>
        <p:spPr>
          <a:xfrm>
            <a:off x="838201" y="1541539"/>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471256" y="186434"/>
            <a:ext cx="10515600" cy="909454"/>
          </a:xfrm>
        </p:spPr>
        <p:txBody>
          <a:bodyPr/>
          <a:lstStyle/>
          <a:p>
            <a:r>
              <a:rPr lang="en-US"/>
              <a:t>Click to edit Master title style</a:t>
            </a:r>
          </a:p>
        </p:txBody>
      </p:sp>
      <p:sp>
        <p:nvSpPr>
          <p:cNvPr id="2" name="Date Placeholder 1"/>
          <p:cNvSpPr>
            <a:spLocks noGrp="1"/>
          </p:cNvSpPr>
          <p:nvPr>
            <p:ph type="dt" sz="half" idx="14"/>
          </p:nvPr>
        </p:nvSpPr>
        <p:spPr/>
        <p:txBody>
          <a:bodyPr/>
          <a:lstStyle/>
          <a:p>
            <a:fld id="{3C235CC7-24CA-4CF4-887B-90F31BD9A4A4}" type="datetime1">
              <a:rPr lang="en-US" smtClean="0"/>
              <a:t>2/17/2021</a:t>
            </a:fld>
            <a:endParaRPr lang="en-US"/>
          </a:p>
        </p:txBody>
      </p:sp>
      <p:sp>
        <p:nvSpPr>
          <p:cNvPr id="3" name="Footer Placeholder 2"/>
          <p:cNvSpPr>
            <a:spLocks noGrp="1"/>
          </p:cNvSpPr>
          <p:nvPr>
            <p:ph type="ftr" sz="quarter" idx="15"/>
          </p:nvPr>
        </p:nvSpPr>
        <p:spPr/>
        <p:txBody>
          <a:bodyPr/>
          <a:lstStyle/>
          <a:p>
            <a:endParaRPr lang="en-US"/>
          </a:p>
        </p:txBody>
      </p:sp>
      <p:sp>
        <p:nvSpPr>
          <p:cNvPr id="4" name="Slide Number Placeholder 3"/>
          <p:cNvSpPr>
            <a:spLocks noGrp="1"/>
          </p:cNvSpPr>
          <p:nvPr>
            <p:ph type="sldNum" sz="quarter" idx="16"/>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90685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6001963" y="614310"/>
            <a:ext cx="6190040" cy="2580217"/>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3" name="Picture Placeholder 2"/>
          <p:cNvSpPr>
            <a:spLocks noGrp="1" noChangeAspect="1"/>
          </p:cNvSpPr>
          <p:nvPr>
            <p:ph type="pic" idx="14"/>
          </p:nvPr>
        </p:nvSpPr>
        <p:spPr>
          <a:xfrm>
            <a:off x="6001963" y="3199309"/>
            <a:ext cx="3150855" cy="249924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4" name="Picture Placeholder 2"/>
          <p:cNvSpPr>
            <a:spLocks noGrp="1" noChangeAspect="1"/>
          </p:cNvSpPr>
          <p:nvPr>
            <p:ph type="pic" idx="15"/>
          </p:nvPr>
        </p:nvSpPr>
        <p:spPr>
          <a:xfrm>
            <a:off x="9138763" y="3199309"/>
            <a:ext cx="3053237" cy="2499239"/>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7" name="Content Placeholder 2"/>
          <p:cNvSpPr>
            <a:spLocks noGrp="1"/>
          </p:cNvSpPr>
          <p:nvPr>
            <p:ph sz="half" idx="1"/>
          </p:nvPr>
        </p:nvSpPr>
        <p:spPr>
          <a:xfrm>
            <a:off x="388398" y="1000002"/>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12"/>
          </p:nvPr>
        </p:nvSpPr>
        <p:spPr>
          <a:xfrm>
            <a:off x="11304231" y="6374108"/>
            <a:ext cx="688760" cy="365125"/>
          </a:xfrm>
        </p:spPr>
        <p:txBody>
          <a:bodyPr/>
          <a:lstStyle/>
          <a:p>
            <a:fld id="{330EA680-D336-4FF7-8B7A-9848BB0A1C32}" type="slidenum">
              <a:rPr lang="en-US" smtClean="0"/>
              <a:t>‹#›</a:t>
            </a:fld>
            <a:endParaRPr lang="en-US"/>
          </a:p>
        </p:txBody>
      </p:sp>
      <p:sp>
        <p:nvSpPr>
          <p:cNvPr id="11" name="Date Placeholder 3"/>
          <p:cNvSpPr>
            <a:spLocks noGrp="1"/>
          </p:cNvSpPr>
          <p:nvPr>
            <p:ph type="dt" sz="half" idx="2"/>
          </p:nvPr>
        </p:nvSpPr>
        <p:spPr>
          <a:xfrm>
            <a:off x="210838" y="6356352"/>
            <a:ext cx="1706732" cy="365125"/>
          </a:xfrm>
          <a:prstGeom prst="rect">
            <a:avLst/>
          </a:prstGeom>
        </p:spPr>
        <p:txBody>
          <a:bodyPr vert="horz" lIns="91440" tIns="45720" rIns="91440" bIns="45720" rtlCol="0" anchor="ctr"/>
          <a:lstStyle>
            <a:lvl1pPr algn="l">
              <a:defRPr sz="1050">
                <a:solidFill>
                  <a:schemeClr val="tx1"/>
                </a:solidFill>
                <a:latin typeface="Segoe UI Semibold" panose="020B0702040204020203" pitchFamily="34" charset="0"/>
              </a:defRPr>
            </a:lvl1pPr>
          </a:lstStyle>
          <a:p>
            <a:fld id="{D79D08D6-D1DD-4D68-88D0-7DA884FD6418}" type="datetime1">
              <a:rPr lang="en-US" smtClean="0"/>
              <a:t>2/17/2021</a:t>
            </a:fld>
            <a:endParaRPr lang="en-US"/>
          </a:p>
        </p:txBody>
      </p:sp>
      <p:sp>
        <p:nvSpPr>
          <p:cNvPr id="15" name="Footer Placeholder 4"/>
          <p:cNvSpPr>
            <a:spLocks noGrp="1"/>
          </p:cNvSpPr>
          <p:nvPr>
            <p:ph type="ftr" sz="quarter" idx="3"/>
          </p:nvPr>
        </p:nvSpPr>
        <p:spPr>
          <a:xfrm>
            <a:off x="3150828" y="6356352"/>
            <a:ext cx="4114800" cy="365125"/>
          </a:xfrm>
          <a:prstGeom prst="rect">
            <a:avLst/>
          </a:prstGeom>
        </p:spPr>
        <p:txBody>
          <a:bodyPr vert="horz" lIns="91440" tIns="45720" rIns="91440" bIns="45720" rtlCol="0" anchor="ctr"/>
          <a:lstStyle>
            <a:lvl1pPr algn="l">
              <a:defRPr sz="1100">
                <a:solidFill>
                  <a:schemeClr val="tx1">
                    <a:tint val="75000"/>
                  </a:schemeClr>
                </a:solidFill>
                <a:latin typeface="Segoe UI Semibold" panose="020B0702040204020203" pitchFamily="34" charset="0"/>
              </a:defRPr>
            </a:lvl1pPr>
          </a:lstStyle>
          <a:p>
            <a:endParaRPr lang="en-US"/>
          </a:p>
        </p:txBody>
      </p:sp>
    </p:spTree>
    <p:extLst>
      <p:ext uri="{BB962C8B-B14F-4D97-AF65-F5344CB8AC3E}">
        <p14:creationId xmlns:p14="http://schemas.microsoft.com/office/powerpoint/2010/main" val="750234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70029" y="1621438"/>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12"/>
          </p:nvPr>
        </p:nvSpPr>
        <p:spPr>
          <a:xfrm>
            <a:off x="11304231" y="6374108"/>
            <a:ext cx="688760" cy="365125"/>
          </a:xfrm>
        </p:spPr>
        <p:txBody>
          <a:bodyPr/>
          <a:lstStyle/>
          <a:p>
            <a:fld id="{330EA680-D336-4FF7-8B7A-9848BB0A1C32}" type="slidenum">
              <a:rPr lang="en-US" smtClean="0"/>
              <a:t>‹#›</a:t>
            </a:fld>
            <a:endParaRPr lang="en-US"/>
          </a:p>
        </p:txBody>
      </p:sp>
      <p:sp>
        <p:nvSpPr>
          <p:cNvPr id="6" name="Chart Placeholder 5"/>
          <p:cNvSpPr>
            <a:spLocks noGrp="1"/>
          </p:cNvSpPr>
          <p:nvPr>
            <p:ph type="chart" sz="quarter" idx="13"/>
          </p:nvPr>
        </p:nvSpPr>
        <p:spPr>
          <a:xfrm>
            <a:off x="4935986" y="1683711"/>
            <a:ext cx="6960093" cy="4042386"/>
          </a:xfrm>
          <a:solidFill>
            <a:schemeClr val="bg1">
              <a:lumMod val="75000"/>
            </a:schemeClr>
          </a:solidFill>
        </p:spPr>
        <p:txBody>
          <a:bodyPr/>
          <a:lstStyle>
            <a:lvl1pPr marL="0" indent="0">
              <a:buNone/>
              <a:defRPr/>
            </a:lvl1pPr>
          </a:lstStyle>
          <a:p>
            <a:r>
              <a:rPr lang="en-US"/>
              <a:t>Click icon to add chart</a:t>
            </a:r>
          </a:p>
        </p:txBody>
      </p:sp>
      <p:sp>
        <p:nvSpPr>
          <p:cNvPr id="15" name="Title 1"/>
          <p:cNvSpPr>
            <a:spLocks noGrp="1"/>
          </p:cNvSpPr>
          <p:nvPr>
            <p:ph type="title"/>
          </p:nvPr>
        </p:nvSpPr>
        <p:spPr>
          <a:xfrm>
            <a:off x="471256" y="186434"/>
            <a:ext cx="10515600" cy="909454"/>
          </a:xfrm>
        </p:spPr>
        <p:txBody>
          <a:bodyPr/>
          <a:lstStyle/>
          <a:p>
            <a:r>
              <a:rPr lang="en-US"/>
              <a:t>Click to edit Master title style</a:t>
            </a:r>
          </a:p>
        </p:txBody>
      </p:sp>
      <p:sp>
        <p:nvSpPr>
          <p:cNvPr id="16" name="Date Placeholder 3"/>
          <p:cNvSpPr>
            <a:spLocks noGrp="1"/>
          </p:cNvSpPr>
          <p:nvPr>
            <p:ph type="dt" sz="half" idx="2"/>
          </p:nvPr>
        </p:nvSpPr>
        <p:spPr>
          <a:xfrm>
            <a:off x="210838" y="6356352"/>
            <a:ext cx="1706732" cy="365125"/>
          </a:xfrm>
          <a:prstGeom prst="rect">
            <a:avLst/>
          </a:prstGeom>
        </p:spPr>
        <p:txBody>
          <a:bodyPr vert="horz" lIns="91440" tIns="45720" rIns="91440" bIns="45720" rtlCol="0" anchor="ctr"/>
          <a:lstStyle>
            <a:lvl1pPr algn="l">
              <a:defRPr sz="1050">
                <a:solidFill>
                  <a:schemeClr val="tx1"/>
                </a:solidFill>
                <a:latin typeface="Segoe UI Semibold" panose="020B0702040204020203" pitchFamily="34" charset="0"/>
              </a:defRPr>
            </a:lvl1pPr>
          </a:lstStyle>
          <a:p>
            <a:fld id="{F1DD71B7-BE9B-43D3-9873-EE0C1C009168}" type="datetime1">
              <a:rPr lang="en-US" smtClean="0"/>
              <a:t>2/17/2021</a:t>
            </a:fld>
            <a:endParaRPr lang="en-US"/>
          </a:p>
        </p:txBody>
      </p:sp>
      <p:sp>
        <p:nvSpPr>
          <p:cNvPr id="17" name="Footer Placeholder 4"/>
          <p:cNvSpPr>
            <a:spLocks noGrp="1"/>
          </p:cNvSpPr>
          <p:nvPr>
            <p:ph type="ftr" sz="quarter" idx="3"/>
          </p:nvPr>
        </p:nvSpPr>
        <p:spPr>
          <a:xfrm>
            <a:off x="3150828" y="6356352"/>
            <a:ext cx="4114800" cy="365125"/>
          </a:xfrm>
          <a:prstGeom prst="rect">
            <a:avLst/>
          </a:prstGeom>
        </p:spPr>
        <p:txBody>
          <a:bodyPr vert="horz" lIns="91440" tIns="45720" rIns="91440" bIns="45720" rtlCol="0" anchor="ctr"/>
          <a:lstStyle>
            <a:lvl1pPr algn="l">
              <a:defRPr sz="1100">
                <a:solidFill>
                  <a:schemeClr val="tx1">
                    <a:tint val="75000"/>
                  </a:schemeClr>
                </a:solidFill>
                <a:latin typeface="Segoe UI Semibold" panose="020B0702040204020203" pitchFamily="34" charset="0"/>
              </a:defRPr>
            </a:lvl1pPr>
          </a:lstStyle>
          <a:p>
            <a:endParaRPr lang="en-US"/>
          </a:p>
        </p:txBody>
      </p:sp>
    </p:spTree>
    <p:extLst>
      <p:ext uri="{BB962C8B-B14F-4D97-AF65-F5344CB8AC3E}">
        <p14:creationId xmlns:p14="http://schemas.microsoft.com/office/powerpoint/2010/main" val="484764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1">
    <p:bg>
      <p:bgPr>
        <a:solidFill>
          <a:srgbClr val="00636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bg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7" name="Picture 6"/>
          <p:cNvPicPr>
            <a:picLocks noChangeAspect="1"/>
          </p:cNvPicPr>
          <p:nvPr/>
        </p:nvPicPr>
        <p:blipFill>
          <a:blip r:embed="rId2"/>
          <a:stretch>
            <a:fillRect/>
          </a:stretch>
        </p:blipFill>
        <p:spPr>
          <a:xfrm>
            <a:off x="1093628" y="6172309"/>
            <a:ext cx="2316681" cy="195089"/>
          </a:xfrm>
          <a:prstGeom prst="rect">
            <a:avLst/>
          </a:prstGeom>
        </p:spPr>
      </p:pic>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10114081" y="6032357"/>
            <a:ext cx="1658256" cy="457240"/>
          </a:xfrm>
          <a:prstGeom prst="rect">
            <a:avLst/>
          </a:prstGeom>
        </p:spPr>
      </p:pic>
    </p:spTree>
    <p:extLst>
      <p:ext uri="{BB962C8B-B14F-4D97-AF65-F5344CB8AC3E}">
        <p14:creationId xmlns:p14="http://schemas.microsoft.com/office/powerpoint/2010/main" val="4116584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2">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tx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7" name="Picture 6"/>
          <p:cNvPicPr>
            <a:picLocks noChangeAspect="1"/>
          </p:cNvPicPr>
          <p:nvPr/>
        </p:nvPicPr>
        <p:blipFill>
          <a:blip r:embed="rId2"/>
          <a:stretch>
            <a:fillRect/>
          </a:stretch>
        </p:blipFill>
        <p:spPr>
          <a:xfrm>
            <a:off x="1093628" y="6172309"/>
            <a:ext cx="2316681" cy="195089"/>
          </a:xfrm>
          <a:prstGeom prst="rect">
            <a:avLst/>
          </a:prstGeom>
        </p:spPr>
      </p:pic>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10114081" y="6032357"/>
            <a:ext cx="1658256" cy="457240"/>
          </a:xfrm>
          <a:prstGeom prst="rect">
            <a:avLst/>
          </a:prstGeom>
        </p:spPr>
      </p:pic>
    </p:spTree>
    <p:extLst>
      <p:ext uri="{BB962C8B-B14F-4D97-AF65-F5344CB8AC3E}">
        <p14:creationId xmlns:p14="http://schemas.microsoft.com/office/powerpoint/2010/main" val="101897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8A404C-7D83-45D2-8BDA-C48EA0C55D07}" type="datetime1">
              <a:rPr lang="en-US" smtClean="0"/>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24632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F41CE97-21F7-49D3-8150-AF18C7B6C6C7}" type="datetime1">
              <a:rPr lang="en-US" smtClean="0"/>
              <a:t>2/17/2021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609328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34B4006-DE03-4E46-B289-0BC37AB332C1}" type="datetime1">
              <a:rPr lang="en-US" smtClean="0"/>
              <a:t>2/17/2021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048791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D44DC6-4A32-4877-9C39-43164D248DDD}" type="datetime1">
              <a:rPr lang="en-US" smtClean="0"/>
              <a:t>2/17/2021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01629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12192000" cy="5811864"/>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3" name="Title 1"/>
          <p:cNvSpPr>
            <a:spLocks noGrp="1"/>
          </p:cNvSpPr>
          <p:nvPr>
            <p:ph type="title"/>
          </p:nvPr>
        </p:nvSpPr>
        <p:spPr>
          <a:xfrm>
            <a:off x="471256" y="97654"/>
            <a:ext cx="10515600" cy="909454"/>
          </a:xfrm>
        </p:spPr>
        <p:txBody>
          <a:bodyPr/>
          <a:lstStyle/>
          <a:p>
            <a:r>
              <a:rPr lang="en-US"/>
              <a:t>Click to edit Master title style</a:t>
            </a:r>
          </a:p>
        </p:txBody>
      </p:sp>
      <p:sp>
        <p:nvSpPr>
          <p:cNvPr id="5" name="Slide Number Placeholder 4"/>
          <p:cNvSpPr>
            <a:spLocks noGrp="1"/>
          </p:cNvSpPr>
          <p:nvPr>
            <p:ph type="sldNum" sz="quarter" idx="12"/>
          </p:nvPr>
        </p:nvSpPr>
        <p:spPr>
          <a:xfrm>
            <a:off x="11304231" y="6374108"/>
            <a:ext cx="688760" cy="365125"/>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9503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12192000" cy="6861175"/>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5" name="Slide Number Placeholder 4"/>
          <p:cNvSpPr>
            <a:spLocks noGrp="1"/>
          </p:cNvSpPr>
          <p:nvPr>
            <p:ph type="sldNum" sz="quarter" idx="12"/>
          </p:nvPr>
        </p:nvSpPr>
        <p:spPr>
          <a:xfrm>
            <a:off x="11304231" y="6374108"/>
            <a:ext cx="688760" cy="365125"/>
          </a:xfrm>
        </p:spPr>
        <p:txBody>
          <a:bodyPr/>
          <a:lstStyle/>
          <a:p>
            <a:fld id="{330EA680-D336-4FF7-8B7A-9848BB0A1C32}" type="slidenum">
              <a:rPr lang="en-US" smtClean="0"/>
              <a:t>‹#›</a:t>
            </a:fld>
            <a:endParaRPr lang="en-US"/>
          </a:p>
        </p:txBody>
      </p:sp>
      <p:sp>
        <p:nvSpPr>
          <p:cNvPr id="6" name="Title 1"/>
          <p:cNvSpPr>
            <a:spLocks noGrp="1"/>
          </p:cNvSpPr>
          <p:nvPr>
            <p:ph type="title"/>
          </p:nvPr>
        </p:nvSpPr>
        <p:spPr>
          <a:xfrm>
            <a:off x="471256" y="301848"/>
            <a:ext cx="10515600" cy="909454"/>
          </a:xfrm>
        </p:spPr>
        <p:txBody>
          <a:bodyPr/>
          <a:lstStyle/>
          <a:p>
            <a:r>
              <a:rPr lang="en-US"/>
              <a:t>Click to edit Master title style</a:t>
            </a:r>
          </a:p>
        </p:txBody>
      </p:sp>
    </p:spTree>
    <p:extLst>
      <p:ext uri="{BB962C8B-B14F-4D97-AF65-F5344CB8AC3E}">
        <p14:creationId xmlns:p14="http://schemas.microsoft.com/office/powerpoint/2010/main" val="4161121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0838" y="6356352"/>
            <a:ext cx="1706732" cy="365125"/>
          </a:xfrm>
          <a:prstGeom prst="rect">
            <a:avLst/>
          </a:prstGeom>
        </p:spPr>
        <p:txBody>
          <a:bodyPr vert="horz" lIns="91440" tIns="45720" rIns="91440" bIns="45720" rtlCol="0" anchor="ctr"/>
          <a:lstStyle>
            <a:lvl1pPr algn="l">
              <a:defRPr sz="1000">
                <a:solidFill>
                  <a:schemeClr val="tx1"/>
                </a:solidFill>
                <a:latin typeface="Segoe UI Semibold" panose="020B0702040204020203" pitchFamily="34" charset="0"/>
              </a:defRPr>
            </a:lvl1pPr>
          </a:lstStyle>
          <a:p>
            <a:fld id="{DDBE1C86-50F7-45E7-BA74-768EDE978020}" type="datetime1">
              <a:rPr lang="en-US" smtClean="0"/>
              <a:t>2/17/2021</a:t>
            </a:fld>
            <a:endParaRPr lang="en-US"/>
          </a:p>
        </p:txBody>
      </p:sp>
      <p:sp>
        <p:nvSpPr>
          <p:cNvPr id="5" name="Footer Placeholder 4"/>
          <p:cNvSpPr>
            <a:spLocks noGrp="1"/>
          </p:cNvSpPr>
          <p:nvPr>
            <p:ph type="ftr" sz="quarter" idx="3"/>
          </p:nvPr>
        </p:nvSpPr>
        <p:spPr>
          <a:xfrm>
            <a:off x="3150828" y="6356352"/>
            <a:ext cx="4114800" cy="365125"/>
          </a:xfrm>
          <a:prstGeom prst="rect">
            <a:avLst/>
          </a:prstGeom>
        </p:spPr>
        <p:txBody>
          <a:bodyPr vert="horz" lIns="91440" tIns="45720" rIns="91440" bIns="45720" rtlCol="0" anchor="ctr"/>
          <a:lstStyle>
            <a:lvl1pPr algn="l">
              <a:defRPr sz="1000">
                <a:solidFill>
                  <a:schemeClr val="tx1">
                    <a:tint val="75000"/>
                  </a:schemeClr>
                </a:solidFill>
                <a:latin typeface="Segoe UI Semibold" panose="020B0702040204020203" pitchFamily="34" charset="0"/>
              </a:defRPr>
            </a:lvl1pPr>
          </a:lstStyle>
          <a:p>
            <a:endParaRPr lang="en-US"/>
          </a:p>
        </p:txBody>
      </p:sp>
      <p:sp>
        <p:nvSpPr>
          <p:cNvPr id="6" name="Slide Number Placeholder 5"/>
          <p:cNvSpPr>
            <a:spLocks noGrp="1"/>
          </p:cNvSpPr>
          <p:nvPr>
            <p:ph type="sldNum" sz="quarter" idx="4"/>
          </p:nvPr>
        </p:nvSpPr>
        <p:spPr>
          <a:xfrm>
            <a:off x="11304231" y="6374108"/>
            <a:ext cx="688760" cy="365125"/>
          </a:xfrm>
          <a:prstGeom prst="rect">
            <a:avLst/>
          </a:prstGeom>
        </p:spPr>
        <p:txBody>
          <a:bodyPr vert="horz" lIns="91440" tIns="45720" rIns="91440" bIns="45720" rtlCol="0" anchor="ctr"/>
          <a:lstStyle>
            <a:lvl1pPr algn="r">
              <a:defRPr sz="1200" b="1">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stStyle>
          <a:p>
            <a:fld id="{330EA680-D336-4FF7-8B7A-9848BB0A1C32}" type="slidenum">
              <a:rPr lang="en-US" smtClean="0"/>
              <a:t>‹#›</a:t>
            </a:fld>
            <a:endParaRPr lang="en-US"/>
          </a:p>
        </p:txBody>
      </p:sp>
      <p:cxnSp>
        <p:nvCxnSpPr>
          <p:cNvPr id="9" name="Straight Connector 8"/>
          <p:cNvCxnSpPr/>
          <p:nvPr/>
        </p:nvCxnSpPr>
        <p:spPr>
          <a:xfrm>
            <a:off x="11425131"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0" y="6795856"/>
            <a:ext cx="12192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p:nvPicPr>
        <p:blipFill>
          <a:blip r:embed="rId14"/>
          <a:stretch>
            <a:fillRect/>
          </a:stretch>
        </p:blipFill>
        <p:spPr>
          <a:xfrm>
            <a:off x="9181188" y="6480427"/>
            <a:ext cx="2031312" cy="171058"/>
          </a:xfrm>
          <a:prstGeom prst="rect">
            <a:avLst/>
          </a:prstGeom>
        </p:spPr>
      </p:pic>
    </p:spTree>
    <p:extLst>
      <p:ext uri="{BB962C8B-B14F-4D97-AF65-F5344CB8AC3E}">
        <p14:creationId xmlns:p14="http://schemas.microsoft.com/office/powerpoint/2010/main" val="298301540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hdr="0" ftr="0" dt="0"/>
  <p:txStyles>
    <p:titleStyle>
      <a:lvl1pPr algn="l" defTabSz="914400" rtl="0" eaLnBrk="1" latinLnBrk="0" hangingPunct="1">
        <a:lnSpc>
          <a:spcPct val="90000"/>
        </a:lnSpc>
        <a:spcBef>
          <a:spcPct val="0"/>
        </a:spcBef>
        <a:buNone/>
        <a:defRPr sz="3200" kern="1200">
          <a:solidFill>
            <a:schemeClr val="tx1"/>
          </a:solidFill>
          <a:latin typeface="Segoe UI Light" panose="020B05020402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5" Type="http://schemas.openxmlformats.org/officeDocument/2006/relationships/hyperlink" Target="https://edisonintl.sharepoint.com/:p:/r/sites/TD/org/_layouts/15/wopiframe.aspx?sourcedoc=%7bd176bf99-24be-4bc1-8f6a-4678eff59af3%7d&amp;action=edit&amp;uid=%7bD176BF99-24BE-4BC1-8F6A-4678EFF59AF3%7d&amp;ListItemId=2537&amp;ListId=%7bF6CB0297-8D08-4C5F-BB3E-74A0849D89D9%7d&amp;odsp=1&amp;env=prod&amp;IsList=1&amp;cid=013e8a98-2c49-44aa-9aaf-2e1b871ab12b" TargetMode="Externa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vert="horz" lIns="91440" tIns="45720" rIns="91440" bIns="45720" rtlCol="0" anchor="t">
            <a:normAutofit/>
          </a:bodyPr>
          <a:lstStyle/>
          <a:p>
            <a:r>
              <a:rPr lang="en-US" dirty="0"/>
              <a:t>AES - Linear Asset Engineering</a:t>
            </a:r>
          </a:p>
          <a:p>
            <a:r>
              <a:rPr lang="en-US" dirty="0">
                <a:latin typeface="Segoe UI"/>
                <a:cs typeface="Segoe UI"/>
              </a:rPr>
              <a:t>March 26, 2020</a:t>
            </a:r>
            <a:endParaRPr lang="en-US" dirty="0"/>
          </a:p>
        </p:txBody>
      </p:sp>
      <p:sp>
        <p:nvSpPr>
          <p:cNvPr id="4" name="Title 3"/>
          <p:cNvSpPr>
            <a:spLocks noGrp="1"/>
          </p:cNvSpPr>
          <p:nvPr>
            <p:ph type="title"/>
          </p:nvPr>
        </p:nvSpPr>
        <p:spPr/>
        <p:txBody>
          <a:bodyPr/>
          <a:lstStyle/>
          <a:p>
            <a:r>
              <a:rPr lang="en-US"/>
              <a:t>Covered Conductor Inspection: Results and Next Steps </a:t>
            </a:r>
          </a:p>
        </p:txBody>
      </p:sp>
      <p:sp>
        <p:nvSpPr>
          <p:cNvPr id="2" name="TextBox 1">
            <a:extLst>
              <a:ext uri="{FF2B5EF4-FFF2-40B4-BE49-F238E27FC236}">
                <a16:creationId xmlns:a16="http://schemas.microsoft.com/office/drawing/2014/main" id="{388D4AC1-0C60-4BF4-A507-3ABA0BAB73B4}"/>
              </a:ext>
            </a:extLst>
          </p:cNvPr>
          <p:cNvSpPr txBox="1"/>
          <p:nvPr/>
        </p:nvSpPr>
        <p:spPr>
          <a:xfrm>
            <a:off x="1003916" y="4063395"/>
            <a:ext cx="8669473" cy="861774"/>
          </a:xfrm>
          <a:prstGeom prst="rect">
            <a:avLst/>
          </a:prstGeom>
          <a:noFill/>
        </p:spPr>
        <p:txBody>
          <a:bodyPr wrap="square" rtlCol="0">
            <a:spAutoFit/>
          </a:bodyPr>
          <a:lstStyle/>
          <a:p>
            <a:r>
              <a:rPr lang="en-US" sz="1000" u="sng" dirty="0"/>
              <a:t>Document updates history</a:t>
            </a:r>
            <a:r>
              <a:rPr lang="en-US" sz="1000" dirty="0"/>
              <a:t>:</a:t>
            </a:r>
          </a:p>
          <a:p>
            <a:pPr marL="171450" indent="-171450">
              <a:buFont typeface="Arial" panose="020B0604020202020204" pitchFamily="34" charset="0"/>
              <a:buChar char="•"/>
            </a:pPr>
            <a:r>
              <a:rPr lang="en-US" sz="1000" dirty="0"/>
              <a:t>3/11/2020 removed Client Privilege after review with Law – This is operational issue.</a:t>
            </a:r>
          </a:p>
          <a:p>
            <a:pPr marL="171450" indent="-171450">
              <a:buFont typeface="Arial" panose="020B0604020202020204" pitchFamily="34" charset="0"/>
              <a:buChar char="•"/>
            </a:pPr>
            <a:r>
              <a:rPr lang="en-US" sz="1000" dirty="0"/>
              <a:t>3/26/2020 reformat to present data and recommendation succinctly </a:t>
            </a:r>
          </a:p>
          <a:p>
            <a:pPr marL="171450" indent="-171450">
              <a:buFont typeface="Arial" panose="020B0604020202020204" pitchFamily="34" charset="0"/>
              <a:buChar char="•"/>
            </a:pPr>
            <a:r>
              <a:rPr lang="en-US" sz="1000" dirty="0"/>
              <a:t>6/15/2020 – meeting notes with B. Scholler and team updates on completed action items</a:t>
            </a:r>
          </a:p>
          <a:p>
            <a:endParaRPr lang="en-US" sz="1000" dirty="0"/>
          </a:p>
        </p:txBody>
      </p:sp>
    </p:spTree>
    <p:extLst>
      <p:ext uri="{BB962C8B-B14F-4D97-AF65-F5344CB8AC3E}">
        <p14:creationId xmlns:p14="http://schemas.microsoft.com/office/powerpoint/2010/main" val="4242346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0619" y="97270"/>
            <a:ext cx="11522766" cy="884138"/>
          </a:xfrm>
        </p:spPr>
        <p:txBody>
          <a:bodyPr>
            <a:normAutofit/>
          </a:bodyPr>
          <a:lstStyle/>
          <a:p>
            <a:r>
              <a:rPr lang="en-US" sz="2800" dirty="0">
                <a:latin typeface="Segoe UI Light"/>
                <a:cs typeface="Segoe UI Light"/>
              </a:rPr>
              <a:t>Inspections identified ~17% of pole/line construction does not conform to SCE Standards for WFM</a:t>
            </a:r>
            <a:endParaRPr lang="en-US" dirty="0"/>
          </a:p>
        </p:txBody>
      </p:sp>
      <p:sp>
        <p:nvSpPr>
          <p:cNvPr id="4" name="Content Placeholder 3"/>
          <p:cNvSpPr>
            <a:spLocks noGrp="1"/>
          </p:cNvSpPr>
          <p:nvPr>
            <p:ph idx="1"/>
          </p:nvPr>
        </p:nvSpPr>
        <p:spPr>
          <a:xfrm>
            <a:off x="773935" y="1065445"/>
            <a:ext cx="10515600" cy="1385669"/>
          </a:xfrm>
        </p:spPr>
        <p:txBody>
          <a:bodyPr vert="horz" lIns="91440" tIns="45720" rIns="91440" bIns="45720" rtlCol="0" anchor="t">
            <a:normAutofit fontScale="92500"/>
          </a:bodyPr>
          <a:lstStyle/>
          <a:p>
            <a:r>
              <a:rPr lang="en-US" sz="1800" dirty="0">
                <a:latin typeface="Segoe UI"/>
                <a:cs typeface="Segoe UI"/>
              </a:rPr>
              <a:t>Approx. poles (circuit miles) with CC installed by Jan 2020: 12,552 (523 circuit miles) </a:t>
            </a:r>
          </a:p>
          <a:p>
            <a:r>
              <a:rPr lang="en-US" sz="1800" dirty="0">
                <a:latin typeface="Segoe UI"/>
                <a:cs typeface="Segoe UI"/>
              </a:rPr>
              <a:t>Poles inspected by field inspectors: </a:t>
            </a:r>
            <a:r>
              <a:rPr lang="en-US" sz="1800" dirty="0"/>
              <a:t>3435 (~140 circuit miles)</a:t>
            </a:r>
            <a:endParaRPr lang="en-US" sz="1800" dirty="0">
              <a:latin typeface="Segoe UI"/>
              <a:cs typeface="Segoe UI"/>
            </a:endParaRPr>
          </a:p>
          <a:p>
            <a:r>
              <a:rPr lang="en-US" sz="1800" dirty="0">
                <a:latin typeface="Segoe UI"/>
                <a:cs typeface="Segoe UI"/>
              </a:rPr>
              <a:t>Poles reviewed/validated by engineers: </a:t>
            </a:r>
            <a:r>
              <a:rPr lang="en-US" sz="1800" dirty="0"/>
              <a:t>3435 (as of 8/5/2020)</a:t>
            </a:r>
          </a:p>
          <a:p>
            <a:pPr lvl="1"/>
            <a:r>
              <a:rPr lang="en-US" sz="1800" dirty="0"/>
              <a:t>Poles with potential issues are marked by inspector. Existence of issue is validated by engineering.</a:t>
            </a:r>
          </a:p>
          <a:p>
            <a:endParaRPr lang="en-US" sz="2000" dirty="0">
              <a:latin typeface="Segoe UI"/>
              <a:cs typeface="Segoe UI"/>
            </a:endParaRPr>
          </a:p>
          <a:p>
            <a:endParaRPr lang="en-US" dirty="0"/>
          </a:p>
        </p:txBody>
      </p:sp>
      <p:sp>
        <p:nvSpPr>
          <p:cNvPr id="2" name="TextBox 1"/>
          <p:cNvSpPr txBox="1"/>
          <p:nvPr/>
        </p:nvSpPr>
        <p:spPr>
          <a:xfrm>
            <a:off x="360619" y="6216910"/>
            <a:ext cx="4161011" cy="307777"/>
          </a:xfrm>
          <a:prstGeom prst="rect">
            <a:avLst/>
          </a:prstGeom>
          <a:noFill/>
        </p:spPr>
        <p:txBody>
          <a:bodyPr wrap="none" rtlCol="0">
            <a:spAutoFit/>
          </a:bodyPr>
          <a:lstStyle/>
          <a:p>
            <a:r>
              <a:rPr lang="en-US" sz="1400" dirty="0"/>
              <a:t>1. Note that a structure may have more than one issue</a:t>
            </a:r>
          </a:p>
        </p:txBody>
      </p:sp>
      <p:sp>
        <p:nvSpPr>
          <p:cNvPr id="5" name="Slide Number Placeholder 4"/>
          <p:cNvSpPr>
            <a:spLocks noGrp="1"/>
          </p:cNvSpPr>
          <p:nvPr>
            <p:ph type="sldNum" sz="quarter" idx="12"/>
          </p:nvPr>
        </p:nvSpPr>
        <p:spPr/>
        <p:txBody>
          <a:bodyPr/>
          <a:lstStyle/>
          <a:p>
            <a:fld id="{DEF0D29B-9C7A-49D3-B901-48F774BB9630}" type="slidenum">
              <a:rPr lang="en-US" smtClean="0"/>
              <a:t>10</a:t>
            </a:fld>
            <a:endParaRPr lang="en-US"/>
          </a:p>
        </p:txBody>
      </p:sp>
      <p:graphicFrame>
        <p:nvGraphicFramePr>
          <p:cNvPr id="17" name="Chart 16">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745403290"/>
              </p:ext>
            </p:extLst>
          </p:nvPr>
        </p:nvGraphicFramePr>
        <p:xfrm>
          <a:off x="5195943" y="2813417"/>
          <a:ext cx="6949440" cy="4015740"/>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9">
            <a:extLst>
              <a:ext uri="{FF2B5EF4-FFF2-40B4-BE49-F238E27FC236}">
                <a16:creationId xmlns:a16="http://schemas.microsoft.com/office/drawing/2014/main" id="{67182457-5A40-49B6-A773-EA9EFFFB82D8}"/>
              </a:ext>
            </a:extLst>
          </p:cNvPr>
          <p:cNvSpPr txBox="1"/>
          <p:nvPr/>
        </p:nvSpPr>
        <p:spPr>
          <a:xfrm>
            <a:off x="2700342" y="2451114"/>
            <a:ext cx="590044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Findings from pole and line inspection</a:t>
            </a:r>
          </a:p>
        </p:txBody>
      </p:sp>
      <p:graphicFrame>
        <p:nvGraphicFramePr>
          <p:cNvPr id="10" name="Chart 9">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1229894210"/>
              </p:ext>
            </p:extLst>
          </p:nvPr>
        </p:nvGraphicFramePr>
        <p:xfrm>
          <a:off x="116294" y="3149342"/>
          <a:ext cx="5079649" cy="3224766"/>
        </p:xfrm>
        <a:graphic>
          <a:graphicData uri="http://schemas.openxmlformats.org/drawingml/2006/chart">
            <c:chart xmlns:c="http://schemas.openxmlformats.org/drawingml/2006/chart" xmlns:r="http://schemas.openxmlformats.org/officeDocument/2006/relationships" r:id="rId4"/>
          </a:graphicData>
        </a:graphic>
      </p:graphicFrame>
      <p:cxnSp>
        <p:nvCxnSpPr>
          <p:cNvPr id="11" name="Straight Arrow Connector 10">
            <a:extLst>
              <a:ext uri="{FF2B5EF4-FFF2-40B4-BE49-F238E27FC236}">
                <a16:creationId xmlns:a16="http://schemas.microsoft.com/office/drawing/2014/main" id="{6BB838C1-7153-4E2F-8E43-658BD68E9F72}"/>
              </a:ext>
            </a:extLst>
          </p:cNvPr>
          <p:cNvCxnSpPr/>
          <p:nvPr/>
        </p:nvCxnSpPr>
        <p:spPr>
          <a:xfrm>
            <a:off x="2160041" y="4267202"/>
            <a:ext cx="2698745" cy="31246"/>
          </a:xfrm>
          <a:prstGeom prst="straightConnector1">
            <a:avLst/>
          </a:prstGeom>
          <a:ln w="1016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8487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083" y="0"/>
            <a:ext cx="10802147" cy="1325563"/>
          </a:xfrm>
        </p:spPr>
        <p:txBody>
          <a:bodyPr>
            <a:normAutofit/>
          </a:bodyPr>
          <a:lstStyle/>
          <a:p>
            <a:r>
              <a:rPr lang="en-US"/>
              <a:t>Six construction issues were identified as non-conforming to SCE Standards and possible risks</a:t>
            </a:r>
          </a:p>
        </p:txBody>
      </p:sp>
      <p:graphicFrame>
        <p:nvGraphicFramePr>
          <p:cNvPr id="4" name="Table 4"/>
          <p:cNvGraphicFramePr>
            <a:graphicFrameLocks noGrp="1"/>
          </p:cNvGraphicFramePr>
          <p:nvPr>
            <p:extLst>
              <p:ext uri="{D42A27DB-BD31-4B8C-83A1-F6EECF244321}">
                <p14:modId xmlns:p14="http://schemas.microsoft.com/office/powerpoint/2010/main" val="2812357801"/>
              </p:ext>
            </p:extLst>
          </p:nvPr>
        </p:nvGraphicFramePr>
        <p:xfrm>
          <a:off x="502083" y="1241493"/>
          <a:ext cx="10987549" cy="5224630"/>
        </p:xfrm>
        <a:graphic>
          <a:graphicData uri="http://schemas.openxmlformats.org/drawingml/2006/table">
            <a:tbl>
              <a:tblPr firstRow="1" firstCol="1" bandRow="1">
                <a:solidFill>
                  <a:schemeClr val="bg1"/>
                </a:solidFill>
                <a:tableStyleId>{ED083AE6-46FA-4A59-8FB0-9F97EB10719F}</a:tableStyleId>
              </a:tblPr>
              <a:tblGrid>
                <a:gridCol w="1672349">
                  <a:extLst>
                    <a:ext uri="{9D8B030D-6E8A-4147-A177-3AD203B41FA5}">
                      <a16:colId xmlns:a16="http://schemas.microsoft.com/office/drawing/2014/main" val="20000"/>
                    </a:ext>
                  </a:extLst>
                </a:gridCol>
                <a:gridCol w="5173895">
                  <a:extLst>
                    <a:ext uri="{9D8B030D-6E8A-4147-A177-3AD203B41FA5}">
                      <a16:colId xmlns:a16="http://schemas.microsoft.com/office/drawing/2014/main" val="20001"/>
                    </a:ext>
                  </a:extLst>
                </a:gridCol>
                <a:gridCol w="4141305">
                  <a:extLst>
                    <a:ext uri="{9D8B030D-6E8A-4147-A177-3AD203B41FA5}">
                      <a16:colId xmlns:a16="http://schemas.microsoft.com/office/drawing/2014/main" val="699903795"/>
                    </a:ext>
                  </a:extLst>
                </a:gridCol>
              </a:tblGrid>
              <a:tr h="407366">
                <a:tc>
                  <a:txBody>
                    <a:bodyPr/>
                    <a:lstStyle/>
                    <a:p>
                      <a:pPr algn="ctr" fontAlgn="b"/>
                      <a:r>
                        <a:rPr lang="en-US" sz="1600" b="1" u="none" strike="noStrike" kern="1200" dirty="0">
                          <a:solidFill>
                            <a:schemeClr val="tx1"/>
                          </a:solidFill>
                          <a:effectLst/>
                          <a:latin typeface="+mn-lt"/>
                          <a:ea typeface="+mn-ea"/>
                          <a:cs typeface="+mn-cs"/>
                        </a:rPr>
                        <a:t>Construction Issue</a:t>
                      </a:r>
                    </a:p>
                  </a:txBody>
                  <a:tcPr marL="7620" marR="7620" marT="7620" marB="0" anchor="ctr"/>
                </a:tc>
                <a:tc>
                  <a:txBody>
                    <a:bodyPr/>
                    <a:lstStyle/>
                    <a:p>
                      <a:pPr algn="ctr" fontAlgn="b"/>
                      <a:r>
                        <a:rPr lang="en-US" sz="1600" b="1" i="0" u="none" strike="noStrike" dirty="0">
                          <a:solidFill>
                            <a:schemeClr val="tx1"/>
                          </a:solidFill>
                          <a:effectLst/>
                          <a:latin typeface="+mn-lt"/>
                        </a:rPr>
                        <a:t>SCE Standard</a:t>
                      </a:r>
                      <a:r>
                        <a:rPr lang="en-US" sz="1600" b="1" i="0" u="none" strike="noStrike" baseline="0" dirty="0">
                          <a:solidFill>
                            <a:schemeClr val="tx1"/>
                          </a:solidFill>
                          <a:effectLst/>
                          <a:latin typeface="+mn-lt"/>
                        </a:rPr>
                        <a:t> Requirements</a:t>
                      </a:r>
                    </a:p>
                  </a:txBody>
                  <a:tcPr marL="7620" marR="7620" marT="7620" marB="0" anchor="ctr"/>
                </a:tc>
                <a:tc>
                  <a:txBody>
                    <a:bodyPr/>
                    <a:lstStyle/>
                    <a:p>
                      <a:pPr algn="ctr" fontAlgn="b"/>
                      <a:r>
                        <a:rPr lang="en-US" sz="1600" b="1" i="0" u="none" strike="noStrike">
                          <a:solidFill>
                            <a:srgbClr val="000000"/>
                          </a:solidFill>
                          <a:effectLst/>
                          <a:latin typeface="Calibri" panose="020F0502020204030204" pitchFamily="34" charset="0"/>
                        </a:rPr>
                        <a:t>Possible Risks of</a:t>
                      </a:r>
                      <a:r>
                        <a:rPr lang="en-US" sz="1600" b="1" i="0" u="none" strike="noStrike" baseline="0">
                          <a:solidFill>
                            <a:srgbClr val="000000"/>
                          </a:solidFill>
                          <a:effectLst/>
                          <a:latin typeface="Calibri" panose="020F0502020204030204" pitchFamily="34" charset="0"/>
                        </a:rPr>
                        <a:t> Nonconformance to Standard</a:t>
                      </a:r>
                      <a:endParaRPr lang="en-US" sz="1600" b="1"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0000"/>
                  </a:ext>
                </a:extLst>
              </a:tr>
              <a:tr h="746324">
                <a:tc>
                  <a:txBody>
                    <a:bodyPr/>
                    <a:lstStyle/>
                    <a:p>
                      <a:pPr algn="l" fontAlgn="b"/>
                      <a:r>
                        <a:rPr lang="en-US" sz="1400" b="0" u="none" strike="noStrike" dirty="0">
                          <a:effectLst/>
                          <a:latin typeface="+mn-lt"/>
                        </a:rPr>
                        <a:t>1. Missing Lightning Arrester on Equipment Pole</a:t>
                      </a:r>
                      <a:endParaRPr lang="en-US" sz="1400" b="0" i="0" u="none" strike="noStrike" dirty="0">
                        <a:solidFill>
                          <a:srgbClr val="000000"/>
                        </a:solidFill>
                        <a:effectLst/>
                        <a:latin typeface="+mn-lt"/>
                      </a:endParaRPr>
                    </a:p>
                  </a:txBody>
                  <a:tcPr marL="7620" marR="7620" marT="7620" marB="0"/>
                </a:tc>
                <a:tc>
                  <a:txBody>
                    <a:bodyPr/>
                    <a:lstStyle/>
                    <a:p>
                      <a:pPr algn="l" fontAlgn="b"/>
                      <a:r>
                        <a:rPr lang="en-US" sz="1400" b="0" u="none" strike="noStrike" kern="1200" baseline="0" dirty="0">
                          <a:solidFill>
                            <a:schemeClr val="tx1"/>
                          </a:solidFill>
                          <a:effectLst/>
                          <a:latin typeface="+mn-lt"/>
                          <a:ea typeface="+mn-ea"/>
                          <a:cs typeface="+mn-cs"/>
                        </a:rPr>
                        <a:t>Lightning arresters must be installed on equipment poles on covered conductor systems.</a:t>
                      </a:r>
                      <a:endParaRPr lang="en-US" sz="1400" b="0" u="none" strike="noStrike" kern="1200" dirty="0">
                        <a:solidFill>
                          <a:schemeClr val="tx1"/>
                        </a:solidFill>
                        <a:effectLst/>
                        <a:latin typeface="+mn-lt"/>
                        <a:ea typeface="+mn-ea"/>
                        <a:cs typeface="+mn-cs"/>
                      </a:endParaRPr>
                    </a:p>
                  </a:txBody>
                  <a:tcPr marL="7620" marR="7620" marT="7620" marB="0"/>
                </a:tc>
                <a:tc>
                  <a:txBody>
                    <a:bodyPr/>
                    <a:lstStyle/>
                    <a:p>
                      <a:pPr algn="l" fontAlgn="b"/>
                      <a:r>
                        <a:rPr lang="en-US" sz="1400" b="0" u="none" strike="noStrike" kern="1200">
                          <a:solidFill>
                            <a:schemeClr val="tx1"/>
                          </a:solidFill>
                          <a:effectLst/>
                          <a:latin typeface="+mn-lt"/>
                          <a:ea typeface="+mn-ea"/>
                          <a:cs typeface="+mn-cs"/>
                        </a:rPr>
                        <a:t>Covered conductor burn down during fault at transition point (cover to bare) if lightning arresters are absent.</a:t>
                      </a:r>
                    </a:p>
                  </a:txBody>
                  <a:tcPr marL="7620" marR="7620" marT="7620" marB="0"/>
                </a:tc>
                <a:extLst>
                  <a:ext uri="{0D108BD9-81ED-4DB2-BD59-A6C34878D82A}">
                    <a16:rowId xmlns:a16="http://schemas.microsoft.com/office/drawing/2014/main" val="10001"/>
                  </a:ext>
                </a:extLst>
              </a:tr>
              <a:tr h="500114">
                <a:tc>
                  <a:txBody>
                    <a:bodyPr/>
                    <a:lstStyle/>
                    <a:p>
                      <a:pPr algn="l" fontAlgn="b"/>
                      <a:r>
                        <a:rPr lang="en-US" sz="1400" b="0" u="none" strike="noStrike" dirty="0">
                          <a:effectLst/>
                          <a:latin typeface="+mn-lt"/>
                        </a:rPr>
                        <a:t>2. Excessive Angle</a:t>
                      </a:r>
                      <a:endParaRPr lang="en-US" sz="1400" b="0" i="0" u="none" strike="noStrike" dirty="0">
                        <a:solidFill>
                          <a:srgbClr val="000000"/>
                        </a:solidFill>
                        <a:effectLst/>
                        <a:latin typeface="+mn-lt"/>
                      </a:endParaRPr>
                    </a:p>
                  </a:txBody>
                  <a:tcPr marL="7620" marR="7620" marT="7620" marB="0"/>
                </a:tc>
                <a:tc>
                  <a:txBody>
                    <a:bodyPr/>
                    <a:lstStyle/>
                    <a:p>
                      <a:pPr algn="l" fontAlgn="b"/>
                      <a:r>
                        <a:rPr lang="en-US" sz="1400" b="0" u="none" strike="noStrike" kern="1200" baseline="0">
                          <a:solidFill>
                            <a:schemeClr val="tx1"/>
                          </a:solidFill>
                          <a:effectLst/>
                          <a:latin typeface="+mn-lt"/>
                          <a:ea typeface="+mn-ea"/>
                          <a:cs typeface="+mn-cs"/>
                        </a:rPr>
                        <a:t>The line angle must not exceed the critical crossarm angle limits per the table in SCE’s standards.  Apply the appropriate crossarm construction (i.e. double crossarm or double dead-ends) to reduce the mechanical stress. </a:t>
                      </a:r>
                      <a:endParaRPr lang="en-US" sz="1400" b="0" u="none" strike="noStrike" kern="1200">
                        <a:solidFill>
                          <a:schemeClr val="tx1"/>
                        </a:solidFill>
                        <a:effectLst/>
                        <a:latin typeface="+mn-lt"/>
                        <a:ea typeface="+mn-ea"/>
                        <a:cs typeface="+mn-cs"/>
                      </a:endParaRPr>
                    </a:p>
                  </a:txBody>
                  <a:tcPr marL="7620" marR="7620" marT="7620" marB="0"/>
                </a:tc>
                <a:tc>
                  <a:txBody>
                    <a:bodyPr/>
                    <a:lstStyle/>
                    <a:p>
                      <a:pPr algn="l" fontAlgn="b"/>
                      <a:r>
                        <a:rPr lang="en-US" sz="1400" b="0" u="none" strike="noStrike" kern="1200">
                          <a:solidFill>
                            <a:schemeClr val="tx1"/>
                          </a:solidFill>
                          <a:effectLst/>
                          <a:latin typeface="+mn-lt"/>
                          <a:ea typeface="+mn-ea"/>
                          <a:cs typeface="+mn-cs"/>
                        </a:rPr>
                        <a:t>Excessive angle leads to mechanical stress on crossarms and insulators,</a:t>
                      </a:r>
                      <a:r>
                        <a:rPr lang="en-US" sz="1400" b="0" u="none" strike="noStrike" kern="1200" baseline="0">
                          <a:solidFill>
                            <a:schemeClr val="tx1"/>
                          </a:solidFill>
                          <a:effectLst/>
                          <a:latin typeface="+mn-lt"/>
                          <a:ea typeface="+mn-ea"/>
                          <a:cs typeface="+mn-cs"/>
                        </a:rPr>
                        <a:t> </a:t>
                      </a:r>
                      <a:r>
                        <a:rPr lang="en-US" sz="1400" b="0" u="none" strike="noStrike" kern="1200">
                          <a:solidFill>
                            <a:schemeClr val="tx1"/>
                          </a:solidFill>
                          <a:effectLst/>
                          <a:latin typeface="+mn-lt"/>
                          <a:ea typeface="+mn-ea"/>
                          <a:cs typeface="+mn-cs"/>
                        </a:rPr>
                        <a:t>resulting in wire down.</a:t>
                      </a:r>
                    </a:p>
                  </a:txBody>
                  <a:tcPr marL="7620" marR="7620" marT="7620" marB="0"/>
                </a:tc>
                <a:extLst>
                  <a:ext uri="{0D108BD9-81ED-4DB2-BD59-A6C34878D82A}">
                    <a16:rowId xmlns:a16="http://schemas.microsoft.com/office/drawing/2014/main" val="10002"/>
                  </a:ext>
                </a:extLst>
              </a:tr>
              <a:tr h="500114">
                <a:tc>
                  <a:txBody>
                    <a:bodyPr/>
                    <a:lstStyle/>
                    <a:p>
                      <a:pPr algn="l" fontAlgn="b"/>
                      <a:r>
                        <a:rPr lang="en-US" sz="1400" b="0" u="none" strike="noStrike" dirty="0">
                          <a:effectLst/>
                          <a:latin typeface="+mn-lt"/>
                        </a:rPr>
                        <a:t>3. Over-tensioned conductor</a:t>
                      </a:r>
                      <a:endParaRPr lang="en-US" sz="1400" b="0" i="0" u="none" strike="noStrike" dirty="0">
                        <a:solidFill>
                          <a:srgbClr val="000000"/>
                        </a:solidFill>
                        <a:effectLst/>
                        <a:latin typeface="+mn-lt"/>
                      </a:endParaRPr>
                    </a:p>
                  </a:txBody>
                  <a:tcPr marL="7620" marR="7620" marT="7620" marB="0"/>
                </a:tc>
                <a:tc>
                  <a:txBody>
                    <a:bodyPr/>
                    <a:lstStyle/>
                    <a:p>
                      <a:pPr algn="l" fontAlgn="b"/>
                      <a:r>
                        <a:rPr lang="en-US" sz="1400" b="0" u="none" strike="noStrike" kern="1200">
                          <a:solidFill>
                            <a:schemeClr val="tx1"/>
                          </a:solidFill>
                          <a:effectLst/>
                          <a:latin typeface="+mn-lt"/>
                          <a:ea typeface="+mn-ea"/>
                          <a:cs typeface="+mn-cs"/>
                        </a:rPr>
                        <a:t>Must follow the correct methods and the new sag/tension tables for covered conductor as shown on the standards</a:t>
                      </a:r>
                    </a:p>
                  </a:txBody>
                  <a:tcPr marL="7620" marR="7620" marT="7620" marB="0"/>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400" b="0" u="none" strike="noStrike" kern="1200">
                          <a:solidFill>
                            <a:schemeClr val="tx1"/>
                          </a:solidFill>
                          <a:effectLst/>
                          <a:latin typeface="+mn-lt"/>
                          <a:ea typeface="+mn-ea"/>
                          <a:cs typeface="+mn-cs"/>
                        </a:rPr>
                        <a:t>Over-tensioned covered conductor span may result in broken and wire down.</a:t>
                      </a:r>
                    </a:p>
                    <a:p>
                      <a:pPr algn="l" fontAlgn="b"/>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3"/>
                  </a:ext>
                </a:extLst>
              </a:tr>
              <a:tr h="500114">
                <a:tc>
                  <a:txBody>
                    <a:bodyPr/>
                    <a:lstStyle/>
                    <a:p>
                      <a:pPr algn="l" fontAlgn="b"/>
                      <a:r>
                        <a:rPr lang="en-US" sz="1400" b="0" i="0" u="none" strike="noStrike" dirty="0">
                          <a:solidFill>
                            <a:srgbClr val="000000"/>
                          </a:solidFill>
                          <a:effectLst/>
                          <a:latin typeface="+mn-lt"/>
                        </a:rPr>
                        <a:t>4. Wrong Material Used (Insulator</a:t>
                      </a:r>
                      <a:r>
                        <a:rPr lang="en-US" sz="1400" b="0" i="0" u="none" strike="noStrike" baseline="0" dirty="0">
                          <a:solidFill>
                            <a:srgbClr val="000000"/>
                          </a:solidFill>
                          <a:effectLst/>
                          <a:latin typeface="+mn-lt"/>
                        </a:rPr>
                        <a:t> and Jumper)</a:t>
                      </a:r>
                      <a:endParaRPr lang="en-US" sz="1400" b="0" i="0" u="none" strike="noStrike" dirty="0">
                        <a:solidFill>
                          <a:srgbClr val="000000"/>
                        </a:solidFill>
                        <a:effectLst/>
                        <a:latin typeface="+mn-lt"/>
                      </a:endParaRPr>
                    </a:p>
                  </a:txBody>
                  <a:tcPr marL="7620" marR="7620" marT="7620" marB="0"/>
                </a:tc>
                <a:tc>
                  <a:txBody>
                    <a:bodyPr/>
                    <a:lstStyle/>
                    <a:p>
                      <a:pPr algn="l" fontAlgn="b"/>
                      <a:r>
                        <a:rPr lang="en-US" sz="1400" b="0" u="none" strike="noStrike" kern="1200">
                          <a:solidFill>
                            <a:schemeClr val="tx1"/>
                          </a:solidFill>
                          <a:effectLst/>
                          <a:latin typeface="+mn-lt"/>
                          <a:ea typeface="+mn-ea"/>
                          <a:cs typeface="+mn-cs"/>
                        </a:rPr>
                        <a:t>Must use polymer</a:t>
                      </a:r>
                      <a:r>
                        <a:rPr lang="en-US" sz="1400" b="0" u="none" strike="noStrike" kern="1200" baseline="0">
                          <a:solidFill>
                            <a:schemeClr val="tx1"/>
                          </a:solidFill>
                          <a:effectLst/>
                          <a:latin typeface="+mn-lt"/>
                          <a:ea typeface="+mn-ea"/>
                          <a:cs typeface="+mn-cs"/>
                        </a:rPr>
                        <a:t> insulators with covered conductor</a:t>
                      </a:r>
                      <a:endParaRPr lang="en-US" sz="1400" b="0" u="none" strike="noStrike" kern="1200">
                        <a:solidFill>
                          <a:schemeClr val="tx1"/>
                        </a:solidFill>
                        <a:effectLst/>
                        <a:latin typeface="+mn-lt"/>
                        <a:ea typeface="+mn-ea"/>
                        <a:cs typeface="+mn-cs"/>
                      </a:endParaRPr>
                    </a:p>
                    <a:p>
                      <a:pPr algn="l" fontAlgn="b"/>
                      <a:r>
                        <a:rPr lang="en-US" sz="1400" b="0" u="none" strike="noStrike" kern="1200">
                          <a:solidFill>
                            <a:schemeClr val="tx1"/>
                          </a:solidFill>
                          <a:effectLst/>
                          <a:latin typeface="+mn-lt"/>
                          <a:ea typeface="+mn-ea"/>
                          <a:cs typeface="+mn-cs"/>
                        </a:rPr>
                        <a:t>Must use the same covered conductor size for jumper wires</a:t>
                      </a:r>
                    </a:p>
                  </a:txBody>
                  <a:tcPr marL="7620" marR="7620" marT="7620" marB="0"/>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400" b="0" u="none" strike="noStrike" kern="1200">
                          <a:solidFill>
                            <a:schemeClr val="tx1"/>
                          </a:solidFill>
                          <a:effectLst/>
                          <a:latin typeface="+mn-lt"/>
                          <a:ea typeface="+mn-ea"/>
                          <a:cs typeface="+mn-cs"/>
                        </a:rPr>
                        <a:t>The use of wrong materials,</a:t>
                      </a:r>
                      <a:r>
                        <a:rPr lang="en-US" sz="1400" b="0" u="none" strike="noStrike" kern="1200" baseline="0">
                          <a:solidFill>
                            <a:schemeClr val="tx1"/>
                          </a:solidFill>
                          <a:effectLst/>
                          <a:latin typeface="+mn-lt"/>
                          <a:ea typeface="+mn-ea"/>
                          <a:cs typeface="+mn-cs"/>
                        </a:rPr>
                        <a:t> such as porcelain insulators and</a:t>
                      </a:r>
                      <a:r>
                        <a:rPr lang="en-US" sz="1400" b="0" u="none" strike="noStrike" kern="1200">
                          <a:solidFill>
                            <a:schemeClr val="tx1"/>
                          </a:solidFill>
                          <a:effectLst/>
                          <a:latin typeface="+mn-lt"/>
                          <a:ea typeface="+mn-ea"/>
                          <a:cs typeface="+mn-cs"/>
                        </a:rPr>
                        <a:t> jumper wires, may lead to a failure. Porcelain</a:t>
                      </a:r>
                      <a:r>
                        <a:rPr lang="en-US" sz="1400" b="0" u="none" strike="noStrike" kern="1200" baseline="0">
                          <a:solidFill>
                            <a:schemeClr val="tx1"/>
                          </a:solidFill>
                          <a:effectLst/>
                          <a:latin typeface="+mn-lt"/>
                          <a:ea typeface="+mn-ea"/>
                          <a:cs typeface="+mn-cs"/>
                        </a:rPr>
                        <a:t> insulators will cause tracking on the covering, allowing it to deteriorate. Using PGW as a jumper may lead to a burn down due its lower ampacity rating.</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4"/>
                  </a:ext>
                </a:extLst>
              </a:tr>
              <a:tr h="840060">
                <a:tc>
                  <a:txBody>
                    <a:bodyPr/>
                    <a:lstStyle/>
                    <a:p>
                      <a:pPr marL="0" indent="0" algn="l" fontAlgn="b">
                        <a:buFont typeface="Arial" panose="020B0604020202020204" pitchFamily="34" charset="0"/>
                        <a:buNone/>
                      </a:pPr>
                      <a:r>
                        <a:rPr lang="en-US" sz="1400" b="0" i="0" u="none" strike="noStrike" dirty="0">
                          <a:solidFill>
                            <a:srgbClr val="000000"/>
                          </a:solidFill>
                          <a:effectLst/>
                          <a:latin typeface="+mn-lt"/>
                        </a:rPr>
                        <a:t>5. Missing</a:t>
                      </a:r>
                      <a:r>
                        <a:rPr lang="en-US" sz="1400" b="0" i="0" u="none" strike="noStrike" baseline="0" dirty="0">
                          <a:solidFill>
                            <a:srgbClr val="000000"/>
                          </a:solidFill>
                          <a:effectLst/>
                          <a:latin typeface="+mn-lt"/>
                        </a:rPr>
                        <a:t> Wildlife Covers </a:t>
                      </a:r>
                      <a:r>
                        <a:rPr lang="en-US" sz="1400" b="0" i="1" u="sng" strike="noStrike" baseline="30000" dirty="0">
                          <a:solidFill>
                            <a:srgbClr val="000000"/>
                          </a:solidFill>
                          <a:effectLst/>
                          <a:latin typeface="+mn-lt"/>
                        </a:rPr>
                        <a:t>Note 1</a:t>
                      </a:r>
                    </a:p>
                  </a:txBody>
                  <a:tcPr marL="7620" marR="7620" marT="7620" marB="0"/>
                </a:tc>
                <a:tc>
                  <a:txBody>
                    <a:bodyPr/>
                    <a:lstStyle/>
                    <a:p>
                      <a:pPr algn="l" fontAlgn="b"/>
                      <a:r>
                        <a:rPr lang="en-US" sz="1400" b="0" u="none" strike="noStrike" kern="1200" baseline="0">
                          <a:solidFill>
                            <a:schemeClr val="tx1"/>
                          </a:solidFill>
                          <a:effectLst/>
                          <a:latin typeface="+mn-lt"/>
                          <a:ea typeface="+mn-ea"/>
                          <a:cs typeface="+mn-cs"/>
                        </a:rPr>
                        <a:t>Appropriate wildlife covers must be installed for Dead-end, Connector, Fuse, Lightning arrester, Equipment Bushing, Pothead</a:t>
                      </a:r>
                    </a:p>
                  </a:txBody>
                  <a:tcPr marL="7620" marR="7620" marT="7620" marB="0"/>
                </a:tc>
                <a:tc>
                  <a:txBody>
                    <a:bodyPr/>
                    <a:lstStyle/>
                    <a:p>
                      <a:pPr marL="0" indent="0" algn="l" fontAlgn="b">
                        <a:buFontTx/>
                        <a:buNone/>
                      </a:pPr>
                      <a:r>
                        <a:rPr lang="en-US" sz="1400" b="0" u="none" strike="noStrike" kern="1200" baseline="0">
                          <a:solidFill>
                            <a:schemeClr val="tx1"/>
                          </a:solidFill>
                          <a:effectLst/>
                          <a:latin typeface="+mn-lt"/>
                          <a:ea typeface="+mn-ea"/>
                          <a:cs typeface="+mn-cs"/>
                        </a:rPr>
                        <a:t>Absence of wildlife covers reduce the effectiveness of covered conductor installation and may result in contact-related faults</a:t>
                      </a:r>
                    </a:p>
                  </a:txBody>
                  <a:tcPr marL="7620" marR="7620" marT="7620" marB="0"/>
                </a:tc>
                <a:extLst>
                  <a:ext uri="{0D108BD9-81ED-4DB2-BD59-A6C34878D82A}">
                    <a16:rowId xmlns:a16="http://schemas.microsoft.com/office/drawing/2014/main" val="10005"/>
                  </a:ext>
                </a:extLst>
              </a:tr>
              <a:tr h="500114">
                <a:tc>
                  <a:txBody>
                    <a:bodyPr/>
                    <a:lstStyle/>
                    <a:p>
                      <a:pPr algn="l" fontAlgn="b"/>
                      <a:r>
                        <a:rPr lang="en-US" sz="1400" b="0" u="none" strike="noStrike" dirty="0">
                          <a:effectLst/>
                          <a:latin typeface="+mn-lt"/>
                        </a:rPr>
                        <a:t>6. Partially exposed conductor</a:t>
                      </a:r>
                      <a:endParaRPr lang="en-US" sz="1400" b="0" i="0" u="none" strike="noStrike" dirty="0">
                        <a:solidFill>
                          <a:srgbClr val="000000"/>
                        </a:solidFill>
                        <a:effectLst/>
                        <a:latin typeface="+mn-lt"/>
                      </a:endParaRPr>
                    </a:p>
                  </a:txBody>
                  <a:tcPr marL="7620" marR="7620" marT="7620" marB="0"/>
                </a:tc>
                <a:tc>
                  <a:txBody>
                    <a:bodyPr/>
                    <a:lstStyle/>
                    <a:p>
                      <a:pPr algn="l" fontAlgn="b"/>
                      <a:r>
                        <a:rPr lang="en-US" sz="1400" b="0" u="none" strike="noStrike" kern="1200" dirty="0">
                          <a:solidFill>
                            <a:schemeClr val="tx1"/>
                          </a:solidFill>
                          <a:effectLst/>
                          <a:latin typeface="+mn-lt"/>
                          <a:ea typeface="+mn-ea"/>
                          <a:cs typeface="+mn-cs"/>
                        </a:rPr>
                        <a:t>Any exposed conductor must be covered.</a:t>
                      </a:r>
                      <a:r>
                        <a:rPr lang="en-US" sz="1400" b="0" u="none" strike="noStrike" kern="1200" baseline="0" dirty="0">
                          <a:solidFill>
                            <a:schemeClr val="tx1"/>
                          </a:solidFill>
                          <a:effectLst/>
                          <a:latin typeface="+mn-lt"/>
                          <a:ea typeface="+mn-ea"/>
                          <a:cs typeface="+mn-cs"/>
                        </a:rPr>
                        <a:t>  For example: exposed parts of conductors at dead-ends, connectors, splices must be </a:t>
                      </a:r>
                      <a:r>
                        <a:rPr lang="en-US" sz="1400" b="0" i="1" u="none" strike="noStrike" kern="1200" baseline="0" dirty="0">
                          <a:solidFill>
                            <a:schemeClr val="tx1"/>
                          </a:solidFill>
                          <a:effectLst/>
                          <a:latin typeface="+mn-lt"/>
                          <a:ea typeface="+mn-ea"/>
                          <a:cs typeface="+mn-cs"/>
                        </a:rPr>
                        <a:t>covered</a:t>
                      </a:r>
                      <a:r>
                        <a:rPr lang="en-US" sz="1400" b="0" u="none" strike="noStrike" kern="1200" baseline="0" dirty="0">
                          <a:solidFill>
                            <a:schemeClr val="tx1"/>
                          </a:solidFill>
                          <a:effectLst/>
                          <a:latin typeface="+mn-lt"/>
                          <a:ea typeface="+mn-ea"/>
                          <a:cs typeface="+mn-cs"/>
                        </a:rPr>
                        <a:t> with the appropriate covers as specified in the standards.</a:t>
                      </a:r>
                      <a:endParaRPr lang="en-US" sz="1400" b="0" u="none" strike="noStrike" kern="1200" dirty="0">
                        <a:solidFill>
                          <a:schemeClr val="tx1"/>
                        </a:solidFill>
                        <a:effectLst/>
                        <a:latin typeface="+mn-lt"/>
                        <a:ea typeface="+mn-ea"/>
                        <a:cs typeface="+mn-cs"/>
                      </a:endParaRPr>
                    </a:p>
                  </a:txBody>
                  <a:tcPr marL="7620" marR="7620" marT="7620" marB="0"/>
                </a:tc>
                <a:tc>
                  <a:txBody>
                    <a:bodyPr/>
                    <a:lstStyle/>
                    <a:p>
                      <a:pPr algn="l" fontAlgn="b"/>
                      <a:r>
                        <a:rPr lang="en-US" sz="1400" b="0" u="none" strike="noStrike" kern="1200" dirty="0">
                          <a:solidFill>
                            <a:schemeClr val="tx1"/>
                          </a:solidFill>
                          <a:effectLst/>
                          <a:latin typeface="+mn-lt"/>
                          <a:ea typeface="+mn-ea"/>
                          <a:cs typeface="+mn-cs"/>
                        </a:rPr>
                        <a:t>Exposed conductor may reduce the effectiveness of covered conductor.</a:t>
                      </a:r>
                    </a:p>
                  </a:txBody>
                  <a:tcPr marL="7620" marR="7620" marT="7620" marB="0"/>
                </a:tc>
                <a:extLst>
                  <a:ext uri="{0D108BD9-81ED-4DB2-BD59-A6C34878D82A}">
                    <a16:rowId xmlns:a16="http://schemas.microsoft.com/office/drawing/2014/main" val="10007"/>
                  </a:ext>
                </a:extLst>
              </a:tr>
            </a:tbl>
          </a:graphicData>
        </a:graphic>
      </p:graphicFrame>
      <p:sp>
        <p:nvSpPr>
          <p:cNvPr id="7" name="TextBox 6"/>
          <p:cNvSpPr txBox="1"/>
          <p:nvPr/>
        </p:nvSpPr>
        <p:spPr>
          <a:xfrm>
            <a:off x="502084" y="6482977"/>
            <a:ext cx="7787453" cy="307777"/>
          </a:xfrm>
          <a:prstGeom prst="rect">
            <a:avLst/>
          </a:prstGeom>
          <a:noFill/>
        </p:spPr>
        <p:txBody>
          <a:bodyPr wrap="none" rtlCol="0">
            <a:spAutoFit/>
          </a:bodyPr>
          <a:lstStyle/>
          <a:p>
            <a:r>
              <a:rPr lang="en-US" sz="1400" i="1" u="sng"/>
              <a:t>Note 1</a:t>
            </a:r>
            <a:r>
              <a:rPr lang="en-US" sz="1400"/>
              <a:t>: Missing wildlife covers are separated into distinct issues in Summary of Results chart on slide 4</a:t>
            </a:r>
          </a:p>
        </p:txBody>
      </p:sp>
      <p:sp>
        <p:nvSpPr>
          <p:cNvPr id="8" name="Slide Number Placeholder 7"/>
          <p:cNvSpPr>
            <a:spLocks noGrp="1"/>
          </p:cNvSpPr>
          <p:nvPr>
            <p:ph type="sldNum" sz="quarter" idx="12"/>
          </p:nvPr>
        </p:nvSpPr>
        <p:spPr/>
        <p:txBody>
          <a:bodyPr/>
          <a:lstStyle/>
          <a:p>
            <a:fld id="{EA2A8307-B3D7-4A24-99FB-0280A2B79605}" type="slidenum">
              <a:rPr lang="en-US" smtClean="0"/>
              <a:t>11</a:t>
            </a:fld>
            <a:endParaRPr lang="en-US"/>
          </a:p>
        </p:txBody>
      </p:sp>
    </p:spTree>
    <p:extLst>
      <p:ext uri="{BB962C8B-B14F-4D97-AF65-F5344CB8AC3E}">
        <p14:creationId xmlns:p14="http://schemas.microsoft.com/office/powerpoint/2010/main" val="2160567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Improvement Opportunities</a:t>
            </a:r>
          </a:p>
        </p:txBody>
      </p:sp>
    </p:spTree>
    <p:extLst>
      <p:ext uri="{BB962C8B-B14F-4D97-AF65-F5344CB8AC3E}">
        <p14:creationId xmlns:p14="http://schemas.microsoft.com/office/powerpoint/2010/main" val="554852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7D420-75A6-4E9E-B0C0-1E4A5850562A}"/>
              </a:ext>
            </a:extLst>
          </p:cNvPr>
          <p:cNvSpPr>
            <a:spLocks noGrp="1"/>
          </p:cNvSpPr>
          <p:nvPr>
            <p:ph type="title"/>
          </p:nvPr>
        </p:nvSpPr>
        <p:spPr/>
        <p:txBody>
          <a:bodyPr/>
          <a:lstStyle/>
          <a:p>
            <a:r>
              <a:rPr lang="en-US"/>
              <a:t>Summary of Improvement Opportunities</a:t>
            </a:r>
          </a:p>
        </p:txBody>
      </p:sp>
      <p:sp>
        <p:nvSpPr>
          <p:cNvPr id="3" name="Content Placeholder 2">
            <a:extLst>
              <a:ext uri="{FF2B5EF4-FFF2-40B4-BE49-F238E27FC236}">
                <a16:creationId xmlns:a16="http://schemas.microsoft.com/office/drawing/2014/main" id="{9F38AD66-880F-4832-957D-C44133FD551C}"/>
              </a:ext>
            </a:extLst>
          </p:cNvPr>
          <p:cNvSpPr>
            <a:spLocks noGrp="1"/>
          </p:cNvSpPr>
          <p:nvPr>
            <p:ph idx="1"/>
          </p:nvPr>
        </p:nvSpPr>
        <p:spPr/>
        <p:txBody>
          <a:bodyPr/>
          <a:lstStyle/>
          <a:p>
            <a:r>
              <a:rPr lang="en-US" sz="2000">
                <a:latin typeface="Segoe UI"/>
                <a:cs typeface="Segoe UI"/>
              </a:rPr>
              <a:t>Five improvement opportunities were identified based on inspection results</a:t>
            </a:r>
          </a:p>
          <a:p>
            <a:pPr marL="800100" lvl="1" indent="-342900">
              <a:buFont typeface="+mj-lt"/>
              <a:buAutoNum type="arabicPeriod"/>
            </a:pPr>
            <a:r>
              <a:rPr lang="en-US">
                <a:latin typeface="Segoe UI"/>
                <a:cs typeface="Segoe UI"/>
              </a:rPr>
              <a:t>Reinforce SCE standards on wildfire mitigation by issuing Operating Bulletins, presenting to wildfire information summit, and holding re-training sessions</a:t>
            </a:r>
          </a:p>
          <a:p>
            <a:pPr marL="800100" lvl="1" indent="-342900">
              <a:buFont typeface="+mj-lt"/>
              <a:buAutoNum type="arabicPeriod"/>
            </a:pPr>
            <a:r>
              <a:rPr lang="en-US">
                <a:latin typeface="Segoe UI"/>
                <a:cs typeface="Segoe UI"/>
              </a:rPr>
              <a:t>Issue “go-back” fixes to correct construction and bring up to SCE standards </a:t>
            </a:r>
          </a:p>
          <a:p>
            <a:pPr marL="800100" lvl="1" indent="-342900">
              <a:buFont typeface="+mj-lt"/>
              <a:buAutoNum type="arabicPeriod"/>
            </a:pPr>
            <a:r>
              <a:rPr lang="en-US">
                <a:latin typeface="Segoe UI"/>
                <a:cs typeface="Segoe UI"/>
              </a:rPr>
              <a:t>Incorporate findings into inspection programs (EOI, AOI, and QC) to reinforce standards</a:t>
            </a:r>
          </a:p>
          <a:p>
            <a:pPr marL="800100" lvl="1" indent="-342900">
              <a:buFont typeface="+mj-lt"/>
              <a:buAutoNum type="arabicPeriod"/>
            </a:pPr>
            <a:r>
              <a:rPr lang="en-US">
                <a:latin typeface="Segoe UI"/>
                <a:cs typeface="Segoe UI"/>
              </a:rPr>
              <a:t>Reformat the Distribution Design Standards to create a dedicated wildfire mitigation section</a:t>
            </a:r>
          </a:p>
          <a:p>
            <a:pPr marL="800100" lvl="1" indent="-342900">
              <a:buAutoNum type="arabicPeriod"/>
            </a:pPr>
            <a:r>
              <a:rPr lang="en-US">
                <a:latin typeface="Segoe UI"/>
                <a:cs typeface="Segoe UI"/>
              </a:rPr>
              <a:t>Recommend that all covered conductor installed to date be inspected for compliance to Design and Construction Standard (approximately 450 miles remaining) – cost impact $2.75 M (contractors), or 5 full time inspectors + $250k (SCE resources)</a:t>
            </a:r>
          </a:p>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13</a:t>
            </a:fld>
            <a:endParaRPr lang="en-US"/>
          </a:p>
        </p:txBody>
      </p:sp>
    </p:spTree>
    <p:extLst>
      <p:ext uri="{BB962C8B-B14F-4D97-AF65-F5344CB8AC3E}">
        <p14:creationId xmlns:p14="http://schemas.microsoft.com/office/powerpoint/2010/main" val="1458707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58C21C6E-A399-DC42-8AD9-035775E684EB}"/>
              </a:ext>
            </a:extLst>
          </p:cNvPr>
          <p:cNvGraphicFramePr>
            <a:graphicFrameLocks noGrp="1"/>
          </p:cNvGraphicFramePr>
          <p:nvPr>
            <p:ph idx="1"/>
            <p:extLst>
              <p:ext uri="{D42A27DB-BD31-4B8C-83A1-F6EECF244321}">
                <p14:modId xmlns:p14="http://schemas.microsoft.com/office/powerpoint/2010/main" val="3604763829"/>
              </p:ext>
            </p:extLst>
          </p:nvPr>
        </p:nvGraphicFramePr>
        <p:xfrm>
          <a:off x="415380" y="1806136"/>
          <a:ext cx="11563260" cy="4656319"/>
        </p:xfrm>
        <a:graphic>
          <a:graphicData uri="http://schemas.openxmlformats.org/drawingml/2006/table">
            <a:tbl>
              <a:tblPr firstRow="1" bandRow="1">
                <a:tableStyleId>{ED083AE6-46FA-4A59-8FB0-9F97EB10719F}</a:tableStyleId>
              </a:tblPr>
              <a:tblGrid>
                <a:gridCol w="5729388">
                  <a:extLst>
                    <a:ext uri="{9D8B030D-6E8A-4147-A177-3AD203B41FA5}">
                      <a16:colId xmlns:a16="http://schemas.microsoft.com/office/drawing/2014/main" val="508803549"/>
                    </a:ext>
                  </a:extLst>
                </a:gridCol>
                <a:gridCol w="1655064">
                  <a:extLst>
                    <a:ext uri="{9D8B030D-6E8A-4147-A177-3AD203B41FA5}">
                      <a16:colId xmlns:a16="http://schemas.microsoft.com/office/drawing/2014/main" val="3176029334"/>
                    </a:ext>
                  </a:extLst>
                </a:gridCol>
                <a:gridCol w="1508760">
                  <a:extLst>
                    <a:ext uri="{9D8B030D-6E8A-4147-A177-3AD203B41FA5}">
                      <a16:colId xmlns:a16="http://schemas.microsoft.com/office/drawing/2014/main" val="60970914"/>
                    </a:ext>
                  </a:extLst>
                </a:gridCol>
                <a:gridCol w="2670048">
                  <a:extLst>
                    <a:ext uri="{9D8B030D-6E8A-4147-A177-3AD203B41FA5}">
                      <a16:colId xmlns:a16="http://schemas.microsoft.com/office/drawing/2014/main" val="20003"/>
                    </a:ext>
                  </a:extLst>
                </a:gridCol>
              </a:tblGrid>
              <a:tr h="351237">
                <a:tc>
                  <a:txBody>
                    <a:bodyPr/>
                    <a:lstStyle/>
                    <a:p>
                      <a:r>
                        <a:rPr lang="en-US" sz="1600"/>
                        <a:t>Action</a:t>
                      </a:r>
                    </a:p>
                  </a:txBody>
                  <a:tcPr/>
                </a:tc>
                <a:tc>
                  <a:txBody>
                    <a:bodyPr/>
                    <a:lstStyle/>
                    <a:p>
                      <a:r>
                        <a:rPr lang="en-US" sz="1600"/>
                        <a:t>Owner</a:t>
                      </a:r>
                    </a:p>
                  </a:txBody>
                  <a:tcPr/>
                </a:tc>
                <a:tc>
                  <a:txBody>
                    <a:bodyPr/>
                    <a:lstStyle/>
                    <a:p>
                      <a:r>
                        <a:rPr lang="en-US" sz="1600"/>
                        <a:t>Target Date</a:t>
                      </a:r>
                    </a:p>
                  </a:txBody>
                  <a:tcPr/>
                </a:tc>
                <a:tc>
                  <a:txBody>
                    <a:bodyPr/>
                    <a:lstStyle/>
                    <a:p>
                      <a:pPr algn="ctr"/>
                      <a:r>
                        <a:rPr lang="en-US" sz="1600"/>
                        <a:t>Status</a:t>
                      </a:r>
                    </a:p>
                  </a:txBody>
                  <a:tcPr/>
                </a:tc>
                <a:extLst>
                  <a:ext uri="{0D108BD9-81ED-4DB2-BD59-A6C34878D82A}">
                    <a16:rowId xmlns:a16="http://schemas.microsoft.com/office/drawing/2014/main" val="2354766797"/>
                  </a:ext>
                </a:extLst>
              </a:tr>
              <a:tr h="586522">
                <a:tc>
                  <a:txBody>
                    <a:bodyPr/>
                    <a:lstStyle/>
                    <a:p>
                      <a:r>
                        <a:rPr lang="en-US" sz="1600"/>
                        <a:t>Publish bulletin reinforcing importance of correct sags and tension for construction personnel</a:t>
                      </a:r>
                    </a:p>
                  </a:txBody>
                  <a:tcPr/>
                </a:tc>
                <a:tc>
                  <a:txBody>
                    <a:bodyPr/>
                    <a:lstStyle/>
                    <a:p>
                      <a:r>
                        <a:rPr lang="en-US" sz="1600"/>
                        <a:t>Linear Asset Eng.</a:t>
                      </a:r>
                    </a:p>
                  </a:txBody>
                  <a:tcPr/>
                </a:tc>
                <a:tc>
                  <a:txBody>
                    <a:bodyPr/>
                    <a:lstStyle/>
                    <a:p>
                      <a:r>
                        <a:rPr lang="en-US" sz="1600"/>
                        <a:t>3/9/2020</a:t>
                      </a:r>
                    </a:p>
                  </a:txBody>
                  <a:tcPr/>
                </a:tc>
                <a:tc>
                  <a:txBody>
                    <a:bodyPr/>
                    <a:lstStyle/>
                    <a:p>
                      <a:r>
                        <a:rPr lang="en-US" sz="1600"/>
                        <a:t>Completed</a:t>
                      </a:r>
                    </a:p>
                  </a:txBody>
                  <a:tcPr/>
                </a:tc>
                <a:extLst>
                  <a:ext uri="{0D108BD9-81ED-4DB2-BD59-A6C34878D82A}">
                    <a16:rowId xmlns:a16="http://schemas.microsoft.com/office/drawing/2014/main" val="744971110"/>
                  </a:ext>
                </a:extLst>
              </a:tr>
              <a:tr h="568607">
                <a:tc>
                  <a:txBody>
                    <a:bodyPr/>
                    <a:lstStyle/>
                    <a:p>
                      <a:r>
                        <a:rPr lang="en-US" sz="1600" dirty="0"/>
                        <a:t>Publish bulletin focused on proper stripping methods and tools for construction personnel</a:t>
                      </a:r>
                    </a:p>
                  </a:txBody>
                  <a:tcPr/>
                </a:tc>
                <a:tc>
                  <a:txBody>
                    <a:bodyPr/>
                    <a:lstStyle/>
                    <a:p>
                      <a:r>
                        <a:rPr lang="en-US" sz="1600"/>
                        <a:t>Linear Asset Eng.</a:t>
                      </a:r>
                    </a:p>
                  </a:txBody>
                  <a:tcPr/>
                </a:tc>
                <a:tc>
                  <a:txBody>
                    <a:bodyPr/>
                    <a:lstStyle/>
                    <a:p>
                      <a:r>
                        <a:rPr lang="en-US" sz="1600"/>
                        <a:t>4/15/2020</a:t>
                      </a:r>
                    </a:p>
                  </a:txBody>
                  <a:tcPr/>
                </a:tc>
                <a:tc>
                  <a:txBody>
                    <a:bodyPr/>
                    <a:lstStyle/>
                    <a:p>
                      <a:r>
                        <a:rPr lang="en-US" sz="1600"/>
                        <a:t>Completed</a:t>
                      </a:r>
                    </a:p>
                  </a:txBody>
                  <a:tcPr/>
                </a:tc>
                <a:extLst>
                  <a:ext uri="{0D108BD9-81ED-4DB2-BD59-A6C34878D82A}">
                    <a16:rowId xmlns:a16="http://schemas.microsoft.com/office/drawing/2014/main" val="3859194291"/>
                  </a:ext>
                </a:extLst>
              </a:tr>
              <a:tr h="464932">
                <a:tc>
                  <a:txBody>
                    <a:bodyPr/>
                    <a:lstStyle/>
                    <a:p>
                      <a:r>
                        <a:rPr lang="en-US" sz="1600"/>
                        <a:t>Publish bulletin reinforcing standard requirements for crossarm angle limits for planning and construction personnel</a:t>
                      </a:r>
                    </a:p>
                  </a:txBody>
                  <a:tcPr/>
                </a:tc>
                <a:tc>
                  <a:txBody>
                    <a:bodyPr/>
                    <a:lstStyle/>
                    <a:p>
                      <a:r>
                        <a:rPr lang="en-US" sz="1600"/>
                        <a:t>Linear Asset Eng.</a:t>
                      </a:r>
                    </a:p>
                  </a:txBody>
                  <a:tcPr/>
                </a:tc>
                <a:tc>
                  <a:txBody>
                    <a:bodyPr/>
                    <a:lstStyle/>
                    <a:p>
                      <a:r>
                        <a:rPr lang="en-US" sz="1600"/>
                        <a:t>4/30/2020</a:t>
                      </a:r>
                    </a:p>
                  </a:txBody>
                  <a:tcPr/>
                </a:tc>
                <a:tc>
                  <a:txBody>
                    <a:bodyPr/>
                    <a:lstStyle/>
                    <a:p>
                      <a:r>
                        <a:rPr lang="en-US" sz="1600"/>
                        <a:t>In Progress. Scheduled to publish on July</a:t>
                      </a:r>
                      <a:r>
                        <a:rPr lang="en-US" sz="1600" baseline="0"/>
                        <a:t> 2</a:t>
                      </a:r>
                      <a:endParaRPr lang="en-US" sz="1600"/>
                    </a:p>
                  </a:txBody>
                  <a:tcPr/>
                </a:tc>
                <a:extLst>
                  <a:ext uri="{0D108BD9-81ED-4DB2-BD59-A6C34878D82A}">
                    <a16:rowId xmlns:a16="http://schemas.microsoft.com/office/drawing/2014/main" val="1383539218"/>
                  </a:ext>
                </a:extLst>
              </a:tr>
              <a:tr h="464932">
                <a:tc>
                  <a:txBody>
                    <a:bodyPr/>
                    <a:lstStyle/>
                    <a:p>
                      <a:r>
                        <a:rPr lang="en-US" sz="1600"/>
                        <a:t>Publish bulletin reinforcing lightning arrester requirements for planning and construction personnel</a:t>
                      </a:r>
                    </a:p>
                  </a:txBody>
                  <a:tcPr/>
                </a:tc>
                <a:tc>
                  <a:txBody>
                    <a:bodyPr/>
                    <a:lstStyle/>
                    <a:p>
                      <a:r>
                        <a:rPr lang="en-US" sz="1600"/>
                        <a:t>Linear Asset </a:t>
                      </a:r>
                      <a:r>
                        <a:rPr lang="en-US" sz="1600" err="1"/>
                        <a:t>Eng</a:t>
                      </a:r>
                      <a:endParaRPr lang="en-US" sz="1600"/>
                    </a:p>
                  </a:txBody>
                  <a:tcPr/>
                </a:tc>
                <a:tc>
                  <a:txBody>
                    <a:bodyPr/>
                    <a:lstStyle/>
                    <a:p>
                      <a:r>
                        <a:rPr lang="en-US" sz="1600"/>
                        <a:t>4/30/2020</a:t>
                      </a:r>
                    </a:p>
                  </a:txBody>
                  <a:tcPr/>
                </a:tc>
                <a:tc>
                  <a:txBody>
                    <a:bodyPr/>
                    <a:lstStyle/>
                    <a:p>
                      <a:r>
                        <a:rPr lang="en-US" sz="1600"/>
                        <a:t>In Progress. Scheduled to publish on July</a:t>
                      </a:r>
                      <a:r>
                        <a:rPr lang="en-US" sz="1600" baseline="0"/>
                        <a:t> 2</a:t>
                      </a:r>
                      <a:endParaRPr lang="en-US" sz="1600"/>
                    </a:p>
                  </a:txBody>
                  <a:tcPr/>
                </a:tc>
                <a:extLst>
                  <a:ext uri="{0D108BD9-81ED-4DB2-BD59-A6C34878D82A}">
                    <a16:rowId xmlns:a16="http://schemas.microsoft.com/office/drawing/2014/main" val="2623101005"/>
                  </a:ext>
                </a:extLst>
              </a:tr>
              <a:tr h="530516">
                <a:tc>
                  <a:txBody>
                    <a:bodyPr/>
                    <a:lstStyle/>
                    <a:p>
                      <a:r>
                        <a:rPr lang="en-US" sz="1600"/>
                        <a:t>Present findings</a:t>
                      </a:r>
                      <a:r>
                        <a:rPr lang="en-US" sz="1600" baseline="0"/>
                        <a:t> and r</a:t>
                      </a:r>
                      <a:r>
                        <a:rPr lang="en-US" sz="1600"/>
                        <a:t>einforce requirements at the Wildfire Information Summit</a:t>
                      </a:r>
                    </a:p>
                  </a:txBody>
                  <a:tcPr/>
                </a:tc>
                <a:tc>
                  <a:txBody>
                    <a:bodyPr/>
                    <a:lstStyle/>
                    <a:p>
                      <a:r>
                        <a:rPr lang="en-US" sz="1600"/>
                        <a:t>Linear Asset </a:t>
                      </a:r>
                      <a:r>
                        <a:rPr lang="en-US" sz="1600" err="1"/>
                        <a:t>Eng</a:t>
                      </a:r>
                      <a:endParaRPr lang="en-US" sz="1600"/>
                    </a:p>
                  </a:txBody>
                  <a:tcPr/>
                </a:tc>
                <a:tc>
                  <a:txBody>
                    <a:bodyPr/>
                    <a:lstStyle/>
                    <a:p>
                      <a:r>
                        <a:rPr lang="en-US" sz="1600"/>
                        <a:t>4/2020 &amp; 5/2020</a:t>
                      </a:r>
                    </a:p>
                  </a:txBody>
                  <a:tcPr/>
                </a:tc>
                <a:tc>
                  <a:txBody>
                    <a:bodyPr/>
                    <a:lstStyle/>
                    <a:p>
                      <a:r>
                        <a:rPr lang="en-US" sz="1600"/>
                        <a:t>Event</a:t>
                      </a:r>
                      <a:r>
                        <a:rPr lang="en-US" sz="1600" baseline="0"/>
                        <a:t> repurposed to </a:t>
                      </a:r>
                      <a:r>
                        <a:rPr lang="en-US" sz="1600" kern="1200" baseline="0">
                          <a:solidFill>
                            <a:schemeClr val="tx1"/>
                          </a:solidFill>
                          <a:latin typeface="+mn-lt"/>
                          <a:ea typeface="+mn-ea"/>
                          <a:cs typeface="+mn-cs"/>
                        </a:rPr>
                        <a:t>quarterly standards info. summit in August 2020</a:t>
                      </a:r>
                    </a:p>
                  </a:txBody>
                  <a:tcPr/>
                </a:tc>
                <a:extLst>
                  <a:ext uri="{0D108BD9-81ED-4DB2-BD59-A6C34878D82A}">
                    <a16:rowId xmlns:a16="http://schemas.microsoft.com/office/drawing/2014/main" val="537795309"/>
                  </a:ext>
                </a:extLst>
              </a:tr>
              <a:tr h="379764">
                <a:tc>
                  <a:txBody>
                    <a:bodyPr/>
                    <a:lstStyle/>
                    <a:p>
                      <a:r>
                        <a:rPr lang="en-US" sz="1600"/>
                        <a:t>Hold re-training sessions on proper installation of covered conductor</a:t>
                      </a:r>
                    </a:p>
                  </a:txBody>
                  <a:tcPr/>
                </a:tc>
                <a:tc>
                  <a:txBody>
                    <a:bodyPr/>
                    <a:lstStyle/>
                    <a:p>
                      <a:r>
                        <a:rPr lang="en-US" sz="1600"/>
                        <a:t>Technology Integration</a:t>
                      </a:r>
                    </a:p>
                  </a:txBody>
                  <a:tcPr/>
                </a:tc>
                <a:tc>
                  <a:txBody>
                    <a:bodyPr/>
                    <a:lstStyle/>
                    <a:p>
                      <a:r>
                        <a:rPr lang="en-US" sz="1600"/>
                        <a:t>5/30/2020 </a:t>
                      </a:r>
                      <a:r>
                        <a:rPr lang="en-US" sz="1600" i="1" u="sng" baseline="30000"/>
                        <a:t>note 1</a:t>
                      </a:r>
                    </a:p>
                  </a:txBody>
                  <a:tcPr/>
                </a:tc>
                <a:tc>
                  <a:txBody>
                    <a:bodyPr/>
                    <a:lstStyle/>
                    <a:p>
                      <a:r>
                        <a:rPr lang="en-US" sz="1600" kern="1200">
                          <a:solidFill>
                            <a:schemeClr val="tx1"/>
                          </a:solidFill>
                          <a:latin typeface="+mn-lt"/>
                          <a:ea typeface="+mn-ea"/>
                          <a:cs typeface="+mn-cs"/>
                        </a:rPr>
                        <a:t>In Progress</a:t>
                      </a:r>
                      <a:r>
                        <a:rPr lang="en-US" sz="1600" kern="1200" baseline="0">
                          <a:solidFill>
                            <a:schemeClr val="tx1"/>
                          </a:solidFill>
                          <a:latin typeface="+mn-lt"/>
                          <a:ea typeface="+mn-ea"/>
                          <a:cs typeface="+mn-cs"/>
                        </a:rPr>
                        <a:t>. Target date subject to change per note.</a:t>
                      </a:r>
                      <a:endParaRPr lang="en-US" sz="1600" kern="1200">
                        <a:solidFill>
                          <a:schemeClr val="tx1"/>
                        </a:solidFill>
                        <a:latin typeface="+mn-lt"/>
                        <a:ea typeface="+mn-ea"/>
                        <a:cs typeface="+mn-cs"/>
                      </a:endParaRPr>
                    </a:p>
                  </a:txBody>
                  <a:tcPr/>
                </a:tc>
                <a:extLst>
                  <a:ext uri="{0D108BD9-81ED-4DB2-BD59-A6C34878D82A}">
                    <a16:rowId xmlns:a16="http://schemas.microsoft.com/office/drawing/2014/main" val="2180377599"/>
                  </a:ext>
                </a:extLst>
              </a:tr>
              <a:tr h="464932">
                <a:tc>
                  <a:txBody>
                    <a:bodyPr/>
                    <a:lstStyle/>
                    <a:p>
                      <a:r>
                        <a:rPr lang="en-US" sz="1600"/>
                        <a:t>Update standard to clarify jumper requirements and wildlife cover requirements</a:t>
                      </a:r>
                    </a:p>
                  </a:txBody>
                  <a:tcPr/>
                </a:tc>
                <a:tc>
                  <a:txBody>
                    <a:bodyPr/>
                    <a:lstStyle/>
                    <a:p>
                      <a:r>
                        <a:rPr lang="en-US" sz="1600"/>
                        <a:t>Linear Asset Eng.</a:t>
                      </a:r>
                    </a:p>
                  </a:txBody>
                  <a:tcPr/>
                </a:tc>
                <a:tc>
                  <a:txBody>
                    <a:bodyPr/>
                    <a:lstStyle/>
                    <a:p>
                      <a:r>
                        <a:rPr lang="en-US" sz="1600"/>
                        <a:t>7/31/2020</a:t>
                      </a:r>
                    </a:p>
                  </a:txBody>
                  <a:tcPr/>
                </a:tc>
                <a:tc>
                  <a:txBody>
                    <a:bodyPr/>
                    <a:lstStyle/>
                    <a:p>
                      <a:r>
                        <a:rPr lang="en-US" sz="1600" kern="1200" dirty="0">
                          <a:solidFill>
                            <a:schemeClr val="tx1"/>
                          </a:solidFill>
                          <a:latin typeface="+mn-lt"/>
                          <a:ea typeface="+mn-ea"/>
                          <a:cs typeface="+mn-cs"/>
                        </a:rPr>
                        <a:t>On Target. Scheduled to publish</a:t>
                      </a:r>
                      <a:r>
                        <a:rPr lang="en-US" sz="1600" kern="1200" baseline="0" dirty="0">
                          <a:solidFill>
                            <a:schemeClr val="tx1"/>
                          </a:solidFill>
                          <a:latin typeface="+mn-lt"/>
                          <a:ea typeface="+mn-ea"/>
                          <a:cs typeface="+mn-cs"/>
                        </a:rPr>
                        <a:t> July 2020</a:t>
                      </a:r>
                      <a:endParaRPr lang="en-US" sz="1600" kern="1200" dirty="0">
                        <a:solidFill>
                          <a:schemeClr val="tx1"/>
                        </a:solidFill>
                        <a:latin typeface="+mn-lt"/>
                        <a:ea typeface="+mn-ea"/>
                        <a:cs typeface="+mn-cs"/>
                      </a:endParaRPr>
                    </a:p>
                  </a:txBody>
                  <a:tcPr/>
                </a:tc>
                <a:extLst>
                  <a:ext uri="{0D108BD9-81ED-4DB2-BD59-A6C34878D82A}">
                    <a16:rowId xmlns:a16="http://schemas.microsoft.com/office/drawing/2014/main" val="3664773649"/>
                  </a:ext>
                </a:extLst>
              </a:tr>
            </a:tbl>
          </a:graphicData>
        </a:graphic>
      </p:graphicFrame>
      <p:sp>
        <p:nvSpPr>
          <p:cNvPr id="4" name="Slide Number Placeholder 3">
            <a:extLst>
              <a:ext uri="{FF2B5EF4-FFF2-40B4-BE49-F238E27FC236}">
                <a16:creationId xmlns:a16="http://schemas.microsoft.com/office/drawing/2014/main" id="{5E4C4480-C9ED-EC4B-8F4E-309761A7F9A4}"/>
              </a:ext>
            </a:extLst>
          </p:cNvPr>
          <p:cNvSpPr>
            <a:spLocks noGrp="1"/>
          </p:cNvSpPr>
          <p:nvPr>
            <p:ph type="sldNum" sz="quarter" idx="12"/>
          </p:nvPr>
        </p:nvSpPr>
        <p:spPr/>
        <p:txBody>
          <a:bodyPr/>
          <a:lstStyle/>
          <a:p>
            <a:fld id="{EA2A8307-B3D7-4A24-99FB-0280A2B79605}" type="slidenum">
              <a:rPr lang="en-US" smtClean="0"/>
              <a:t>14</a:t>
            </a:fld>
            <a:endParaRPr lang="en-US"/>
          </a:p>
        </p:txBody>
      </p:sp>
      <p:sp>
        <p:nvSpPr>
          <p:cNvPr id="6" name="Title 1">
            <a:extLst>
              <a:ext uri="{FF2B5EF4-FFF2-40B4-BE49-F238E27FC236}">
                <a16:creationId xmlns:a16="http://schemas.microsoft.com/office/drawing/2014/main" id="{A0DF3D28-1A98-CB43-85AE-B2D081F54FDC}"/>
              </a:ext>
            </a:extLst>
          </p:cNvPr>
          <p:cNvSpPr txBox="1">
            <a:spLocks/>
          </p:cNvSpPr>
          <p:nvPr/>
        </p:nvSpPr>
        <p:spPr>
          <a:xfrm>
            <a:off x="838200" y="0"/>
            <a:ext cx="1115479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Segoe UI Light" panose="020B0502040204020203" pitchFamily="34" charset="0"/>
                <a:ea typeface="+mj-ea"/>
                <a:cs typeface="+mj-cs"/>
              </a:defRPr>
            </a:lvl1pPr>
          </a:lstStyle>
          <a:p>
            <a:r>
              <a:rPr lang="en-US"/>
              <a:t>Improvement Opportunity #1: Reinforce Standards</a:t>
            </a:r>
          </a:p>
        </p:txBody>
      </p:sp>
      <p:sp>
        <p:nvSpPr>
          <p:cNvPr id="3" name="Rectangle 2"/>
          <p:cNvSpPr/>
          <p:nvPr/>
        </p:nvSpPr>
        <p:spPr>
          <a:xfrm>
            <a:off x="415380" y="1072038"/>
            <a:ext cx="11381507" cy="646331"/>
          </a:xfrm>
          <a:prstGeom prst="rect">
            <a:avLst/>
          </a:prstGeom>
        </p:spPr>
        <p:txBody>
          <a:bodyPr wrap="square" anchor="t">
            <a:spAutoFit/>
          </a:bodyPr>
          <a:lstStyle/>
          <a:p>
            <a:pPr marL="285750" indent="-285750">
              <a:buFont typeface="Arial" panose="020B0604020202020204" pitchFamily="34" charset="0"/>
              <a:buChar char="•"/>
            </a:pPr>
            <a:r>
              <a:rPr lang="en-US">
                <a:latin typeface="Segoe UI"/>
                <a:cs typeface="Segoe UI"/>
              </a:rPr>
              <a:t>Reinforce SCE standards on wildfire mitigation by issuing Operating Bulletins, presenting to wildfire information summit, holding re-training sessions, and update standards for clarification</a:t>
            </a:r>
          </a:p>
        </p:txBody>
      </p:sp>
      <p:sp>
        <p:nvSpPr>
          <p:cNvPr id="7" name="TextBox 6"/>
          <p:cNvSpPr txBox="1"/>
          <p:nvPr/>
        </p:nvSpPr>
        <p:spPr>
          <a:xfrm>
            <a:off x="517376" y="6550223"/>
            <a:ext cx="5898218" cy="307777"/>
          </a:xfrm>
          <a:prstGeom prst="rect">
            <a:avLst/>
          </a:prstGeom>
          <a:noFill/>
        </p:spPr>
        <p:txBody>
          <a:bodyPr wrap="none" rtlCol="0">
            <a:spAutoFit/>
          </a:bodyPr>
          <a:lstStyle/>
          <a:p>
            <a:r>
              <a:rPr lang="en-US" sz="1400" i="1" u="sng"/>
              <a:t>Note 1</a:t>
            </a:r>
            <a:r>
              <a:rPr lang="en-US" sz="1400"/>
              <a:t>: Target date need to be confirmed by impacted owner, and may change</a:t>
            </a:r>
          </a:p>
        </p:txBody>
      </p:sp>
    </p:spTree>
    <p:extLst>
      <p:ext uri="{BB962C8B-B14F-4D97-AF65-F5344CB8AC3E}">
        <p14:creationId xmlns:p14="http://schemas.microsoft.com/office/powerpoint/2010/main" val="485195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F3D28-1A98-CB43-85AE-B2D081F54FDC}"/>
              </a:ext>
            </a:extLst>
          </p:cNvPr>
          <p:cNvSpPr>
            <a:spLocks noGrp="1"/>
          </p:cNvSpPr>
          <p:nvPr>
            <p:ph type="title"/>
          </p:nvPr>
        </p:nvSpPr>
        <p:spPr>
          <a:xfrm>
            <a:off x="838199" y="365127"/>
            <a:ext cx="11154791" cy="1325563"/>
          </a:xfrm>
        </p:spPr>
        <p:txBody>
          <a:bodyPr/>
          <a:lstStyle/>
          <a:p>
            <a:r>
              <a:rPr lang="en-US"/>
              <a:t>Improvement Opportunity #2: Issue “Go-back” Fixes</a:t>
            </a:r>
          </a:p>
        </p:txBody>
      </p:sp>
      <p:sp>
        <p:nvSpPr>
          <p:cNvPr id="4" name="Slide Number Placeholder 3">
            <a:extLst>
              <a:ext uri="{FF2B5EF4-FFF2-40B4-BE49-F238E27FC236}">
                <a16:creationId xmlns:a16="http://schemas.microsoft.com/office/drawing/2014/main" id="{EF6C6D7C-972F-E147-869B-839AC353A2FA}"/>
              </a:ext>
            </a:extLst>
          </p:cNvPr>
          <p:cNvSpPr>
            <a:spLocks noGrp="1"/>
          </p:cNvSpPr>
          <p:nvPr>
            <p:ph type="sldNum" sz="quarter" idx="12"/>
          </p:nvPr>
        </p:nvSpPr>
        <p:spPr/>
        <p:txBody>
          <a:bodyPr/>
          <a:lstStyle/>
          <a:p>
            <a:fld id="{EA2A8307-B3D7-4A24-99FB-0280A2B79605}" type="slidenum">
              <a:rPr lang="en-US" smtClean="0"/>
              <a:t>15</a:t>
            </a:fld>
            <a:endParaRPr lang="en-US"/>
          </a:p>
        </p:txBody>
      </p:sp>
      <p:graphicFrame>
        <p:nvGraphicFramePr>
          <p:cNvPr id="5" name="Content Placeholder 4">
            <a:extLst>
              <a:ext uri="{FF2B5EF4-FFF2-40B4-BE49-F238E27FC236}">
                <a16:creationId xmlns:a16="http://schemas.microsoft.com/office/drawing/2014/main" id="{FC74F39D-4A26-EF47-A3BB-975FE12F2950}"/>
              </a:ext>
            </a:extLst>
          </p:cNvPr>
          <p:cNvGraphicFramePr>
            <a:graphicFrameLocks noGrp="1"/>
          </p:cNvGraphicFramePr>
          <p:nvPr>
            <p:ph idx="1"/>
            <p:extLst>
              <p:ext uri="{D42A27DB-BD31-4B8C-83A1-F6EECF244321}">
                <p14:modId xmlns:p14="http://schemas.microsoft.com/office/powerpoint/2010/main" val="3505115551"/>
              </p:ext>
            </p:extLst>
          </p:nvPr>
        </p:nvGraphicFramePr>
        <p:xfrm>
          <a:off x="475585" y="2699319"/>
          <a:ext cx="11155583" cy="2132206"/>
        </p:xfrm>
        <a:graphic>
          <a:graphicData uri="http://schemas.openxmlformats.org/drawingml/2006/table">
            <a:tbl>
              <a:tblPr firstRow="1" bandRow="1">
                <a:tableStyleId>{ED083AE6-46FA-4A59-8FB0-9F97EB10719F}</a:tableStyleId>
              </a:tblPr>
              <a:tblGrid>
                <a:gridCol w="5699611">
                  <a:extLst>
                    <a:ext uri="{9D8B030D-6E8A-4147-A177-3AD203B41FA5}">
                      <a16:colId xmlns:a16="http://schemas.microsoft.com/office/drawing/2014/main" val="508803549"/>
                    </a:ext>
                  </a:extLst>
                </a:gridCol>
                <a:gridCol w="2193638">
                  <a:extLst>
                    <a:ext uri="{9D8B030D-6E8A-4147-A177-3AD203B41FA5}">
                      <a16:colId xmlns:a16="http://schemas.microsoft.com/office/drawing/2014/main" val="3176029334"/>
                    </a:ext>
                  </a:extLst>
                </a:gridCol>
                <a:gridCol w="1631167">
                  <a:extLst>
                    <a:ext uri="{9D8B030D-6E8A-4147-A177-3AD203B41FA5}">
                      <a16:colId xmlns:a16="http://schemas.microsoft.com/office/drawing/2014/main" val="60970914"/>
                    </a:ext>
                  </a:extLst>
                </a:gridCol>
                <a:gridCol w="1631167">
                  <a:extLst>
                    <a:ext uri="{9D8B030D-6E8A-4147-A177-3AD203B41FA5}">
                      <a16:colId xmlns:a16="http://schemas.microsoft.com/office/drawing/2014/main" val="20003"/>
                    </a:ext>
                  </a:extLst>
                </a:gridCol>
              </a:tblGrid>
              <a:tr h="375538">
                <a:tc>
                  <a:txBody>
                    <a:bodyPr/>
                    <a:lstStyle/>
                    <a:p>
                      <a:r>
                        <a:rPr lang="en-US" sz="1600"/>
                        <a:t>Action</a:t>
                      </a:r>
                    </a:p>
                  </a:txBody>
                  <a:tcPr/>
                </a:tc>
                <a:tc>
                  <a:txBody>
                    <a:bodyPr/>
                    <a:lstStyle/>
                    <a:p>
                      <a:r>
                        <a:rPr lang="en-US" sz="1600"/>
                        <a:t>Owner</a:t>
                      </a:r>
                    </a:p>
                  </a:txBody>
                  <a:tcPr/>
                </a:tc>
                <a:tc>
                  <a:txBody>
                    <a:bodyPr/>
                    <a:lstStyle/>
                    <a:p>
                      <a:r>
                        <a:rPr lang="en-US" sz="1600"/>
                        <a:t>Target Date</a:t>
                      </a:r>
                    </a:p>
                  </a:txBody>
                  <a:tcPr/>
                </a:tc>
                <a:tc>
                  <a:txBody>
                    <a:bodyPr/>
                    <a:lstStyle/>
                    <a:p>
                      <a:r>
                        <a:rPr lang="en-US" sz="1600"/>
                        <a:t>Status</a:t>
                      </a:r>
                    </a:p>
                  </a:txBody>
                  <a:tcPr/>
                </a:tc>
                <a:extLst>
                  <a:ext uri="{0D108BD9-81ED-4DB2-BD59-A6C34878D82A}">
                    <a16:rowId xmlns:a16="http://schemas.microsoft.com/office/drawing/2014/main" val="2354766797"/>
                  </a:ext>
                </a:extLst>
              </a:tr>
              <a:tr h="598428">
                <a:tc>
                  <a:txBody>
                    <a:bodyPr/>
                    <a:lstStyle/>
                    <a:p>
                      <a:r>
                        <a:rPr lang="en-US" sz="1600" kern="1200" dirty="0">
                          <a:solidFill>
                            <a:schemeClr val="tx1"/>
                          </a:solidFill>
                          <a:latin typeface="+mn-lt"/>
                          <a:ea typeface="+mn-ea"/>
                          <a:cs typeface="+mn-cs"/>
                        </a:rPr>
                        <a:t>Communicate findings with Quality Control team</a:t>
                      </a:r>
                    </a:p>
                  </a:txBody>
                  <a:tcPr/>
                </a:tc>
                <a:tc>
                  <a:txBody>
                    <a:bodyPr/>
                    <a:lstStyle/>
                    <a:p>
                      <a:r>
                        <a:rPr lang="en-US" sz="1600" kern="1200">
                          <a:solidFill>
                            <a:schemeClr val="tx1"/>
                          </a:solidFill>
                          <a:latin typeface="+mn-lt"/>
                          <a:ea typeface="+mn-ea"/>
                          <a:cs typeface="+mn-cs"/>
                        </a:rPr>
                        <a:t>Linear Asset Eng.</a:t>
                      </a:r>
                    </a:p>
                  </a:txBody>
                  <a:tcPr/>
                </a:tc>
                <a:tc>
                  <a:txBody>
                    <a:bodyPr/>
                    <a:lstStyle/>
                    <a:p>
                      <a:r>
                        <a:rPr lang="en-US" sz="1600" kern="1200">
                          <a:solidFill>
                            <a:schemeClr val="tx1"/>
                          </a:solidFill>
                          <a:latin typeface="+mn-lt"/>
                          <a:ea typeface="+mn-ea"/>
                          <a:cs typeface="+mn-cs"/>
                        </a:rPr>
                        <a:t>2/28/20</a:t>
                      </a:r>
                    </a:p>
                  </a:txBody>
                  <a:tcPr/>
                </a:tc>
                <a:tc>
                  <a:txBody>
                    <a:bodyPr/>
                    <a:lstStyle/>
                    <a:p>
                      <a:r>
                        <a:rPr lang="en-US" sz="1600" kern="1200">
                          <a:solidFill>
                            <a:schemeClr val="tx1"/>
                          </a:solidFill>
                          <a:latin typeface="+mn-lt"/>
                          <a:ea typeface="+mn-ea"/>
                          <a:cs typeface="+mn-cs"/>
                        </a:rPr>
                        <a:t>Completed </a:t>
                      </a:r>
                    </a:p>
                  </a:txBody>
                  <a:tcPr/>
                </a:tc>
                <a:extLst>
                  <a:ext uri="{0D108BD9-81ED-4DB2-BD59-A6C34878D82A}">
                    <a16:rowId xmlns:a16="http://schemas.microsoft.com/office/drawing/2014/main" val="744971110"/>
                  </a:ext>
                </a:extLst>
              </a:tr>
              <a:tr h="5685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n-lt"/>
                          <a:ea typeface="+mn-ea"/>
                          <a:cs typeface="+mn-cs"/>
                        </a:rPr>
                        <a:t>Work with QC and DBL team to create a mechanism for issuing remediation notifications for issues found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n-lt"/>
                          <a:ea typeface="+mn-ea"/>
                          <a:cs typeface="+mn-cs"/>
                        </a:rPr>
                        <a:t>QC, DBL, and Linear Asset Eng. </a:t>
                      </a:r>
                      <a:r>
                        <a:rPr lang="en-US" sz="1600" i="1" kern="1200" baseline="30000">
                          <a:solidFill>
                            <a:schemeClr val="tx1"/>
                          </a:solidFill>
                          <a:latin typeface="+mn-lt"/>
                          <a:ea typeface="+mn-ea"/>
                          <a:cs typeface="+mn-cs"/>
                        </a:rPr>
                        <a:t>(see note 1)</a:t>
                      </a:r>
                    </a:p>
                  </a:txBody>
                  <a:tcPr/>
                </a:tc>
                <a:tc>
                  <a:txBody>
                    <a:bodyPr/>
                    <a:lstStyle/>
                    <a:p>
                      <a:r>
                        <a:rPr lang="en-US" sz="1600" kern="1200">
                          <a:solidFill>
                            <a:schemeClr val="tx1"/>
                          </a:solidFill>
                          <a:latin typeface="+mn-lt"/>
                          <a:ea typeface="+mn-ea"/>
                          <a:cs typeface="+mn-cs"/>
                        </a:rPr>
                        <a:t>4/15/2020</a:t>
                      </a:r>
                    </a:p>
                  </a:txBody>
                  <a:tcPr/>
                </a:tc>
                <a:tc>
                  <a:txBody>
                    <a:bodyPr/>
                    <a:lstStyle/>
                    <a:p>
                      <a:r>
                        <a:rPr lang="en-US" sz="1600" kern="1200">
                          <a:solidFill>
                            <a:schemeClr val="tx1"/>
                          </a:solidFill>
                          <a:latin typeface="+mn-lt"/>
                          <a:ea typeface="+mn-ea"/>
                          <a:cs typeface="+mn-cs"/>
                        </a:rPr>
                        <a:t>Target</a:t>
                      </a:r>
                      <a:r>
                        <a:rPr lang="en-US" sz="1600" kern="1200" baseline="0">
                          <a:solidFill>
                            <a:schemeClr val="tx1"/>
                          </a:solidFill>
                          <a:latin typeface="+mn-lt"/>
                          <a:ea typeface="+mn-ea"/>
                          <a:cs typeface="+mn-cs"/>
                        </a:rPr>
                        <a:t> date to change per note</a:t>
                      </a:r>
                      <a:endParaRPr lang="en-US" sz="1600" kern="1200">
                        <a:solidFill>
                          <a:schemeClr val="tx1"/>
                        </a:solidFill>
                        <a:latin typeface="+mn-lt"/>
                        <a:ea typeface="+mn-ea"/>
                        <a:cs typeface="+mn-cs"/>
                      </a:endParaRPr>
                    </a:p>
                  </a:txBody>
                  <a:tcPr/>
                </a:tc>
                <a:extLst>
                  <a:ext uri="{0D108BD9-81ED-4DB2-BD59-A6C34878D82A}">
                    <a16:rowId xmlns:a16="http://schemas.microsoft.com/office/drawing/2014/main" val="3859194291"/>
                  </a:ext>
                </a:extLst>
              </a:tr>
              <a:tr h="568521">
                <a:tc>
                  <a:txBody>
                    <a:bodyPr/>
                    <a:lstStyle/>
                    <a:p>
                      <a:r>
                        <a:rPr lang="en-US" sz="1600" kern="1200">
                          <a:solidFill>
                            <a:schemeClr val="tx1"/>
                          </a:solidFill>
                          <a:latin typeface="+mn-lt"/>
                          <a:ea typeface="+mn-ea"/>
                          <a:cs typeface="+mn-cs"/>
                        </a:rPr>
                        <a:t>Issue remediation notifications for issues identified during inspection</a:t>
                      </a:r>
                    </a:p>
                  </a:txBody>
                  <a:tcPr/>
                </a:tc>
                <a:tc>
                  <a:txBody>
                    <a:bodyPr/>
                    <a:lstStyle/>
                    <a:p>
                      <a:r>
                        <a:rPr lang="en-US" sz="1600" kern="1200">
                          <a:solidFill>
                            <a:schemeClr val="tx1"/>
                          </a:solidFill>
                          <a:latin typeface="+mn-lt"/>
                          <a:ea typeface="+mn-ea"/>
                          <a:cs typeface="+mn-cs"/>
                        </a:rPr>
                        <a:t>DBL </a:t>
                      </a:r>
                      <a:r>
                        <a:rPr lang="en-US" sz="1600" i="1" kern="1200" baseline="30000">
                          <a:solidFill>
                            <a:schemeClr val="tx1"/>
                          </a:solidFill>
                          <a:latin typeface="+mn-lt"/>
                          <a:ea typeface="+mn-ea"/>
                          <a:cs typeface="+mn-cs"/>
                        </a:rPr>
                        <a:t>(see note 1, 2, 3)</a:t>
                      </a:r>
                    </a:p>
                  </a:txBody>
                  <a:tcPr/>
                </a:tc>
                <a:tc>
                  <a:txBody>
                    <a:bodyPr/>
                    <a:lstStyle/>
                    <a:p>
                      <a:r>
                        <a:rPr lang="en-US" sz="1600" kern="1200">
                          <a:solidFill>
                            <a:schemeClr val="tx1"/>
                          </a:solidFill>
                          <a:latin typeface="+mn-lt"/>
                          <a:ea typeface="+mn-ea"/>
                          <a:cs typeface="+mn-cs"/>
                        </a:rPr>
                        <a:t>5/30/2020</a:t>
                      </a:r>
                    </a:p>
                  </a:txBody>
                  <a:tcPr/>
                </a:tc>
                <a:tc>
                  <a:txBody>
                    <a:bodyPr/>
                    <a:lstStyle/>
                    <a:p>
                      <a:r>
                        <a:rPr lang="en-US" sz="1600" kern="1200" dirty="0">
                          <a:solidFill>
                            <a:schemeClr val="tx1"/>
                          </a:solidFill>
                          <a:latin typeface="+mn-lt"/>
                          <a:ea typeface="+mn-ea"/>
                          <a:cs typeface="+mn-cs"/>
                        </a:rPr>
                        <a:t>Target date to change per note</a:t>
                      </a:r>
                    </a:p>
                  </a:txBody>
                  <a:tcPr/>
                </a:tc>
                <a:extLst>
                  <a:ext uri="{0D108BD9-81ED-4DB2-BD59-A6C34878D82A}">
                    <a16:rowId xmlns:a16="http://schemas.microsoft.com/office/drawing/2014/main" val="1383539218"/>
                  </a:ext>
                </a:extLst>
              </a:tr>
            </a:tbl>
          </a:graphicData>
        </a:graphic>
      </p:graphicFrame>
      <p:sp>
        <p:nvSpPr>
          <p:cNvPr id="3" name="TextBox 2"/>
          <p:cNvSpPr txBox="1"/>
          <p:nvPr/>
        </p:nvSpPr>
        <p:spPr>
          <a:xfrm>
            <a:off x="475585" y="4810327"/>
            <a:ext cx="11381508" cy="1569660"/>
          </a:xfrm>
          <a:prstGeom prst="rect">
            <a:avLst/>
          </a:prstGeom>
          <a:noFill/>
        </p:spPr>
        <p:txBody>
          <a:bodyPr wrap="square" rtlCol="0">
            <a:spAutoFit/>
          </a:bodyPr>
          <a:lstStyle/>
          <a:p>
            <a:r>
              <a:rPr lang="en-US" sz="1600" i="1" u="sng"/>
              <a:t>Note:</a:t>
            </a:r>
          </a:p>
          <a:p>
            <a:r>
              <a:rPr lang="en-US" sz="1600"/>
              <a:t>1) Target date need to be confirmed by impacted owner, and may change</a:t>
            </a:r>
          </a:p>
          <a:p>
            <a:r>
              <a:rPr lang="en-US" sz="1600"/>
              <a:t>2) Distribution Business Line is identified as owner of the fixes at this time, but Linear Asset Engineering will need to work with DBL to establish a process</a:t>
            </a:r>
          </a:p>
          <a:p>
            <a:r>
              <a:rPr lang="en-US" sz="1600"/>
              <a:t>3) Cost responsibility is unknown at this time since inspection did not capture if work was performed internally or by contractor, and if by contractor, whether the work order map was correctly followed</a:t>
            </a:r>
          </a:p>
        </p:txBody>
      </p:sp>
      <p:sp>
        <p:nvSpPr>
          <p:cNvPr id="6" name="Rectangle 5"/>
          <p:cNvSpPr/>
          <p:nvPr/>
        </p:nvSpPr>
        <p:spPr>
          <a:xfrm>
            <a:off x="415384" y="1660658"/>
            <a:ext cx="11381507" cy="923330"/>
          </a:xfrm>
          <a:prstGeom prst="rect">
            <a:avLst/>
          </a:prstGeom>
        </p:spPr>
        <p:txBody>
          <a:bodyPr wrap="square">
            <a:spAutoFit/>
          </a:bodyPr>
          <a:lstStyle/>
          <a:p>
            <a:pPr marL="285750" indent="-285750">
              <a:buFont typeface="Arial" panose="020B0604020202020204" pitchFamily="34" charset="0"/>
              <a:buChar char="•"/>
            </a:pPr>
            <a:r>
              <a:rPr lang="en-US">
                <a:latin typeface="Segoe UI"/>
                <a:cs typeface="Segoe UI"/>
              </a:rPr>
              <a:t>Issue “go-back” fixes for 50 miles already inspected to correct construction and bring up to SCE standards</a:t>
            </a:r>
          </a:p>
          <a:p>
            <a:pPr marL="285750" indent="-285750">
              <a:buFont typeface="Arial" panose="020B0604020202020204" pitchFamily="34" charset="0"/>
              <a:buChar char="•"/>
            </a:pPr>
            <a:r>
              <a:rPr lang="en-US">
                <a:latin typeface="Segoe UI"/>
                <a:cs typeface="Segoe UI"/>
              </a:rPr>
              <a:t>Create process for inspection and issuance of remediation of remaining 475 miles (see recommendation on “Next Steps”)</a:t>
            </a:r>
          </a:p>
        </p:txBody>
      </p:sp>
    </p:spTree>
    <p:extLst>
      <p:ext uri="{BB962C8B-B14F-4D97-AF65-F5344CB8AC3E}">
        <p14:creationId xmlns:p14="http://schemas.microsoft.com/office/powerpoint/2010/main" val="2137131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AEB78-FA8B-1E4C-B7F9-E4D1EBD0070D}"/>
              </a:ext>
            </a:extLst>
          </p:cNvPr>
          <p:cNvSpPr>
            <a:spLocks noGrp="1"/>
          </p:cNvSpPr>
          <p:nvPr>
            <p:ph type="title"/>
          </p:nvPr>
        </p:nvSpPr>
        <p:spPr/>
        <p:txBody>
          <a:bodyPr/>
          <a:lstStyle/>
          <a:p>
            <a:r>
              <a:rPr lang="en-US"/>
              <a:t>Improvement Opportunity #3: Incorporate findings to existing inspection programs</a:t>
            </a:r>
          </a:p>
        </p:txBody>
      </p:sp>
      <p:sp>
        <p:nvSpPr>
          <p:cNvPr id="4" name="Slide Number Placeholder 3">
            <a:extLst>
              <a:ext uri="{FF2B5EF4-FFF2-40B4-BE49-F238E27FC236}">
                <a16:creationId xmlns:a16="http://schemas.microsoft.com/office/drawing/2014/main" id="{747B65F4-A071-C04D-B364-481C6B893088}"/>
              </a:ext>
            </a:extLst>
          </p:cNvPr>
          <p:cNvSpPr>
            <a:spLocks noGrp="1"/>
          </p:cNvSpPr>
          <p:nvPr>
            <p:ph type="sldNum" sz="quarter" idx="12"/>
          </p:nvPr>
        </p:nvSpPr>
        <p:spPr/>
        <p:txBody>
          <a:bodyPr/>
          <a:lstStyle/>
          <a:p>
            <a:fld id="{EA2A8307-B3D7-4A24-99FB-0280A2B79605}" type="slidenum">
              <a:rPr lang="en-US" smtClean="0"/>
              <a:t>16</a:t>
            </a:fld>
            <a:endParaRPr lang="en-US"/>
          </a:p>
        </p:txBody>
      </p:sp>
      <p:graphicFrame>
        <p:nvGraphicFramePr>
          <p:cNvPr id="5" name="Content Placeholder 4">
            <a:extLst>
              <a:ext uri="{FF2B5EF4-FFF2-40B4-BE49-F238E27FC236}">
                <a16:creationId xmlns:a16="http://schemas.microsoft.com/office/drawing/2014/main" id="{CB426FAF-525E-7541-B37A-DFC4523677E3}"/>
              </a:ext>
            </a:extLst>
          </p:cNvPr>
          <p:cNvGraphicFramePr>
            <a:graphicFrameLocks noGrp="1"/>
          </p:cNvGraphicFramePr>
          <p:nvPr>
            <p:ph idx="1"/>
            <p:extLst>
              <p:ext uri="{D42A27DB-BD31-4B8C-83A1-F6EECF244321}">
                <p14:modId xmlns:p14="http://schemas.microsoft.com/office/powerpoint/2010/main" val="1600521129"/>
              </p:ext>
            </p:extLst>
          </p:nvPr>
        </p:nvGraphicFramePr>
        <p:xfrm>
          <a:off x="405246" y="2591023"/>
          <a:ext cx="11381508" cy="3083575"/>
        </p:xfrm>
        <a:graphic>
          <a:graphicData uri="http://schemas.openxmlformats.org/drawingml/2006/table">
            <a:tbl>
              <a:tblPr firstRow="1" bandRow="1">
                <a:tableStyleId>{ED083AE6-46FA-4A59-8FB0-9F97EB10719F}</a:tableStyleId>
              </a:tblPr>
              <a:tblGrid>
                <a:gridCol w="6508018">
                  <a:extLst>
                    <a:ext uri="{9D8B030D-6E8A-4147-A177-3AD203B41FA5}">
                      <a16:colId xmlns:a16="http://schemas.microsoft.com/office/drawing/2014/main" val="508803549"/>
                    </a:ext>
                  </a:extLst>
                </a:gridCol>
                <a:gridCol w="2038578">
                  <a:extLst>
                    <a:ext uri="{9D8B030D-6E8A-4147-A177-3AD203B41FA5}">
                      <a16:colId xmlns:a16="http://schemas.microsoft.com/office/drawing/2014/main" val="3176029334"/>
                    </a:ext>
                  </a:extLst>
                </a:gridCol>
                <a:gridCol w="1417456">
                  <a:extLst>
                    <a:ext uri="{9D8B030D-6E8A-4147-A177-3AD203B41FA5}">
                      <a16:colId xmlns:a16="http://schemas.microsoft.com/office/drawing/2014/main" val="60970914"/>
                    </a:ext>
                  </a:extLst>
                </a:gridCol>
                <a:gridCol w="1417456">
                  <a:extLst>
                    <a:ext uri="{9D8B030D-6E8A-4147-A177-3AD203B41FA5}">
                      <a16:colId xmlns:a16="http://schemas.microsoft.com/office/drawing/2014/main" val="20003"/>
                    </a:ext>
                  </a:extLst>
                </a:gridCol>
              </a:tblGrid>
              <a:tr h="342819">
                <a:tc>
                  <a:txBody>
                    <a:bodyPr/>
                    <a:lstStyle/>
                    <a:p>
                      <a:r>
                        <a:rPr lang="en-US" sz="1600"/>
                        <a:t>Action</a:t>
                      </a:r>
                    </a:p>
                  </a:txBody>
                  <a:tcPr/>
                </a:tc>
                <a:tc>
                  <a:txBody>
                    <a:bodyPr/>
                    <a:lstStyle/>
                    <a:p>
                      <a:r>
                        <a:rPr lang="en-US" sz="1600"/>
                        <a:t>Owner</a:t>
                      </a:r>
                    </a:p>
                  </a:txBody>
                  <a:tcPr/>
                </a:tc>
                <a:tc>
                  <a:txBody>
                    <a:bodyPr/>
                    <a:lstStyle/>
                    <a:p>
                      <a:r>
                        <a:rPr lang="en-US" sz="1600"/>
                        <a:t>Target Date</a:t>
                      </a:r>
                    </a:p>
                  </a:txBody>
                  <a:tcPr/>
                </a:tc>
                <a:tc>
                  <a:txBody>
                    <a:bodyPr/>
                    <a:lstStyle/>
                    <a:p>
                      <a:r>
                        <a:rPr lang="en-US" sz="1600"/>
                        <a:t>Status</a:t>
                      </a:r>
                    </a:p>
                  </a:txBody>
                  <a:tcPr/>
                </a:tc>
                <a:extLst>
                  <a:ext uri="{0D108BD9-81ED-4DB2-BD59-A6C34878D82A}">
                    <a16:rowId xmlns:a16="http://schemas.microsoft.com/office/drawing/2014/main" val="2354766797"/>
                  </a:ext>
                </a:extLst>
              </a:tr>
              <a:tr h="363316">
                <a:tc>
                  <a:txBody>
                    <a:bodyPr/>
                    <a:lstStyle/>
                    <a:p>
                      <a:r>
                        <a:rPr lang="en-US" sz="1600" kern="1200">
                          <a:solidFill>
                            <a:schemeClr val="tx1"/>
                          </a:solidFill>
                          <a:latin typeface="+mn-lt"/>
                          <a:ea typeface="+mn-ea"/>
                          <a:cs typeface="+mn-cs"/>
                        </a:rPr>
                        <a:t>Communicate findings with ground based</a:t>
                      </a:r>
                      <a:r>
                        <a:rPr lang="en-US" sz="1600" kern="1200" baseline="0">
                          <a:solidFill>
                            <a:schemeClr val="tx1"/>
                          </a:solidFill>
                          <a:latin typeface="+mn-lt"/>
                          <a:ea typeface="+mn-ea"/>
                          <a:cs typeface="+mn-cs"/>
                        </a:rPr>
                        <a:t> and aerial based inspections</a:t>
                      </a:r>
                      <a:endParaRPr lang="en-US" sz="1600" kern="1200">
                        <a:solidFill>
                          <a:schemeClr val="tx1"/>
                        </a:solidFill>
                        <a:latin typeface="+mn-lt"/>
                        <a:ea typeface="+mn-ea"/>
                        <a:cs typeface="+mn-cs"/>
                      </a:endParaRPr>
                    </a:p>
                  </a:txBody>
                  <a:tcPr/>
                </a:tc>
                <a:tc>
                  <a:txBody>
                    <a:bodyPr/>
                    <a:lstStyle/>
                    <a:p>
                      <a:r>
                        <a:rPr lang="en-US" sz="1600" kern="1200">
                          <a:solidFill>
                            <a:schemeClr val="tx1"/>
                          </a:solidFill>
                          <a:latin typeface="+mn-lt"/>
                          <a:ea typeface="+mn-ea"/>
                          <a:cs typeface="+mn-cs"/>
                        </a:rPr>
                        <a:t>Linear Asset Eng.</a:t>
                      </a:r>
                    </a:p>
                  </a:txBody>
                  <a:tcPr/>
                </a:tc>
                <a:tc>
                  <a:txBody>
                    <a:bodyPr/>
                    <a:lstStyle/>
                    <a:p>
                      <a:r>
                        <a:rPr lang="en-US" sz="1600" kern="1200">
                          <a:solidFill>
                            <a:schemeClr val="tx1"/>
                          </a:solidFill>
                          <a:latin typeface="+mn-lt"/>
                          <a:ea typeface="+mn-ea"/>
                          <a:cs typeface="+mn-cs"/>
                        </a:rPr>
                        <a:t>4/30/2020</a:t>
                      </a:r>
                    </a:p>
                  </a:txBody>
                  <a:tcPr/>
                </a:tc>
                <a:tc>
                  <a:txBody>
                    <a:bodyPr/>
                    <a:lstStyle/>
                    <a:p>
                      <a:r>
                        <a:rPr lang="en-US" sz="1600" kern="1200">
                          <a:solidFill>
                            <a:schemeClr val="tx1"/>
                          </a:solidFill>
                          <a:latin typeface="+mn-lt"/>
                          <a:ea typeface="+mn-ea"/>
                          <a:cs typeface="+mn-cs"/>
                        </a:rPr>
                        <a:t>Complete</a:t>
                      </a:r>
                    </a:p>
                  </a:txBody>
                  <a:tcPr/>
                </a:tc>
                <a:extLst>
                  <a:ext uri="{0D108BD9-81ED-4DB2-BD59-A6C34878D82A}">
                    <a16:rowId xmlns:a16="http://schemas.microsoft.com/office/drawing/2014/main" val="744971110"/>
                  </a:ext>
                </a:extLst>
              </a:tr>
              <a:tr h="1303417">
                <a:tc>
                  <a:txBody>
                    <a:bodyPr/>
                    <a:lstStyle/>
                    <a:p>
                      <a:r>
                        <a:rPr lang="en-US" sz="1600" baseline="0"/>
                        <a:t>Work with EOI and AOI team to incorporate findings into survey for future inspections</a:t>
                      </a:r>
                      <a:endParaRPr lang="en-US" sz="1600"/>
                    </a:p>
                  </a:txBody>
                  <a:tcPr/>
                </a:tc>
                <a:tc>
                  <a:txBody>
                    <a:bodyPr/>
                    <a:lstStyle/>
                    <a:p>
                      <a:r>
                        <a:rPr lang="en-US" sz="1600" kern="1200">
                          <a:solidFill>
                            <a:schemeClr val="tx1"/>
                          </a:solidFill>
                          <a:latin typeface="+mn-lt"/>
                          <a:ea typeface="+mn-ea"/>
                          <a:cs typeface="+mn-cs"/>
                        </a:rPr>
                        <a:t>Linear Asset Eng., Asset</a:t>
                      </a:r>
                      <a:r>
                        <a:rPr lang="en-US" sz="1600" kern="1200" baseline="0">
                          <a:solidFill>
                            <a:schemeClr val="tx1"/>
                          </a:solidFill>
                          <a:latin typeface="+mn-lt"/>
                          <a:ea typeface="+mn-ea"/>
                          <a:cs typeface="+mn-cs"/>
                        </a:rPr>
                        <a:t> Assessment and Data Strategy, and Regulatory Affairs and Compliance </a:t>
                      </a:r>
                      <a:r>
                        <a:rPr lang="en-US" sz="1600" i="1" u="sng" baseline="30000"/>
                        <a:t>note 1</a:t>
                      </a:r>
                      <a:endParaRPr lang="en-US" sz="1600" kern="1200">
                        <a:solidFill>
                          <a:schemeClr val="tx1"/>
                        </a:solidFill>
                        <a:latin typeface="+mn-lt"/>
                        <a:ea typeface="+mn-ea"/>
                        <a:cs typeface="+mn-cs"/>
                      </a:endParaRPr>
                    </a:p>
                  </a:txBody>
                  <a:tcPr/>
                </a:tc>
                <a:tc>
                  <a:txBody>
                    <a:bodyPr/>
                    <a:lstStyle/>
                    <a:p>
                      <a:r>
                        <a:rPr lang="en-US" sz="1600" kern="1200">
                          <a:solidFill>
                            <a:schemeClr val="tx1"/>
                          </a:solidFill>
                          <a:latin typeface="+mn-lt"/>
                          <a:ea typeface="+mn-ea"/>
                          <a:cs typeface="+mn-cs"/>
                        </a:rPr>
                        <a:t>5/15/2020</a:t>
                      </a:r>
                    </a:p>
                  </a:txBody>
                  <a:tcPr/>
                </a:tc>
                <a:tc>
                  <a:txBody>
                    <a:bodyPr/>
                    <a:lstStyle/>
                    <a:p>
                      <a:r>
                        <a:rPr lang="en-US" sz="1600" kern="1200">
                          <a:solidFill>
                            <a:schemeClr val="tx1"/>
                          </a:solidFill>
                          <a:latin typeface="+mn-lt"/>
                          <a:ea typeface="+mn-ea"/>
                          <a:cs typeface="+mn-cs"/>
                        </a:rPr>
                        <a:t>Complete</a:t>
                      </a:r>
                    </a:p>
                  </a:txBody>
                  <a:tcPr/>
                </a:tc>
                <a:extLst>
                  <a:ext uri="{0D108BD9-81ED-4DB2-BD59-A6C34878D82A}">
                    <a16:rowId xmlns:a16="http://schemas.microsoft.com/office/drawing/2014/main" val="3859194291"/>
                  </a:ext>
                </a:extLst>
              </a:tr>
              <a:tr h="451657">
                <a:tc>
                  <a:txBody>
                    <a:bodyPr/>
                    <a:lstStyle/>
                    <a:p>
                      <a:r>
                        <a:rPr lang="en-US" sz="1600" kern="1200">
                          <a:solidFill>
                            <a:schemeClr val="tx1"/>
                          </a:solidFill>
                          <a:latin typeface="+mn-lt"/>
                          <a:ea typeface="+mn-ea"/>
                          <a:cs typeface="+mn-cs"/>
                        </a:rPr>
                        <a:t>Incorporate findings into inspection surveys</a:t>
                      </a:r>
                    </a:p>
                  </a:txBody>
                  <a:tcPr/>
                </a:tc>
                <a:tc>
                  <a:txBody>
                    <a:bodyPr/>
                    <a:lstStyle/>
                    <a:p>
                      <a:r>
                        <a:rPr lang="en-US" sz="1600" kern="1200" baseline="0">
                          <a:solidFill>
                            <a:schemeClr val="tx1"/>
                          </a:solidFill>
                          <a:latin typeface="+mn-lt"/>
                          <a:ea typeface="+mn-ea"/>
                          <a:cs typeface="+mn-cs"/>
                        </a:rPr>
                        <a:t>Asset Assessment and Data Strategy, and Regulatory Affairs and Compliance </a:t>
                      </a:r>
                      <a:r>
                        <a:rPr lang="en-US" sz="1600" i="1" u="sng" baseline="30000"/>
                        <a:t>note 1</a:t>
                      </a:r>
                      <a:endParaRPr lang="en-US" sz="1600" kern="1200">
                        <a:solidFill>
                          <a:schemeClr val="tx1"/>
                        </a:solidFill>
                        <a:latin typeface="+mn-lt"/>
                        <a:ea typeface="+mn-ea"/>
                        <a:cs typeface="+mn-cs"/>
                      </a:endParaRPr>
                    </a:p>
                  </a:txBody>
                  <a:tcPr/>
                </a:tc>
                <a:tc>
                  <a:txBody>
                    <a:bodyPr/>
                    <a:lstStyle/>
                    <a:p>
                      <a:r>
                        <a:rPr lang="en-US" sz="1600" kern="1200">
                          <a:solidFill>
                            <a:schemeClr val="tx1"/>
                          </a:solidFill>
                          <a:latin typeface="+mn-lt"/>
                          <a:ea typeface="+mn-ea"/>
                          <a:cs typeface="+mn-cs"/>
                        </a:rPr>
                        <a:t>5/30/2020</a:t>
                      </a:r>
                    </a:p>
                  </a:txBody>
                  <a:tcPr/>
                </a:tc>
                <a:tc>
                  <a:txBody>
                    <a:bodyPr/>
                    <a:lstStyle/>
                    <a:p>
                      <a:r>
                        <a:rPr lang="en-US" sz="1600" kern="1200">
                          <a:solidFill>
                            <a:schemeClr val="tx1"/>
                          </a:solidFill>
                          <a:latin typeface="+mn-lt"/>
                          <a:ea typeface="+mn-ea"/>
                          <a:cs typeface="+mn-cs"/>
                        </a:rPr>
                        <a:t>Impacted Owner to confirm completion</a:t>
                      </a:r>
                    </a:p>
                  </a:txBody>
                  <a:tcPr/>
                </a:tc>
                <a:extLst>
                  <a:ext uri="{0D108BD9-81ED-4DB2-BD59-A6C34878D82A}">
                    <a16:rowId xmlns:a16="http://schemas.microsoft.com/office/drawing/2014/main" val="1383539218"/>
                  </a:ext>
                </a:extLst>
              </a:tr>
            </a:tbl>
          </a:graphicData>
        </a:graphic>
      </p:graphicFrame>
      <p:sp>
        <p:nvSpPr>
          <p:cNvPr id="6" name="Rectangle 5"/>
          <p:cNvSpPr/>
          <p:nvPr/>
        </p:nvSpPr>
        <p:spPr>
          <a:xfrm>
            <a:off x="405246" y="1912431"/>
            <a:ext cx="11381507" cy="646331"/>
          </a:xfrm>
          <a:prstGeom prst="rect">
            <a:avLst/>
          </a:prstGeom>
        </p:spPr>
        <p:txBody>
          <a:bodyPr wrap="square">
            <a:spAutoFit/>
          </a:bodyPr>
          <a:lstStyle/>
          <a:p>
            <a:pPr marL="285750" indent="-285750">
              <a:buFont typeface="Arial" panose="020B0604020202020204" pitchFamily="34" charset="0"/>
              <a:buChar char="•"/>
            </a:pPr>
            <a:r>
              <a:rPr lang="en-US">
                <a:latin typeface="Segoe UI"/>
                <a:cs typeface="Segoe UI"/>
              </a:rPr>
              <a:t>Incorporate findings into inspection programs (Ground Inspections, Aerial Inspections, and Quality Control) to reinforce standards</a:t>
            </a:r>
          </a:p>
        </p:txBody>
      </p:sp>
      <p:sp>
        <p:nvSpPr>
          <p:cNvPr id="7" name="TextBox 6"/>
          <p:cNvSpPr txBox="1"/>
          <p:nvPr/>
        </p:nvSpPr>
        <p:spPr>
          <a:xfrm>
            <a:off x="502084" y="6482977"/>
            <a:ext cx="5898218" cy="307777"/>
          </a:xfrm>
          <a:prstGeom prst="rect">
            <a:avLst/>
          </a:prstGeom>
          <a:noFill/>
        </p:spPr>
        <p:txBody>
          <a:bodyPr wrap="none" rtlCol="0">
            <a:spAutoFit/>
          </a:bodyPr>
          <a:lstStyle/>
          <a:p>
            <a:r>
              <a:rPr lang="en-US" sz="1400" i="1" u="sng"/>
              <a:t>Note 1</a:t>
            </a:r>
            <a:r>
              <a:rPr lang="en-US" sz="1400"/>
              <a:t>: Target date need to be confirmed by impacted owner, and may change</a:t>
            </a:r>
          </a:p>
        </p:txBody>
      </p:sp>
    </p:spTree>
    <p:extLst>
      <p:ext uri="{BB962C8B-B14F-4D97-AF65-F5344CB8AC3E}">
        <p14:creationId xmlns:p14="http://schemas.microsoft.com/office/powerpoint/2010/main" val="3469670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69BAC-B411-1F43-8070-730F1922613D}"/>
              </a:ext>
            </a:extLst>
          </p:cNvPr>
          <p:cNvSpPr>
            <a:spLocks noGrp="1"/>
          </p:cNvSpPr>
          <p:nvPr>
            <p:ph type="title"/>
          </p:nvPr>
        </p:nvSpPr>
        <p:spPr/>
        <p:txBody>
          <a:bodyPr/>
          <a:lstStyle/>
          <a:p>
            <a:r>
              <a:rPr lang="en-US"/>
              <a:t>Improvement Opportunity #4: Update Distribution Design Standard</a:t>
            </a:r>
          </a:p>
        </p:txBody>
      </p:sp>
      <p:sp>
        <p:nvSpPr>
          <p:cNvPr id="4" name="Slide Number Placeholder 3">
            <a:extLst>
              <a:ext uri="{FF2B5EF4-FFF2-40B4-BE49-F238E27FC236}">
                <a16:creationId xmlns:a16="http://schemas.microsoft.com/office/drawing/2014/main" id="{AB2B363C-40DD-BB41-80B6-080D8A6E7E16}"/>
              </a:ext>
            </a:extLst>
          </p:cNvPr>
          <p:cNvSpPr>
            <a:spLocks noGrp="1"/>
          </p:cNvSpPr>
          <p:nvPr>
            <p:ph type="sldNum" sz="quarter" idx="12"/>
          </p:nvPr>
        </p:nvSpPr>
        <p:spPr/>
        <p:txBody>
          <a:bodyPr/>
          <a:lstStyle/>
          <a:p>
            <a:fld id="{EA2A8307-B3D7-4A24-99FB-0280A2B79605}" type="slidenum">
              <a:rPr lang="en-US" smtClean="0"/>
              <a:t>17</a:t>
            </a:fld>
            <a:endParaRPr lang="en-US"/>
          </a:p>
        </p:txBody>
      </p:sp>
      <p:graphicFrame>
        <p:nvGraphicFramePr>
          <p:cNvPr id="5" name="Table 4">
            <a:extLst>
              <a:ext uri="{FF2B5EF4-FFF2-40B4-BE49-F238E27FC236}">
                <a16:creationId xmlns:a16="http://schemas.microsoft.com/office/drawing/2014/main" id="{DDFDECE6-AFDF-E448-8D9C-5FE8453037C0}"/>
              </a:ext>
            </a:extLst>
          </p:cNvPr>
          <p:cNvGraphicFramePr>
            <a:graphicFrameLocks noGrp="1"/>
          </p:cNvGraphicFramePr>
          <p:nvPr>
            <p:extLst>
              <p:ext uri="{D42A27DB-BD31-4B8C-83A1-F6EECF244321}">
                <p14:modId xmlns:p14="http://schemas.microsoft.com/office/powerpoint/2010/main" val="4093384973"/>
              </p:ext>
            </p:extLst>
          </p:nvPr>
        </p:nvGraphicFramePr>
        <p:xfrm>
          <a:off x="405245" y="2724830"/>
          <a:ext cx="11381508" cy="1287892"/>
        </p:xfrm>
        <a:graphic>
          <a:graphicData uri="http://schemas.openxmlformats.org/drawingml/2006/table">
            <a:tbl>
              <a:tblPr firstRow="1" bandRow="1">
                <a:tableStyleId>{ED083AE6-46FA-4A59-8FB0-9F97EB10719F}</a:tableStyleId>
              </a:tblPr>
              <a:tblGrid>
                <a:gridCol w="6945555">
                  <a:extLst>
                    <a:ext uri="{9D8B030D-6E8A-4147-A177-3AD203B41FA5}">
                      <a16:colId xmlns:a16="http://schemas.microsoft.com/office/drawing/2014/main" val="3886239803"/>
                    </a:ext>
                  </a:extLst>
                </a:gridCol>
                <a:gridCol w="1601041">
                  <a:extLst>
                    <a:ext uri="{9D8B030D-6E8A-4147-A177-3AD203B41FA5}">
                      <a16:colId xmlns:a16="http://schemas.microsoft.com/office/drawing/2014/main" val="1478844056"/>
                    </a:ext>
                  </a:extLst>
                </a:gridCol>
                <a:gridCol w="1417456">
                  <a:extLst>
                    <a:ext uri="{9D8B030D-6E8A-4147-A177-3AD203B41FA5}">
                      <a16:colId xmlns:a16="http://schemas.microsoft.com/office/drawing/2014/main" val="3328684555"/>
                    </a:ext>
                  </a:extLst>
                </a:gridCol>
                <a:gridCol w="1417456">
                  <a:extLst>
                    <a:ext uri="{9D8B030D-6E8A-4147-A177-3AD203B41FA5}">
                      <a16:colId xmlns:a16="http://schemas.microsoft.com/office/drawing/2014/main" val="20003"/>
                    </a:ext>
                  </a:extLst>
                </a:gridCol>
              </a:tblGrid>
              <a:tr h="464932">
                <a:tc>
                  <a:txBody>
                    <a:bodyPr/>
                    <a:lstStyle/>
                    <a:p>
                      <a:r>
                        <a:rPr lang="en-US" sz="1600"/>
                        <a:t>Action</a:t>
                      </a:r>
                    </a:p>
                  </a:txBody>
                  <a:tcPr/>
                </a:tc>
                <a:tc>
                  <a:txBody>
                    <a:bodyPr/>
                    <a:lstStyle/>
                    <a:p>
                      <a:r>
                        <a:rPr lang="en-US" sz="1600"/>
                        <a:t>Owner</a:t>
                      </a:r>
                    </a:p>
                  </a:txBody>
                  <a:tcPr/>
                </a:tc>
                <a:tc>
                  <a:txBody>
                    <a:bodyPr/>
                    <a:lstStyle/>
                    <a:p>
                      <a:r>
                        <a:rPr lang="en-US" sz="1600"/>
                        <a:t>Target Date</a:t>
                      </a:r>
                    </a:p>
                  </a:txBody>
                  <a:tcPr/>
                </a:tc>
                <a:tc>
                  <a:txBody>
                    <a:bodyPr/>
                    <a:lstStyle/>
                    <a:p>
                      <a:r>
                        <a:rPr lang="en-US" sz="1600"/>
                        <a:t>Status</a:t>
                      </a:r>
                    </a:p>
                  </a:txBody>
                  <a:tcPr/>
                </a:tc>
                <a:extLst>
                  <a:ext uri="{0D108BD9-81ED-4DB2-BD59-A6C34878D82A}">
                    <a16:rowId xmlns:a16="http://schemas.microsoft.com/office/drawing/2014/main" val="980379176"/>
                  </a:ext>
                </a:extLst>
              </a:tr>
              <a:tr h="673512">
                <a:tc>
                  <a:txBody>
                    <a:bodyPr/>
                    <a:lstStyle/>
                    <a:p>
                      <a:r>
                        <a:rPr lang="en-US" sz="1600" kern="1200">
                          <a:solidFill>
                            <a:schemeClr val="tx1"/>
                          </a:solidFill>
                          <a:latin typeface="+mn-lt"/>
                          <a:ea typeface="+mn-ea"/>
                          <a:cs typeface="+mn-cs"/>
                        </a:rPr>
                        <a:t>Create a dedicated wildfire mitigation section in the Distribution Design Standard (DDS)</a:t>
                      </a:r>
                    </a:p>
                  </a:txBody>
                  <a:tcPr/>
                </a:tc>
                <a:tc>
                  <a:txBody>
                    <a:bodyPr/>
                    <a:lstStyle/>
                    <a:p>
                      <a:r>
                        <a:rPr lang="en-US" sz="1600" kern="1200">
                          <a:solidFill>
                            <a:schemeClr val="tx1"/>
                          </a:solidFill>
                          <a:latin typeface="+mn-lt"/>
                          <a:ea typeface="+mn-ea"/>
                          <a:cs typeface="+mn-cs"/>
                        </a:rPr>
                        <a:t>T/D Standards and Tech Transfer</a:t>
                      </a:r>
                    </a:p>
                  </a:txBody>
                  <a:tcPr/>
                </a:tc>
                <a:tc>
                  <a:txBody>
                    <a:bodyPr/>
                    <a:lstStyle/>
                    <a:p>
                      <a:r>
                        <a:rPr lang="en-US" sz="1600" kern="1200">
                          <a:solidFill>
                            <a:schemeClr val="tx1"/>
                          </a:solidFill>
                          <a:latin typeface="+mn-lt"/>
                          <a:ea typeface="+mn-ea"/>
                          <a:cs typeface="+mn-cs"/>
                        </a:rPr>
                        <a:t>7/31/2020</a:t>
                      </a:r>
                    </a:p>
                  </a:txBody>
                  <a:tcPr/>
                </a:tc>
                <a:tc>
                  <a:txBody>
                    <a:bodyPr/>
                    <a:lstStyle/>
                    <a:p>
                      <a:r>
                        <a:rPr lang="en-US" sz="1600" kern="1200">
                          <a:solidFill>
                            <a:schemeClr val="tx1"/>
                          </a:solidFill>
                          <a:latin typeface="+mn-lt"/>
                          <a:ea typeface="+mn-ea"/>
                          <a:cs typeface="+mn-cs"/>
                        </a:rPr>
                        <a:t>On Track</a:t>
                      </a:r>
                    </a:p>
                  </a:txBody>
                  <a:tcPr/>
                </a:tc>
                <a:extLst>
                  <a:ext uri="{0D108BD9-81ED-4DB2-BD59-A6C34878D82A}">
                    <a16:rowId xmlns:a16="http://schemas.microsoft.com/office/drawing/2014/main" val="83204283"/>
                  </a:ext>
                </a:extLst>
              </a:tr>
            </a:tbl>
          </a:graphicData>
        </a:graphic>
      </p:graphicFrame>
      <p:sp>
        <p:nvSpPr>
          <p:cNvPr id="6" name="Rectangle 5"/>
          <p:cNvSpPr/>
          <p:nvPr/>
        </p:nvSpPr>
        <p:spPr>
          <a:xfrm>
            <a:off x="405246" y="2023094"/>
            <a:ext cx="11381507" cy="369332"/>
          </a:xfrm>
          <a:prstGeom prst="rect">
            <a:avLst/>
          </a:prstGeom>
        </p:spPr>
        <p:txBody>
          <a:bodyPr wrap="square">
            <a:spAutoFit/>
          </a:bodyPr>
          <a:lstStyle/>
          <a:p>
            <a:pPr marL="285750" indent="-285750">
              <a:buFont typeface="Arial" panose="020B0604020202020204" pitchFamily="34" charset="0"/>
              <a:buChar char="•"/>
            </a:pPr>
            <a:r>
              <a:rPr lang="en-US">
                <a:latin typeface="Segoe UI"/>
                <a:cs typeface="Segoe UI"/>
              </a:rPr>
              <a:t>Reformat the Distribution Design Standards to create a dedicated wildfire mitigation section</a:t>
            </a:r>
          </a:p>
        </p:txBody>
      </p:sp>
    </p:spTree>
    <p:extLst>
      <p:ext uri="{BB962C8B-B14F-4D97-AF65-F5344CB8AC3E}">
        <p14:creationId xmlns:p14="http://schemas.microsoft.com/office/powerpoint/2010/main" val="3992586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E6CF1-8D09-4E3A-AFF5-954D1720EA83}"/>
              </a:ext>
            </a:extLst>
          </p:cNvPr>
          <p:cNvSpPr>
            <a:spLocks noGrp="1"/>
          </p:cNvSpPr>
          <p:nvPr>
            <p:ph type="title"/>
          </p:nvPr>
        </p:nvSpPr>
        <p:spPr/>
        <p:txBody>
          <a:bodyPr/>
          <a:lstStyle/>
          <a:p>
            <a:r>
              <a:rPr lang="en-US"/>
              <a:t>Improvement Opportunity #5: Expand Covered Conductor Inspections</a:t>
            </a:r>
          </a:p>
        </p:txBody>
      </p:sp>
      <p:sp>
        <p:nvSpPr>
          <p:cNvPr id="3" name="Content Placeholder 2">
            <a:extLst>
              <a:ext uri="{FF2B5EF4-FFF2-40B4-BE49-F238E27FC236}">
                <a16:creationId xmlns:a16="http://schemas.microsoft.com/office/drawing/2014/main" id="{1C8CF626-F42E-42F4-A91D-1EFBEA2F79E0}"/>
              </a:ext>
            </a:extLst>
          </p:cNvPr>
          <p:cNvSpPr>
            <a:spLocks noGrp="1"/>
          </p:cNvSpPr>
          <p:nvPr>
            <p:ph idx="1"/>
          </p:nvPr>
        </p:nvSpPr>
        <p:spPr>
          <a:xfrm>
            <a:off x="838200" y="1825624"/>
            <a:ext cx="10515600" cy="2794001"/>
          </a:xfrm>
        </p:spPr>
        <p:txBody>
          <a:bodyPr>
            <a:normAutofit fontScale="92500" lnSpcReduction="10000"/>
          </a:bodyPr>
          <a:lstStyle/>
          <a:p>
            <a:pPr marL="285750" indent="-285750"/>
            <a:r>
              <a:rPr lang="en-US" sz="1600">
                <a:latin typeface="Segoe UI"/>
                <a:cs typeface="Segoe UI"/>
              </a:rPr>
              <a:t>Recommend that all covered conductor installed to date be inspected for Standard compliance for the following reasons</a:t>
            </a:r>
          </a:p>
          <a:p>
            <a:pPr marL="742950" lvl="1" indent="-285750"/>
            <a:r>
              <a:rPr lang="en-US" sz="1600">
                <a:latin typeface="Segoe UI"/>
                <a:cs typeface="Segoe UI"/>
              </a:rPr>
              <a:t>Extensive issues found (almost 30% of poles inspected) so far</a:t>
            </a:r>
          </a:p>
          <a:p>
            <a:pPr marL="742950" lvl="1" indent="-285750"/>
            <a:r>
              <a:rPr lang="en-US" sz="1600">
                <a:latin typeface="Segoe UI"/>
                <a:cs typeface="Segoe UI"/>
              </a:rPr>
              <a:t>Initial circuits are in HFRA and prioritized first</a:t>
            </a:r>
          </a:p>
          <a:p>
            <a:pPr marL="285750" indent="-285750"/>
            <a:r>
              <a:rPr lang="en-US" sz="1600">
                <a:latin typeface="Segoe UI"/>
                <a:cs typeface="Segoe UI"/>
              </a:rPr>
              <a:t>Recommend continuing to use Engineering contractor for inspection of remaining 475 miles since inspection checklists and tools have been refined (use this effort to operationalized inspection of CC for future construction in HFRA)</a:t>
            </a:r>
          </a:p>
          <a:p>
            <a:pPr marL="742950" lvl="1" indent="-285750"/>
            <a:r>
              <a:rPr lang="en-US" sz="1600"/>
              <a:t>Work could be transitioned to other internal organization (i.e. DBL or QC) if desired, and will need transition time</a:t>
            </a:r>
          </a:p>
          <a:p>
            <a:pPr marL="742950" lvl="1" indent="-285750"/>
            <a:r>
              <a:rPr lang="en-US" sz="1600"/>
              <a:t>Engineering Contractor Option: Anticipated cost for continued inspection is </a:t>
            </a:r>
            <a:r>
              <a:rPr lang="en-US" sz="1600" b="1" u="sng"/>
              <a:t>$2.5 M</a:t>
            </a:r>
            <a:r>
              <a:rPr lang="en-US" sz="1600"/>
              <a:t>, assuming 5 inspectors working full time </a:t>
            </a:r>
          </a:p>
          <a:p>
            <a:pPr marL="742950" lvl="1" indent="-285750"/>
            <a:r>
              <a:rPr lang="en-US" sz="1600"/>
              <a:t>SCE Internal Option: Need 1 month set-up time with internal resources and 5 full time inspectors for 1 year</a:t>
            </a:r>
          </a:p>
          <a:p>
            <a:pPr marL="742950" lvl="1" indent="-285750"/>
            <a:r>
              <a:rPr lang="en-US" sz="1600"/>
              <a:t>Both options will have an anticipated cost for utilization of inspection tools and data capture around </a:t>
            </a:r>
            <a:r>
              <a:rPr lang="en-US" sz="1600" b="1" u="sng"/>
              <a:t>$250 K</a:t>
            </a:r>
          </a:p>
          <a:p>
            <a:endParaRPr lang="en-US"/>
          </a:p>
        </p:txBody>
      </p:sp>
      <p:graphicFrame>
        <p:nvGraphicFramePr>
          <p:cNvPr id="4" name="Content Placeholder 4">
            <a:extLst>
              <a:ext uri="{FF2B5EF4-FFF2-40B4-BE49-F238E27FC236}">
                <a16:creationId xmlns:a16="http://schemas.microsoft.com/office/drawing/2014/main" id="{FC74F39D-4A26-EF47-A3BB-975FE12F2950}"/>
              </a:ext>
            </a:extLst>
          </p:cNvPr>
          <p:cNvGraphicFramePr>
            <a:graphicFrameLocks/>
          </p:cNvGraphicFramePr>
          <p:nvPr>
            <p:extLst>
              <p:ext uri="{D42A27DB-BD31-4B8C-83A1-F6EECF244321}">
                <p14:modId xmlns:p14="http://schemas.microsoft.com/office/powerpoint/2010/main" val="3655040583"/>
              </p:ext>
            </p:extLst>
          </p:nvPr>
        </p:nvGraphicFramePr>
        <p:xfrm>
          <a:off x="520159" y="4767653"/>
          <a:ext cx="11381508" cy="1322532"/>
        </p:xfrm>
        <a:graphic>
          <a:graphicData uri="http://schemas.openxmlformats.org/drawingml/2006/table">
            <a:tbl>
              <a:tblPr firstRow="1" bandRow="1">
                <a:tableStyleId>{ED083AE6-46FA-4A59-8FB0-9F97EB10719F}</a:tableStyleId>
              </a:tblPr>
              <a:tblGrid>
                <a:gridCol w="5094257">
                  <a:extLst>
                    <a:ext uri="{9D8B030D-6E8A-4147-A177-3AD203B41FA5}">
                      <a16:colId xmlns:a16="http://schemas.microsoft.com/office/drawing/2014/main" val="508803549"/>
                    </a:ext>
                  </a:extLst>
                </a:gridCol>
                <a:gridCol w="1947672">
                  <a:extLst>
                    <a:ext uri="{9D8B030D-6E8A-4147-A177-3AD203B41FA5}">
                      <a16:colId xmlns:a16="http://schemas.microsoft.com/office/drawing/2014/main" val="3176029334"/>
                    </a:ext>
                  </a:extLst>
                </a:gridCol>
                <a:gridCol w="1271016">
                  <a:extLst>
                    <a:ext uri="{9D8B030D-6E8A-4147-A177-3AD203B41FA5}">
                      <a16:colId xmlns:a16="http://schemas.microsoft.com/office/drawing/2014/main" val="60970914"/>
                    </a:ext>
                  </a:extLst>
                </a:gridCol>
                <a:gridCol w="3068563">
                  <a:extLst>
                    <a:ext uri="{9D8B030D-6E8A-4147-A177-3AD203B41FA5}">
                      <a16:colId xmlns:a16="http://schemas.microsoft.com/office/drawing/2014/main" val="20003"/>
                    </a:ext>
                  </a:extLst>
                </a:gridCol>
              </a:tblGrid>
              <a:tr h="375847">
                <a:tc>
                  <a:txBody>
                    <a:bodyPr/>
                    <a:lstStyle/>
                    <a:p>
                      <a:r>
                        <a:rPr lang="en-US" sz="1600"/>
                        <a:t>Action</a:t>
                      </a:r>
                    </a:p>
                  </a:txBody>
                  <a:tcPr/>
                </a:tc>
                <a:tc>
                  <a:txBody>
                    <a:bodyPr/>
                    <a:lstStyle/>
                    <a:p>
                      <a:r>
                        <a:rPr lang="en-US" sz="1600"/>
                        <a:t>Owner</a:t>
                      </a:r>
                    </a:p>
                  </a:txBody>
                  <a:tcPr/>
                </a:tc>
                <a:tc>
                  <a:txBody>
                    <a:bodyPr/>
                    <a:lstStyle/>
                    <a:p>
                      <a:r>
                        <a:rPr lang="en-US" sz="1600"/>
                        <a:t>Target Date</a:t>
                      </a:r>
                    </a:p>
                  </a:txBody>
                  <a:tcPr/>
                </a:tc>
                <a:tc>
                  <a:txBody>
                    <a:bodyPr/>
                    <a:lstStyle/>
                    <a:p>
                      <a:r>
                        <a:rPr lang="en-US" sz="1600"/>
                        <a:t>Status</a:t>
                      </a:r>
                    </a:p>
                  </a:txBody>
                  <a:tcPr/>
                </a:tc>
                <a:extLst>
                  <a:ext uri="{0D108BD9-81ED-4DB2-BD59-A6C34878D82A}">
                    <a16:rowId xmlns:a16="http://schemas.microsoft.com/office/drawing/2014/main" val="2354766797"/>
                  </a:ext>
                </a:extLst>
              </a:tr>
              <a:tr h="423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n-lt"/>
                          <a:ea typeface="+mn-ea"/>
                          <a:cs typeface="+mn-cs"/>
                        </a:rPr>
                        <a:t>Expand inspection scope to include remaining</a:t>
                      </a:r>
                      <a:r>
                        <a:rPr lang="en-US" sz="1600" kern="1200" baseline="0">
                          <a:solidFill>
                            <a:schemeClr val="tx1"/>
                          </a:solidFill>
                          <a:latin typeface="+mn-lt"/>
                          <a:ea typeface="+mn-ea"/>
                          <a:cs typeface="+mn-cs"/>
                        </a:rPr>
                        <a:t> 475 </a:t>
                      </a:r>
                      <a:r>
                        <a:rPr lang="en-US" sz="1600" kern="1200">
                          <a:solidFill>
                            <a:schemeClr val="tx1"/>
                          </a:solidFill>
                          <a:latin typeface="+mn-lt"/>
                          <a:ea typeface="+mn-ea"/>
                          <a:cs typeface="+mn-cs"/>
                        </a:rPr>
                        <a:t>circuit miles of covered conductor </a:t>
                      </a:r>
                      <a:r>
                        <a:rPr lang="en-US" sz="1600" i="1" u="sng" baseline="30000"/>
                        <a:t>note 1</a:t>
                      </a:r>
                      <a:endParaRPr lang="en-US" sz="1600" kern="1200">
                        <a:solidFill>
                          <a:schemeClr val="tx1"/>
                        </a:solidFill>
                        <a:latin typeface="+mn-lt"/>
                        <a:ea typeface="+mn-ea"/>
                        <a:cs typeface="+mn-cs"/>
                      </a:endParaRPr>
                    </a:p>
                  </a:txBody>
                  <a:tcPr/>
                </a:tc>
                <a:tc>
                  <a:txBody>
                    <a:bodyPr/>
                    <a:lstStyle/>
                    <a:p>
                      <a:r>
                        <a:rPr lang="en-US" sz="1600" kern="1200">
                          <a:solidFill>
                            <a:schemeClr val="tx1"/>
                          </a:solidFill>
                          <a:latin typeface="+mn-lt"/>
                          <a:ea typeface="+mn-ea"/>
                          <a:cs typeface="+mn-cs"/>
                        </a:rPr>
                        <a:t>Linear Asset Eng.</a:t>
                      </a:r>
                    </a:p>
                  </a:txBody>
                  <a:tcPr/>
                </a:tc>
                <a:tc>
                  <a:txBody>
                    <a:bodyPr/>
                    <a:lstStyle/>
                    <a:p>
                      <a:r>
                        <a:rPr lang="en-US" sz="1600" kern="1200">
                          <a:solidFill>
                            <a:schemeClr val="tx1"/>
                          </a:solidFill>
                          <a:latin typeface="+mn-lt"/>
                          <a:ea typeface="+mn-ea"/>
                          <a:cs typeface="+mn-cs"/>
                        </a:rPr>
                        <a:t>6/1/2020</a:t>
                      </a:r>
                    </a:p>
                  </a:txBody>
                  <a:tcPr/>
                </a:tc>
                <a:tc>
                  <a:txBody>
                    <a:bodyPr/>
                    <a:lstStyle/>
                    <a:p>
                      <a:r>
                        <a:rPr lang="en-US" sz="1600" kern="1200">
                          <a:solidFill>
                            <a:schemeClr val="tx1"/>
                          </a:solidFill>
                          <a:latin typeface="+mn-lt"/>
                          <a:ea typeface="+mn-ea"/>
                          <a:cs typeface="+mn-cs"/>
                        </a:rPr>
                        <a:t>In progress. Awaiting</a:t>
                      </a:r>
                      <a:r>
                        <a:rPr lang="en-US" sz="1600" kern="1200" baseline="0">
                          <a:solidFill>
                            <a:schemeClr val="tx1"/>
                          </a:solidFill>
                          <a:latin typeface="+mn-lt"/>
                          <a:ea typeface="+mn-ea"/>
                          <a:cs typeface="+mn-cs"/>
                        </a:rPr>
                        <a:t> final approval for project.</a:t>
                      </a:r>
                      <a:endParaRPr lang="en-US" sz="1600" kern="1200">
                        <a:solidFill>
                          <a:schemeClr val="tx1"/>
                        </a:solidFill>
                        <a:latin typeface="+mn-lt"/>
                        <a:ea typeface="+mn-ea"/>
                        <a:cs typeface="+mn-cs"/>
                      </a:endParaRPr>
                    </a:p>
                  </a:txBody>
                  <a:tcPr/>
                </a:tc>
                <a:extLst>
                  <a:ext uri="{0D108BD9-81ED-4DB2-BD59-A6C34878D82A}">
                    <a16:rowId xmlns:a16="http://schemas.microsoft.com/office/drawing/2014/main" val="10003"/>
                  </a:ext>
                </a:extLst>
              </a:tr>
              <a:tr h="3675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n-lt"/>
                          <a:ea typeface="+mn-ea"/>
                          <a:cs typeface="+mn-cs"/>
                        </a:rPr>
                        <a:t>Complete inspection of all 523 circuit miles </a:t>
                      </a:r>
                      <a:r>
                        <a:rPr lang="en-US" sz="1600" i="1" u="sng" baseline="30000"/>
                        <a:t>note 1</a:t>
                      </a:r>
                      <a:endParaRPr lang="en-US" sz="1600" kern="1200">
                        <a:solidFill>
                          <a:schemeClr val="tx1"/>
                        </a:solidFill>
                        <a:latin typeface="+mn-lt"/>
                        <a:ea typeface="+mn-ea"/>
                        <a:cs typeface="+mn-cs"/>
                      </a:endParaRPr>
                    </a:p>
                  </a:txBody>
                  <a:tcPr/>
                </a:tc>
                <a:tc>
                  <a:txBody>
                    <a:bodyPr/>
                    <a:lstStyle/>
                    <a:p>
                      <a:r>
                        <a:rPr lang="en-US" sz="1600" kern="1200">
                          <a:solidFill>
                            <a:schemeClr val="tx1"/>
                          </a:solidFill>
                          <a:latin typeface="+mn-lt"/>
                          <a:ea typeface="+mn-ea"/>
                          <a:cs typeface="+mn-cs"/>
                        </a:rPr>
                        <a:t>Linear Asset Eng.</a:t>
                      </a:r>
                    </a:p>
                  </a:txBody>
                  <a:tcPr/>
                </a:tc>
                <a:tc>
                  <a:txBody>
                    <a:bodyPr/>
                    <a:lstStyle/>
                    <a:p>
                      <a:r>
                        <a:rPr lang="en-US" sz="1600" kern="1200">
                          <a:solidFill>
                            <a:schemeClr val="tx1"/>
                          </a:solidFill>
                          <a:latin typeface="+mn-lt"/>
                          <a:ea typeface="+mn-ea"/>
                          <a:cs typeface="+mn-cs"/>
                        </a:rPr>
                        <a:t>5/30/2021</a:t>
                      </a:r>
                    </a:p>
                  </a:txBody>
                  <a:tcPr/>
                </a:tc>
                <a:tc>
                  <a:txBody>
                    <a:bodyPr/>
                    <a:lstStyle/>
                    <a:p>
                      <a:r>
                        <a:rPr lang="en-US" sz="1600" kern="1200">
                          <a:solidFill>
                            <a:schemeClr val="tx1"/>
                          </a:solidFill>
                          <a:latin typeface="+mn-lt"/>
                          <a:ea typeface="+mn-ea"/>
                          <a:cs typeface="+mn-cs"/>
                        </a:rPr>
                        <a:t>In</a:t>
                      </a:r>
                      <a:r>
                        <a:rPr lang="en-US" sz="1600" kern="1200" baseline="0">
                          <a:solidFill>
                            <a:schemeClr val="tx1"/>
                          </a:solidFill>
                          <a:latin typeface="+mn-lt"/>
                          <a:ea typeface="+mn-ea"/>
                          <a:cs typeface="+mn-cs"/>
                        </a:rPr>
                        <a:t> progress</a:t>
                      </a:r>
                      <a:endParaRPr lang="en-US" sz="1600" kern="1200">
                        <a:solidFill>
                          <a:schemeClr val="tx1"/>
                        </a:solidFill>
                        <a:latin typeface="+mn-lt"/>
                        <a:ea typeface="+mn-ea"/>
                        <a:cs typeface="+mn-cs"/>
                      </a:endParaRPr>
                    </a:p>
                  </a:txBody>
                  <a:tcPr/>
                </a:tc>
                <a:extLst>
                  <a:ext uri="{0D108BD9-81ED-4DB2-BD59-A6C34878D82A}">
                    <a16:rowId xmlns:a16="http://schemas.microsoft.com/office/drawing/2014/main" val="10004"/>
                  </a:ext>
                </a:extLst>
              </a:tr>
            </a:tbl>
          </a:graphicData>
        </a:graphic>
      </p:graphicFrame>
      <p:sp>
        <p:nvSpPr>
          <p:cNvPr id="5" name="TextBox 4"/>
          <p:cNvSpPr txBox="1"/>
          <p:nvPr/>
        </p:nvSpPr>
        <p:spPr>
          <a:xfrm>
            <a:off x="502084" y="6482977"/>
            <a:ext cx="5898218" cy="307777"/>
          </a:xfrm>
          <a:prstGeom prst="rect">
            <a:avLst/>
          </a:prstGeom>
          <a:noFill/>
        </p:spPr>
        <p:txBody>
          <a:bodyPr wrap="none" rtlCol="0">
            <a:spAutoFit/>
          </a:bodyPr>
          <a:lstStyle/>
          <a:p>
            <a:r>
              <a:rPr lang="en-US" sz="1400" i="1" u="sng"/>
              <a:t>Note 1</a:t>
            </a:r>
            <a:r>
              <a:rPr lang="en-US" sz="1400"/>
              <a:t>: Target date need to be confirmed by impacted owner, and may change</a:t>
            </a:r>
          </a:p>
        </p:txBody>
      </p:sp>
      <p:sp>
        <p:nvSpPr>
          <p:cNvPr id="6" name="Slide Number Placeholder 5"/>
          <p:cNvSpPr>
            <a:spLocks noGrp="1"/>
          </p:cNvSpPr>
          <p:nvPr>
            <p:ph type="sldNum" sz="quarter" idx="12"/>
          </p:nvPr>
        </p:nvSpPr>
        <p:spPr/>
        <p:txBody>
          <a:bodyPr/>
          <a:lstStyle/>
          <a:p>
            <a:fld id="{330EA680-D336-4FF7-8B7A-9848BB0A1C32}" type="slidenum">
              <a:rPr lang="en-US" smtClean="0"/>
              <a:t>18</a:t>
            </a:fld>
            <a:endParaRPr lang="en-US"/>
          </a:p>
        </p:txBody>
      </p:sp>
    </p:spTree>
    <p:extLst>
      <p:ext uri="{BB962C8B-B14F-4D97-AF65-F5344CB8AC3E}">
        <p14:creationId xmlns:p14="http://schemas.microsoft.com/office/powerpoint/2010/main" val="880011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Next Steps</a:t>
            </a:r>
          </a:p>
        </p:txBody>
      </p:sp>
    </p:spTree>
    <p:extLst>
      <p:ext uri="{BB962C8B-B14F-4D97-AF65-F5344CB8AC3E}">
        <p14:creationId xmlns:p14="http://schemas.microsoft.com/office/powerpoint/2010/main" val="4060828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F8F4AA-96E7-4731-B28A-D06E31BD1DDC}"/>
              </a:ext>
            </a:extLst>
          </p:cNvPr>
          <p:cNvSpPr>
            <a:spLocks noGrp="1"/>
          </p:cNvSpPr>
          <p:nvPr>
            <p:ph idx="1"/>
          </p:nvPr>
        </p:nvSpPr>
        <p:spPr>
          <a:xfrm>
            <a:off x="838200" y="1690690"/>
            <a:ext cx="10924010" cy="4513799"/>
          </a:xfrm>
        </p:spPr>
        <p:txBody>
          <a:bodyPr vert="horz" lIns="91440" tIns="45720" rIns="91440" bIns="45720" rtlCol="0" anchor="t">
            <a:noAutofit/>
          </a:bodyPr>
          <a:lstStyle/>
          <a:p>
            <a:r>
              <a:rPr lang="en-US" sz="2000">
                <a:latin typeface="Segoe UI"/>
                <a:cs typeface="Segoe UI"/>
              </a:rPr>
              <a:t>The objectives of the presentation are to 1) bring-forth the findings of covered conductor inspection, 2) seek support for the proposed plan to improve the gaps found from the inspection findings, and 3) provide recommendation to continue inspection on all covered conductor installation to date</a:t>
            </a:r>
            <a:endParaRPr lang="en-US" sz="1600">
              <a:latin typeface="Segoe UI"/>
              <a:cs typeface="Segoe UI"/>
            </a:endParaRPr>
          </a:p>
        </p:txBody>
      </p:sp>
      <p:sp>
        <p:nvSpPr>
          <p:cNvPr id="4" name="Slide Number Placeholder 3"/>
          <p:cNvSpPr>
            <a:spLocks noGrp="1"/>
          </p:cNvSpPr>
          <p:nvPr>
            <p:ph type="sldNum" sz="quarter" idx="12"/>
          </p:nvPr>
        </p:nvSpPr>
        <p:spPr/>
        <p:txBody>
          <a:bodyPr/>
          <a:lstStyle/>
          <a:p>
            <a:fld id="{EA2A8307-B3D7-4A24-99FB-0280A2B79605}" type="slidenum">
              <a:rPr lang="en-US" smtClean="0"/>
              <a:t>2</a:t>
            </a:fld>
            <a:endParaRPr lang="en-US"/>
          </a:p>
        </p:txBody>
      </p:sp>
      <p:sp>
        <p:nvSpPr>
          <p:cNvPr id="5" name="Title 4"/>
          <p:cNvSpPr>
            <a:spLocks noGrp="1"/>
          </p:cNvSpPr>
          <p:nvPr>
            <p:ph type="title"/>
          </p:nvPr>
        </p:nvSpPr>
        <p:spPr/>
        <p:txBody>
          <a:bodyPr/>
          <a:lstStyle/>
          <a:p>
            <a:pPr algn="ctr"/>
            <a:r>
              <a:rPr lang="en-US"/>
              <a:t>Objectives</a:t>
            </a:r>
          </a:p>
        </p:txBody>
      </p:sp>
    </p:spTree>
    <p:extLst>
      <p:ext uri="{BB962C8B-B14F-4D97-AF65-F5344CB8AC3E}">
        <p14:creationId xmlns:p14="http://schemas.microsoft.com/office/powerpoint/2010/main" val="1641765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F3D28-1A98-CB43-85AE-B2D081F54FDC}"/>
              </a:ext>
            </a:extLst>
          </p:cNvPr>
          <p:cNvSpPr>
            <a:spLocks noGrp="1"/>
          </p:cNvSpPr>
          <p:nvPr>
            <p:ph type="title"/>
          </p:nvPr>
        </p:nvSpPr>
        <p:spPr/>
        <p:txBody>
          <a:bodyPr/>
          <a:lstStyle/>
          <a:p>
            <a:r>
              <a:rPr lang="en-US"/>
              <a:t>Next Steps</a:t>
            </a:r>
          </a:p>
        </p:txBody>
      </p:sp>
      <p:graphicFrame>
        <p:nvGraphicFramePr>
          <p:cNvPr id="5" name="Content Placeholder 4">
            <a:extLst>
              <a:ext uri="{FF2B5EF4-FFF2-40B4-BE49-F238E27FC236}">
                <a16:creationId xmlns:a16="http://schemas.microsoft.com/office/drawing/2014/main" id="{FC74F39D-4A26-EF47-A3BB-975FE12F2950}"/>
              </a:ext>
            </a:extLst>
          </p:cNvPr>
          <p:cNvGraphicFramePr>
            <a:graphicFrameLocks noGrp="1"/>
          </p:cNvGraphicFramePr>
          <p:nvPr>
            <p:ph idx="1"/>
            <p:extLst>
              <p:ext uri="{D42A27DB-BD31-4B8C-83A1-F6EECF244321}">
                <p14:modId xmlns:p14="http://schemas.microsoft.com/office/powerpoint/2010/main" val="2654238359"/>
              </p:ext>
            </p:extLst>
          </p:nvPr>
        </p:nvGraphicFramePr>
        <p:xfrm>
          <a:off x="838200" y="1825625"/>
          <a:ext cx="10514800" cy="1737360"/>
        </p:xfrm>
        <a:graphic>
          <a:graphicData uri="http://schemas.openxmlformats.org/drawingml/2006/table">
            <a:tbl>
              <a:tblPr firstRow="1" bandRow="1">
                <a:tableStyleId>{ED083AE6-46FA-4A59-8FB0-9F97EB10719F}</a:tableStyleId>
              </a:tblPr>
              <a:tblGrid>
                <a:gridCol w="5358150">
                  <a:extLst>
                    <a:ext uri="{9D8B030D-6E8A-4147-A177-3AD203B41FA5}">
                      <a16:colId xmlns:a16="http://schemas.microsoft.com/office/drawing/2014/main" val="508803549"/>
                    </a:ext>
                  </a:extLst>
                </a:gridCol>
                <a:gridCol w="1694922">
                  <a:extLst>
                    <a:ext uri="{9D8B030D-6E8A-4147-A177-3AD203B41FA5}">
                      <a16:colId xmlns:a16="http://schemas.microsoft.com/office/drawing/2014/main" val="3176029334"/>
                    </a:ext>
                  </a:extLst>
                </a:gridCol>
                <a:gridCol w="1325880">
                  <a:extLst>
                    <a:ext uri="{9D8B030D-6E8A-4147-A177-3AD203B41FA5}">
                      <a16:colId xmlns:a16="http://schemas.microsoft.com/office/drawing/2014/main" val="60970914"/>
                    </a:ext>
                  </a:extLst>
                </a:gridCol>
                <a:gridCol w="2135848">
                  <a:extLst>
                    <a:ext uri="{9D8B030D-6E8A-4147-A177-3AD203B41FA5}">
                      <a16:colId xmlns:a16="http://schemas.microsoft.com/office/drawing/2014/main" val="20003"/>
                    </a:ext>
                  </a:extLst>
                </a:gridCol>
              </a:tblGrid>
              <a:tr h="305521">
                <a:tc>
                  <a:txBody>
                    <a:bodyPr/>
                    <a:lstStyle/>
                    <a:p>
                      <a:r>
                        <a:rPr lang="en-US" sz="1600"/>
                        <a:t>Action</a:t>
                      </a:r>
                    </a:p>
                  </a:txBody>
                  <a:tcPr marL="84477" marR="84477"/>
                </a:tc>
                <a:tc>
                  <a:txBody>
                    <a:bodyPr/>
                    <a:lstStyle/>
                    <a:p>
                      <a:r>
                        <a:rPr lang="en-US" sz="1600"/>
                        <a:t>Owner</a:t>
                      </a:r>
                    </a:p>
                  </a:txBody>
                  <a:tcPr marL="84477" marR="84477"/>
                </a:tc>
                <a:tc>
                  <a:txBody>
                    <a:bodyPr/>
                    <a:lstStyle/>
                    <a:p>
                      <a:r>
                        <a:rPr lang="en-US" sz="1600"/>
                        <a:t>Target Date</a:t>
                      </a:r>
                    </a:p>
                  </a:txBody>
                  <a:tcPr marL="84477" marR="84477"/>
                </a:tc>
                <a:tc>
                  <a:txBody>
                    <a:bodyPr/>
                    <a:lstStyle/>
                    <a:p>
                      <a:r>
                        <a:rPr lang="en-US" sz="1600"/>
                        <a:t>Status</a:t>
                      </a:r>
                    </a:p>
                  </a:txBody>
                  <a:tcPr marL="84477" marR="84477"/>
                </a:tc>
                <a:extLst>
                  <a:ext uri="{0D108BD9-81ED-4DB2-BD59-A6C34878D82A}">
                    <a16:rowId xmlns:a16="http://schemas.microsoft.com/office/drawing/2014/main" val="2354766797"/>
                  </a:ext>
                </a:extLst>
              </a:tr>
              <a:tr h="551355">
                <a:tc>
                  <a:txBody>
                    <a:bodyPr/>
                    <a:lstStyle/>
                    <a:p>
                      <a:r>
                        <a:rPr lang="en-US" sz="1600" kern="1200">
                          <a:solidFill>
                            <a:schemeClr val="tx1"/>
                          </a:solidFill>
                          <a:latin typeface="+mn-lt"/>
                          <a:ea typeface="+mn-ea"/>
                          <a:cs typeface="+mn-cs"/>
                        </a:rPr>
                        <a:t>Meet with stakeholders (DBL Senior Leadership</a:t>
                      </a:r>
                      <a:r>
                        <a:rPr lang="en-US" sz="1600" kern="1200" baseline="0">
                          <a:solidFill>
                            <a:schemeClr val="tx1"/>
                          </a:solidFill>
                          <a:latin typeface="+mn-lt"/>
                          <a:ea typeface="+mn-ea"/>
                          <a:cs typeface="+mn-cs"/>
                        </a:rPr>
                        <a:t> Team) </a:t>
                      </a:r>
                      <a:r>
                        <a:rPr lang="en-US" sz="1600" kern="1200">
                          <a:solidFill>
                            <a:schemeClr val="tx1"/>
                          </a:solidFill>
                          <a:latin typeface="+mn-lt"/>
                          <a:ea typeface="+mn-ea"/>
                          <a:cs typeface="+mn-cs"/>
                        </a:rPr>
                        <a:t>to determine appropriateness of recommendation, and organization to execute the work</a:t>
                      </a:r>
                    </a:p>
                  </a:txBody>
                  <a:tcPr marL="84477" marR="84477"/>
                </a:tc>
                <a:tc>
                  <a:txBody>
                    <a:bodyPr/>
                    <a:lstStyle/>
                    <a:p>
                      <a:r>
                        <a:rPr lang="en-US" sz="1600" kern="1200">
                          <a:solidFill>
                            <a:schemeClr val="tx1"/>
                          </a:solidFill>
                          <a:latin typeface="+mn-lt"/>
                          <a:ea typeface="+mn-ea"/>
                          <a:cs typeface="+mn-cs"/>
                        </a:rPr>
                        <a:t>Linear Asset Eng.</a:t>
                      </a:r>
                    </a:p>
                  </a:txBody>
                  <a:tcPr marL="84477" marR="84477"/>
                </a:tc>
                <a:tc>
                  <a:txBody>
                    <a:bodyPr/>
                    <a:lstStyle/>
                    <a:p>
                      <a:r>
                        <a:rPr lang="en-US" sz="1600" kern="1200">
                          <a:solidFill>
                            <a:schemeClr val="tx1"/>
                          </a:solidFill>
                          <a:latin typeface="+mn-lt"/>
                          <a:ea typeface="+mn-ea"/>
                          <a:cs typeface="+mn-cs"/>
                        </a:rPr>
                        <a:t>4/15/2020</a:t>
                      </a:r>
                    </a:p>
                  </a:txBody>
                  <a:tcPr marL="84477" marR="84477"/>
                </a:tc>
                <a:tc>
                  <a:txBody>
                    <a:bodyPr/>
                    <a:lstStyle/>
                    <a:p>
                      <a:r>
                        <a:rPr lang="en-US" sz="1600" kern="1200">
                          <a:solidFill>
                            <a:schemeClr val="tx1"/>
                          </a:solidFill>
                          <a:latin typeface="+mn-lt"/>
                          <a:ea typeface="+mn-ea"/>
                          <a:cs typeface="+mn-cs"/>
                        </a:rPr>
                        <a:t>In Progress</a:t>
                      </a:r>
                    </a:p>
                  </a:txBody>
                  <a:tcPr marL="84477" marR="84477"/>
                </a:tc>
                <a:extLst>
                  <a:ext uri="{0D108BD9-81ED-4DB2-BD59-A6C34878D82A}">
                    <a16:rowId xmlns:a16="http://schemas.microsoft.com/office/drawing/2014/main" val="744971110"/>
                  </a:ext>
                </a:extLst>
              </a:tr>
              <a:tr h="331160">
                <a:tc>
                  <a:txBody>
                    <a:bodyPr/>
                    <a:lstStyle/>
                    <a:p>
                      <a:r>
                        <a:rPr lang="en-US" sz="1600" kern="1200">
                          <a:solidFill>
                            <a:schemeClr val="tx1"/>
                          </a:solidFill>
                          <a:latin typeface="+mn-lt"/>
                          <a:ea typeface="+mn-ea"/>
                          <a:cs typeface="+mn-cs"/>
                        </a:rPr>
                        <a:t>Provide recommendation to FSC and seek approval to continue inspection</a:t>
                      </a:r>
                    </a:p>
                  </a:txBody>
                  <a:tcPr marL="84477" marR="84477"/>
                </a:tc>
                <a:tc>
                  <a:txBody>
                    <a:bodyPr/>
                    <a:lstStyle/>
                    <a:p>
                      <a:r>
                        <a:rPr lang="en-US" sz="1600" kern="1200">
                          <a:solidFill>
                            <a:schemeClr val="tx1"/>
                          </a:solidFill>
                          <a:latin typeface="+mn-lt"/>
                          <a:ea typeface="+mn-ea"/>
                          <a:cs typeface="+mn-cs"/>
                        </a:rPr>
                        <a:t>AES</a:t>
                      </a:r>
                    </a:p>
                  </a:txBody>
                  <a:tcPr marL="84477" marR="84477"/>
                </a:tc>
                <a:tc>
                  <a:txBody>
                    <a:bodyPr/>
                    <a:lstStyle/>
                    <a:p>
                      <a:r>
                        <a:rPr lang="en-US" sz="1600" kern="1200">
                          <a:solidFill>
                            <a:schemeClr val="tx1"/>
                          </a:solidFill>
                          <a:latin typeface="+mn-lt"/>
                          <a:ea typeface="+mn-ea"/>
                          <a:cs typeface="+mn-cs"/>
                        </a:rPr>
                        <a:t>5/15/2020</a:t>
                      </a:r>
                    </a:p>
                  </a:txBody>
                  <a:tcPr marL="84477" marR="84477"/>
                </a:tc>
                <a:tc>
                  <a:txBody>
                    <a:bodyPr/>
                    <a:lstStyle/>
                    <a:p>
                      <a:r>
                        <a:rPr lang="en-US" sz="1600" kern="1200">
                          <a:solidFill>
                            <a:schemeClr val="tx1"/>
                          </a:solidFill>
                          <a:latin typeface="+mn-lt"/>
                          <a:ea typeface="+mn-ea"/>
                          <a:cs typeface="+mn-cs"/>
                        </a:rPr>
                        <a:t>In Progress</a:t>
                      </a:r>
                    </a:p>
                  </a:txBody>
                  <a:tcPr marL="84477" marR="84477"/>
                </a:tc>
                <a:extLst>
                  <a:ext uri="{0D108BD9-81ED-4DB2-BD59-A6C34878D82A}">
                    <a16:rowId xmlns:a16="http://schemas.microsoft.com/office/drawing/2014/main" val="3859194291"/>
                  </a:ext>
                </a:extLst>
              </a:tr>
            </a:tbl>
          </a:graphicData>
        </a:graphic>
      </p:graphicFrame>
      <p:sp>
        <p:nvSpPr>
          <p:cNvPr id="4" name="Slide Number Placeholder 3">
            <a:extLst>
              <a:ext uri="{FF2B5EF4-FFF2-40B4-BE49-F238E27FC236}">
                <a16:creationId xmlns:a16="http://schemas.microsoft.com/office/drawing/2014/main" id="{EF6C6D7C-972F-E147-869B-839AC353A2FA}"/>
              </a:ext>
            </a:extLst>
          </p:cNvPr>
          <p:cNvSpPr>
            <a:spLocks noGrp="1"/>
          </p:cNvSpPr>
          <p:nvPr>
            <p:ph type="sldNum" sz="quarter" idx="12"/>
          </p:nvPr>
        </p:nvSpPr>
        <p:spPr/>
        <p:txBody>
          <a:bodyPr/>
          <a:lstStyle/>
          <a:p>
            <a:fld id="{EA2A8307-B3D7-4A24-99FB-0280A2B79605}" type="slidenum">
              <a:rPr lang="en-US" smtClean="0"/>
              <a:t>20</a:t>
            </a:fld>
            <a:endParaRPr lang="en-US"/>
          </a:p>
        </p:txBody>
      </p:sp>
      <p:sp>
        <p:nvSpPr>
          <p:cNvPr id="7" name="TextBox 6"/>
          <p:cNvSpPr txBox="1"/>
          <p:nvPr/>
        </p:nvSpPr>
        <p:spPr>
          <a:xfrm>
            <a:off x="502084" y="6482977"/>
            <a:ext cx="6357446" cy="307777"/>
          </a:xfrm>
          <a:prstGeom prst="rect">
            <a:avLst/>
          </a:prstGeom>
          <a:noFill/>
        </p:spPr>
        <p:txBody>
          <a:bodyPr wrap="none" rtlCol="0">
            <a:spAutoFit/>
          </a:bodyPr>
          <a:lstStyle/>
          <a:p>
            <a:r>
              <a:rPr lang="en-US" sz="1400" i="1" u="sng"/>
              <a:t>Note 1</a:t>
            </a:r>
            <a:r>
              <a:rPr lang="en-US" sz="1400"/>
              <a:t>: Effort is assuming DBL SLT and FSC agree with and approve recommendation</a:t>
            </a:r>
          </a:p>
        </p:txBody>
      </p:sp>
    </p:spTree>
    <p:extLst>
      <p:ext uri="{BB962C8B-B14F-4D97-AF65-F5344CB8AC3E}">
        <p14:creationId xmlns:p14="http://schemas.microsoft.com/office/powerpoint/2010/main" val="1225226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Detailed Recommendations on “Go Back” Fixes</a:t>
            </a:r>
          </a:p>
        </p:txBody>
      </p:sp>
    </p:spTree>
    <p:extLst>
      <p:ext uri="{BB962C8B-B14F-4D97-AF65-F5344CB8AC3E}">
        <p14:creationId xmlns:p14="http://schemas.microsoft.com/office/powerpoint/2010/main" val="1435854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767"/>
            <a:ext cx="10515600" cy="986595"/>
          </a:xfrm>
        </p:spPr>
        <p:txBody>
          <a:bodyPr>
            <a:normAutofit fontScale="90000"/>
          </a:bodyPr>
          <a:lstStyle/>
          <a:p>
            <a:r>
              <a:rPr lang="en-US" sz="2800"/>
              <a:t>Recommended actions for correcting already installed and ensure no repeating non-conformance for new construction of covered conductor</a:t>
            </a:r>
          </a:p>
        </p:txBody>
      </p:sp>
      <p:graphicFrame>
        <p:nvGraphicFramePr>
          <p:cNvPr id="4" name="Table 4"/>
          <p:cNvGraphicFramePr>
            <a:graphicFrameLocks noGrp="1"/>
          </p:cNvGraphicFramePr>
          <p:nvPr>
            <p:extLst>
              <p:ext uri="{D42A27DB-BD31-4B8C-83A1-F6EECF244321}">
                <p14:modId xmlns:p14="http://schemas.microsoft.com/office/powerpoint/2010/main" val="684941336"/>
              </p:ext>
            </p:extLst>
          </p:nvPr>
        </p:nvGraphicFramePr>
        <p:xfrm>
          <a:off x="700755" y="1424053"/>
          <a:ext cx="10930413" cy="4888009"/>
        </p:xfrm>
        <a:graphic>
          <a:graphicData uri="http://schemas.openxmlformats.org/drawingml/2006/table">
            <a:tbl>
              <a:tblPr firstRow="1" firstCol="1" bandRow="1">
                <a:solidFill>
                  <a:schemeClr val="bg1"/>
                </a:solidFill>
                <a:tableStyleId>{ED083AE6-46FA-4A59-8FB0-9F97EB10719F}</a:tableStyleId>
              </a:tblPr>
              <a:tblGrid>
                <a:gridCol w="2179837">
                  <a:extLst>
                    <a:ext uri="{9D8B030D-6E8A-4147-A177-3AD203B41FA5}">
                      <a16:colId xmlns:a16="http://schemas.microsoft.com/office/drawing/2014/main" val="20000"/>
                    </a:ext>
                  </a:extLst>
                </a:gridCol>
                <a:gridCol w="3622758">
                  <a:extLst>
                    <a:ext uri="{9D8B030D-6E8A-4147-A177-3AD203B41FA5}">
                      <a16:colId xmlns:a16="http://schemas.microsoft.com/office/drawing/2014/main" val="20001"/>
                    </a:ext>
                  </a:extLst>
                </a:gridCol>
                <a:gridCol w="5127818">
                  <a:extLst>
                    <a:ext uri="{9D8B030D-6E8A-4147-A177-3AD203B41FA5}">
                      <a16:colId xmlns:a16="http://schemas.microsoft.com/office/drawing/2014/main" val="20002"/>
                    </a:ext>
                  </a:extLst>
                </a:gridCol>
              </a:tblGrid>
              <a:tr h="224722">
                <a:tc>
                  <a:txBody>
                    <a:bodyPr/>
                    <a:lstStyle/>
                    <a:p>
                      <a:pPr algn="l" fontAlgn="b"/>
                      <a:r>
                        <a:rPr lang="en-US" sz="1600" b="1" u="none" strike="noStrike" kern="1200">
                          <a:solidFill>
                            <a:schemeClr val="tx1"/>
                          </a:solidFill>
                          <a:effectLst/>
                          <a:latin typeface="+mn-lt"/>
                          <a:ea typeface="+mn-ea"/>
                          <a:cs typeface="+mn-cs"/>
                        </a:rPr>
                        <a:t>Issue</a:t>
                      </a:r>
                    </a:p>
                  </a:txBody>
                  <a:tcPr marL="7620" marR="7620" marT="7620" marB="0" anchor="ctr"/>
                </a:tc>
                <a:tc>
                  <a:txBody>
                    <a:bodyPr/>
                    <a:lstStyle/>
                    <a:p>
                      <a:pPr algn="ctr" fontAlgn="b"/>
                      <a:r>
                        <a:rPr lang="en-US" sz="1600" b="1" i="0" u="none" strike="noStrike">
                          <a:solidFill>
                            <a:schemeClr val="tx1"/>
                          </a:solidFill>
                          <a:effectLst/>
                          <a:latin typeface="+mn-lt"/>
                        </a:rPr>
                        <a:t>Existing Construction</a:t>
                      </a:r>
                      <a:endParaRPr lang="en-US" sz="16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600" b="1" i="0" u="none" strike="noStrike">
                          <a:solidFill>
                            <a:srgbClr val="000000"/>
                          </a:solidFill>
                          <a:effectLst/>
                          <a:latin typeface="Calibri" panose="020F0502020204030204" pitchFamily="34" charset="0"/>
                        </a:rPr>
                        <a:t>New</a:t>
                      </a:r>
                      <a:r>
                        <a:rPr lang="en-US" sz="1600" b="1" i="0" u="none" strike="noStrike" baseline="0">
                          <a:solidFill>
                            <a:srgbClr val="000000"/>
                          </a:solidFill>
                          <a:effectLst/>
                          <a:latin typeface="Calibri" panose="020F0502020204030204" pitchFamily="34" charset="0"/>
                        </a:rPr>
                        <a:t> Construction</a:t>
                      </a:r>
                      <a:endParaRPr lang="en-US" sz="1600" b="1"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0000"/>
                  </a:ext>
                </a:extLst>
              </a:tr>
              <a:tr h="811285">
                <a:tc>
                  <a:txBody>
                    <a:bodyPr/>
                    <a:lstStyle/>
                    <a:p>
                      <a:pPr algn="l" fontAlgn="b"/>
                      <a:r>
                        <a:rPr lang="en-US" sz="1400" b="0" u="none" strike="noStrike">
                          <a:effectLst/>
                        </a:rPr>
                        <a:t>Structures missing Lightning Arrester on Equipment Pole</a:t>
                      </a:r>
                      <a:endParaRPr lang="en-US" sz="14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400" b="0" u="none" strike="noStrike" kern="1200">
                          <a:solidFill>
                            <a:schemeClr val="tx1"/>
                          </a:solidFill>
                          <a:effectLst/>
                          <a:latin typeface="+mn-lt"/>
                          <a:ea typeface="+mn-ea"/>
                          <a:cs typeface="+mn-cs"/>
                        </a:rPr>
                        <a:t>Install</a:t>
                      </a:r>
                      <a:r>
                        <a:rPr lang="en-US" sz="1400" b="0" u="none" strike="noStrike" kern="1200" baseline="0">
                          <a:solidFill>
                            <a:schemeClr val="tx1"/>
                          </a:solidFill>
                          <a:effectLst/>
                          <a:latin typeface="+mn-lt"/>
                          <a:ea typeface="+mn-ea"/>
                          <a:cs typeface="+mn-cs"/>
                        </a:rPr>
                        <a:t> </a:t>
                      </a:r>
                      <a:r>
                        <a:rPr lang="en-US" sz="1400" b="0" u="none" strike="noStrike" kern="1200">
                          <a:solidFill>
                            <a:schemeClr val="tx1"/>
                          </a:solidFill>
                          <a:effectLst/>
                          <a:latin typeface="+mn-lt"/>
                          <a:ea typeface="+mn-ea"/>
                          <a:cs typeface="+mn-cs"/>
                        </a:rPr>
                        <a:t>lightning arresters on equipment poles that currently</a:t>
                      </a:r>
                      <a:r>
                        <a:rPr lang="en-US" sz="1400" b="0" u="none" strike="noStrike" kern="1200" baseline="0">
                          <a:solidFill>
                            <a:schemeClr val="tx1"/>
                          </a:solidFill>
                          <a:effectLst/>
                          <a:latin typeface="+mn-lt"/>
                          <a:ea typeface="+mn-ea"/>
                          <a:cs typeface="+mn-cs"/>
                        </a:rPr>
                        <a:t> do not meet the DOH Construction Standard</a:t>
                      </a:r>
                      <a:endParaRPr lang="en-US" sz="1400" b="0" u="none" strike="noStrike" kern="1200">
                        <a:solidFill>
                          <a:schemeClr val="tx1"/>
                        </a:solidFill>
                        <a:effectLst/>
                        <a:latin typeface="+mn-lt"/>
                        <a:ea typeface="+mn-ea"/>
                        <a:cs typeface="+mn-cs"/>
                      </a:endParaRPr>
                    </a:p>
                  </a:txBody>
                  <a:tcPr marL="7620" marR="7620" marT="7620" marB="0"/>
                </a:tc>
                <a:tc>
                  <a:txBody>
                    <a:bodyPr/>
                    <a:lstStyle/>
                    <a:p>
                      <a:pPr marL="285750" indent="-285750" algn="l" fontAlgn="b">
                        <a:buFont typeface="Arial" panose="020B0604020202020204" pitchFamily="34" charset="0"/>
                        <a:buChar char="•"/>
                      </a:pPr>
                      <a:r>
                        <a:rPr lang="en-US" sz="1400" b="0" u="none" strike="noStrike" kern="1200">
                          <a:solidFill>
                            <a:schemeClr val="tx1"/>
                          </a:solidFill>
                          <a:effectLst/>
                          <a:latin typeface="+mn-lt"/>
                          <a:ea typeface="+mn-ea"/>
                          <a:cs typeface="+mn-cs"/>
                        </a:rPr>
                        <a:t>Reinforce DOH Standard requirement through bulletins for planning and construction</a:t>
                      </a:r>
                      <a:r>
                        <a:rPr lang="en-US" sz="1400" b="0" u="none" strike="noStrike" kern="1200" baseline="0">
                          <a:solidFill>
                            <a:schemeClr val="tx1"/>
                          </a:solidFill>
                          <a:effectLst/>
                          <a:latin typeface="+mn-lt"/>
                          <a:ea typeface="+mn-ea"/>
                          <a:cs typeface="+mn-cs"/>
                        </a:rPr>
                        <a:t> personnel. </a:t>
                      </a:r>
                    </a:p>
                    <a:p>
                      <a:pPr marL="285750" indent="-285750" algn="l" fontAlgn="b">
                        <a:buFont typeface="Arial" panose="020B0604020202020204" pitchFamily="34" charset="0"/>
                        <a:buChar char="•"/>
                      </a:pPr>
                      <a:r>
                        <a:rPr lang="en-US" sz="1400" b="0" u="none" strike="noStrike" kern="1200" baseline="0">
                          <a:solidFill>
                            <a:schemeClr val="tx1"/>
                          </a:solidFill>
                          <a:effectLst/>
                          <a:latin typeface="+mn-lt"/>
                          <a:ea typeface="+mn-ea"/>
                          <a:cs typeface="+mn-cs"/>
                        </a:rPr>
                        <a:t>Partner with tech planning to ensure that planning is aware of bulletin and requirements are followed.</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1"/>
                  </a:ext>
                </a:extLst>
              </a:tr>
              <a:tr h="275886">
                <a:tc>
                  <a:txBody>
                    <a:bodyPr/>
                    <a:lstStyle/>
                    <a:p>
                      <a:pPr algn="l" fontAlgn="b"/>
                      <a:r>
                        <a:rPr lang="en-US" sz="1400" b="0" u="none" strike="noStrike">
                          <a:effectLst/>
                        </a:rPr>
                        <a:t>Excessive Angle</a:t>
                      </a:r>
                      <a:endParaRPr lang="en-US" sz="14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400" b="0" u="none" strike="noStrike" kern="1200">
                          <a:solidFill>
                            <a:schemeClr val="tx1"/>
                          </a:solidFill>
                          <a:effectLst/>
                          <a:latin typeface="+mn-lt"/>
                          <a:ea typeface="+mn-ea"/>
                          <a:cs typeface="+mn-cs"/>
                        </a:rPr>
                        <a:t>Reconstruct</a:t>
                      </a:r>
                      <a:r>
                        <a:rPr lang="en-US" sz="1400" b="0" u="none" strike="noStrike" kern="1200" baseline="0">
                          <a:solidFill>
                            <a:schemeClr val="tx1"/>
                          </a:solidFill>
                          <a:effectLst/>
                          <a:latin typeface="+mn-lt"/>
                          <a:ea typeface="+mn-ea"/>
                          <a:cs typeface="+mn-cs"/>
                        </a:rPr>
                        <a:t> structure to meet line angle guidelines in the DOH and DDS</a:t>
                      </a:r>
                      <a:endParaRPr lang="en-US" sz="1400" b="0" u="none" strike="noStrike" kern="1200">
                        <a:solidFill>
                          <a:schemeClr val="tx1"/>
                        </a:solidFill>
                        <a:effectLst/>
                        <a:latin typeface="+mn-lt"/>
                        <a:ea typeface="+mn-ea"/>
                        <a:cs typeface="+mn-cs"/>
                      </a:endParaRPr>
                    </a:p>
                  </a:txBody>
                  <a:tcPr marL="7620" marR="7620" marT="7620" marB="0"/>
                </a:tc>
                <a:tc>
                  <a:txBody>
                    <a:bodyPr/>
                    <a:lstStyle/>
                    <a:p>
                      <a:pPr marL="285750" marR="0" lvl="0" indent="-2857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400" b="0" u="none" strike="noStrike" kern="1200">
                          <a:solidFill>
                            <a:schemeClr val="tx1"/>
                          </a:solidFill>
                          <a:effectLst/>
                          <a:latin typeface="+mn-lt"/>
                          <a:ea typeface="+mn-ea"/>
                          <a:cs typeface="+mn-cs"/>
                        </a:rPr>
                        <a:t>Reinforce DOH Standard</a:t>
                      </a:r>
                      <a:r>
                        <a:rPr lang="en-US" sz="1400" b="0" u="none" strike="noStrike" kern="1200" baseline="0">
                          <a:solidFill>
                            <a:schemeClr val="tx1"/>
                          </a:solidFill>
                          <a:effectLst/>
                          <a:latin typeface="+mn-lt"/>
                          <a:ea typeface="+mn-ea"/>
                          <a:cs typeface="+mn-cs"/>
                        </a:rPr>
                        <a:t> requirement through bulletins for planning and construction personnel. </a:t>
                      </a:r>
                    </a:p>
                    <a:p>
                      <a:pPr marL="285750" marR="0" lvl="0" indent="-2857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400" b="0" u="none" strike="noStrike" kern="1200" baseline="0">
                          <a:solidFill>
                            <a:schemeClr val="tx1"/>
                          </a:solidFill>
                          <a:effectLst/>
                          <a:latin typeface="+mn-lt"/>
                          <a:ea typeface="+mn-ea"/>
                          <a:cs typeface="+mn-cs"/>
                        </a:rPr>
                        <a:t>Partner with tech planning to ensure that planning is aware of bulletin and requirements are followed.</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2"/>
                  </a:ext>
                </a:extLst>
              </a:tr>
              <a:tr h="407744">
                <a:tc>
                  <a:txBody>
                    <a:bodyPr/>
                    <a:lstStyle/>
                    <a:p>
                      <a:pPr algn="l" fontAlgn="b"/>
                      <a:r>
                        <a:rPr lang="en-US" sz="1400" b="0" u="none" strike="noStrike">
                          <a:effectLst/>
                        </a:rPr>
                        <a:t>Over-tensioned conductor</a:t>
                      </a:r>
                      <a:endParaRPr lang="en-US" sz="14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400" b="0" u="none" strike="noStrike" kern="1200">
                          <a:solidFill>
                            <a:schemeClr val="tx1"/>
                          </a:solidFill>
                          <a:effectLst/>
                          <a:latin typeface="+mn-lt"/>
                          <a:ea typeface="+mn-ea"/>
                          <a:cs typeface="+mn-cs"/>
                        </a:rPr>
                        <a:t>Verify the</a:t>
                      </a:r>
                      <a:r>
                        <a:rPr lang="en-US" sz="1400" b="0" u="none" strike="noStrike" kern="1200" baseline="0">
                          <a:solidFill>
                            <a:schemeClr val="tx1"/>
                          </a:solidFill>
                          <a:effectLst/>
                          <a:latin typeface="+mn-lt"/>
                          <a:ea typeface="+mn-ea"/>
                          <a:cs typeface="+mn-cs"/>
                        </a:rPr>
                        <a:t> span’s tension. Once confirmed, remediate by re-sagging or reconductoring the over-tensioned span.</a:t>
                      </a:r>
                      <a:endParaRPr lang="en-US" sz="1400" b="0" u="none" strike="noStrike" kern="1200">
                        <a:solidFill>
                          <a:schemeClr val="tx1"/>
                        </a:solidFill>
                        <a:effectLst/>
                        <a:latin typeface="+mn-lt"/>
                        <a:ea typeface="+mn-ea"/>
                        <a:cs typeface="+mn-cs"/>
                      </a:endParaRPr>
                    </a:p>
                  </a:txBody>
                  <a:tcPr marL="7620" marR="7620" marT="7620" marB="0"/>
                </a:tc>
                <a:tc>
                  <a:txBody>
                    <a:bodyPr/>
                    <a:lstStyle/>
                    <a:p>
                      <a:pPr marL="285750" indent="-285750" algn="l" fontAlgn="b">
                        <a:buFont typeface="Arial" panose="020B0604020202020204" pitchFamily="34" charset="0"/>
                        <a:buChar char="•"/>
                      </a:pPr>
                      <a:r>
                        <a:rPr lang="en-US" sz="1400" b="0" u="none" strike="noStrike" kern="1200">
                          <a:solidFill>
                            <a:schemeClr val="tx1"/>
                          </a:solidFill>
                          <a:effectLst/>
                          <a:latin typeface="+mn-lt"/>
                          <a:ea typeface="+mn-ea"/>
                          <a:cs typeface="+mn-cs"/>
                        </a:rPr>
                        <a:t>Reinforce</a:t>
                      </a:r>
                      <a:r>
                        <a:rPr lang="en-US" sz="1400" b="0" u="none" strike="noStrike" kern="1200" baseline="0">
                          <a:solidFill>
                            <a:schemeClr val="tx1"/>
                          </a:solidFill>
                          <a:effectLst/>
                          <a:latin typeface="+mn-lt"/>
                          <a:ea typeface="+mn-ea"/>
                          <a:cs typeface="+mn-cs"/>
                        </a:rPr>
                        <a:t> DOH Standard requirement through bulletin for construction personnel. </a:t>
                      </a:r>
                    </a:p>
                    <a:p>
                      <a:pPr marL="285750" indent="-285750" algn="l" fontAlgn="b">
                        <a:buFont typeface="Arial" panose="020B0604020202020204" pitchFamily="34" charset="0"/>
                        <a:buChar char="•"/>
                      </a:pPr>
                      <a:r>
                        <a:rPr lang="en-US" sz="1400" b="0" u="none" strike="noStrike" kern="1200" baseline="0">
                          <a:solidFill>
                            <a:schemeClr val="tx1"/>
                          </a:solidFill>
                          <a:effectLst/>
                          <a:latin typeface="+mn-lt"/>
                          <a:ea typeface="+mn-ea"/>
                          <a:cs typeface="+mn-cs"/>
                        </a:rPr>
                        <a:t>Work with construction methods and technology integration to ensure that the proper tools are provided.</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3"/>
                  </a:ext>
                </a:extLst>
              </a:tr>
              <a:tr h="275886">
                <a:tc>
                  <a:txBody>
                    <a:bodyPr/>
                    <a:lstStyle/>
                    <a:p>
                      <a:pPr algn="l" fontAlgn="b"/>
                      <a:r>
                        <a:rPr lang="en-US" sz="1400" b="0" i="0" u="none" strike="noStrike">
                          <a:solidFill>
                            <a:srgbClr val="000000"/>
                          </a:solidFill>
                          <a:effectLst/>
                          <a:latin typeface="Calibri" panose="020F0502020204030204" pitchFamily="34" charset="0"/>
                        </a:rPr>
                        <a:t>PGW Jumper</a:t>
                      </a:r>
                    </a:p>
                  </a:txBody>
                  <a:tcPr marL="7620" marR="7620" marT="7620" marB="0" anchor="ctr"/>
                </a:tc>
                <a:tc>
                  <a:txBody>
                    <a:bodyPr/>
                    <a:lstStyle/>
                    <a:p>
                      <a:pPr algn="l" fontAlgn="b"/>
                      <a:r>
                        <a:rPr lang="en-US" sz="1400" b="0" u="none" strike="noStrike" kern="1200">
                          <a:solidFill>
                            <a:schemeClr val="tx1"/>
                          </a:solidFill>
                          <a:effectLst/>
                          <a:latin typeface="+mn-lt"/>
                          <a:ea typeface="+mn-ea"/>
                          <a:cs typeface="+mn-cs"/>
                        </a:rPr>
                        <a:t>Replace PGW with appropriately</a:t>
                      </a:r>
                      <a:r>
                        <a:rPr lang="en-US" sz="1400" b="0" u="none" strike="noStrike" kern="1200" baseline="0">
                          <a:solidFill>
                            <a:schemeClr val="tx1"/>
                          </a:solidFill>
                          <a:effectLst/>
                          <a:latin typeface="+mn-lt"/>
                          <a:ea typeface="+mn-ea"/>
                          <a:cs typeface="+mn-cs"/>
                        </a:rPr>
                        <a:t> sized covered conductor</a:t>
                      </a:r>
                      <a:endParaRPr lang="en-US" sz="1400" b="0" u="none" strike="noStrike" kern="1200">
                        <a:solidFill>
                          <a:schemeClr val="tx1"/>
                        </a:solidFill>
                        <a:effectLst/>
                        <a:latin typeface="+mn-lt"/>
                        <a:ea typeface="+mn-ea"/>
                        <a:cs typeface="+mn-cs"/>
                      </a:endParaRPr>
                    </a:p>
                  </a:txBody>
                  <a:tcPr marL="7620" marR="7620" marT="7620" marB="0"/>
                </a:tc>
                <a:tc>
                  <a:txBody>
                    <a:bodyPr/>
                    <a:lstStyle/>
                    <a:p>
                      <a:pPr marL="285750" indent="-285750" algn="l" fontAlgn="b">
                        <a:buFont typeface="Arial" panose="020B0604020202020204" pitchFamily="34" charset="0"/>
                        <a:buChar char="•"/>
                      </a:pPr>
                      <a:r>
                        <a:rPr lang="en-US" sz="1400" b="0" u="none" strike="noStrike" kern="1200">
                          <a:solidFill>
                            <a:schemeClr val="tx1"/>
                          </a:solidFill>
                          <a:effectLst/>
                          <a:latin typeface="+mn-lt"/>
                          <a:ea typeface="+mn-ea"/>
                          <a:cs typeface="+mn-cs"/>
                        </a:rPr>
                        <a:t>Reinforce DOH Standard requirement through bulletin for construction personnel. </a:t>
                      </a:r>
                    </a:p>
                    <a:p>
                      <a:pPr marL="285750" indent="-285750" algn="l" fontAlgn="b">
                        <a:buFont typeface="Arial" panose="020B0604020202020204" pitchFamily="34" charset="0"/>
                        <a:buChar char="•"/>
                      </a:pPr>
                      <a:r>
                        <a:rPr lang="en-US" sz="1400" b="0" u="none" strike="noStrike" kern="1200">
                          <a:solidFill>
                            <a:schemeClr val="tx1"/>
                          </a:solidFill>
                          <a:effectLst/>
                          <a:latin typeface="+mn-lt"/>
                          <a:ea typeface="+mn-ea"/>
                          <a:cs typeface="+mn-cs"/>
                        </a:rPr>
                        <a:t>Update standard to provide ampacity of</a:t>
                      </a:r>
                      <a:r>
                        <a:rPr lang="en-US" sz="1400" b="0" u="none" strike="noStrike" kern="1200" baseline="0">
                          <a:solidFill>
                            <a:schemeClr val="tx1"/>
                          </a:solidFill>
                          <a:effectLst/>
                          <a:latin typeface="+mn-lt"/>
                          <a:ea typeface="+mn-ea"/>
                          <a:cs typeface="+mn-cs"/>
                        </a:rPr>
                        <a:t> PGW and be more prescriptive on appropriate PGW installation.</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4"/>
                  </a:ext>
                </a:extLst>
              </a:tr>
              <a:tr h="757969">
                <a:tc>
                  <a:txBody>
                    <a:bodyPr/>
                    <a:lstStyle/>
                    <a:p>
                      <a:pPr marL="0" indent="0" algn="l" fontAlgn="b">
                        <a:buFont typeface="Arial" panose="020B0604020202020204" pitchFamily="34" charset="0"/>
                        <a:buNone/>
                      </a:pPr>
                      <a:r>
                        <a:rPr lang="en-US" sz="1400" b="0" i="0" u="none" strike="noStrike">
                          <a:solidFill>
                            <a:srgbClr val="000000"/>
                          </a:solidFill>
                          <a:effectLst/>
                          <a:latin typeface="Calibri" panose="020F0502020204030204" pitchFamily="34" charset="0"/>
                        </a:rPr>
                        <a:t>Missing</a:t>
                      </a:r>
                      <a:r>
                        <a:rPr lang="en-US" sz="1400" b="0" i="0" u="none" strike="noStrike" baseline="0">
                          <a:solidFill>
                            <a:srgbClr val="000000"/>
                          </a:solidFill>
                          <a:effectLst/>
                          <a:latin typeface="Calibri" panose="020F0502020204030204" pitchFamily="34" charset="0"/>
                        </a:rPr>
                        <a:t> Wildlife Covers</a:t>
                      </a:r>
                      <a:endParaRPr lang="en-US" sz="1400" b="0" i="0" u="none" strike="noStrike" baseline="30000">
                        <a:solidFill>
                          <a:srgbClr val="000000"/>
                        </a:solidFill>
                        <a:effectLst/>
                        <a:latin typeface="Calibri" panose="020F0502020204030204" pitchFamily="34" charset="0"/>
                      </a:endParaRPr>
                    </a:p>
                  </a:txBody>
                  <a:tcPr marL="7620" marR="7620" marT="7620" marB="0" anchor="ctr"/>
                </a:tc>
                <a:tc>
                  <a:txBody>
                    <a:bodyPr/>
                    <a:lstStyle/>
                    <a:p>
                      <a:pPr algn="l" fontAlgn="b"/>
                      <a:r>
                        <a:rPr lang="en-US" sz="1400" b="0" u="none" strike="noStrike" kern="1200" baseline="0">
                          <a:solidFill>
                            <a:schemeClr val="tx1"/>
                          </a:solidFill>
                          <a:effectLst/>
                          <a:latin typeface="+mn-lt"/>
                          <a:ea typeface="+mn-ea"/>
                          <a:cs typeface="+mn-cs"/>
                        </a:rPr>
                        <a:t>Install wildlife cover on equipment and hardware that do not have them</a:t>
                      </a:r>
                    </a:p>
                  </a:txBody>
                  <a:tcPr marL="7620" marR="7620" marT="7620" marB="0"/>
                </a:tc>
                <a:tc>
                  <a:txBody>
                    <a:bodyPr/>
                    <a:lstStyle/>
                    <a:p>
                      <a:pPr marL="285750" indent="-285750" algn="l" fontAlgn="b">
                        <a:buFont typeface="Arial" panose="020B0604020202020204" pitchFamily="34" charset="0"/>
                        <a:buChar char="•"/>
                      </a:pPr>
                      <a:r>
                        <a:rPr lang="en-US" sz="1400" b="0" u="none" strike="noStrike" kern="1200" baseline="0">
                          <a:solidFill>
                            <a:schemeClr val="tx1"/>
                          </a:solidFill>
                          <a:effectLst/>
                          <a:latin typeface="+mn-lt"/>
                          <a:ea typeface="+mn-ea"/>
                          <a:cs typeface="+mn-cs"/>
                        </a:rPr>
                        <a:t>Update standard to be more prescriptive on wildlife cover requirements.</a:t>
                      </a:r>
                    </a:p>
                    <a:p>
                      <a:pPr marL="285750" indent="-285750" algn="l" fontAlgn="b">
                        <a:buFont typeface="Arial" panose="020B0604020202020204" pitchFamily="34" charset="0"/>
                        <a:buChar char="•"/>
                      </a:pPr>
                      <a:r>
                        <a:rPr lang="en-US" sz="1400" b="0" u="none" strike="noStrike" kern="1200" baseline="0">
                          <a:solidFill>
                            <a:schemeClr val="tx1"/>
                          </a:solidFill>
                          <a:effectLst/>
                          <a:latin typeface="+mn-lt"/>
                          <a:ea typeface="+mn-ea"/>
                          <a:cs typeface="+mn-cs"/>
                        </a:rPr>
                        <a:t>Work with supply chain to ensure that enough material is on hand. </a:t>
                      </a:r>
                    </a:p>
                  </a:txBody>
                  <a:tcPr marL="7620" marR="7620" marT="7620" marB="0"/>
                </a:tc>
                <a:extLst>
                  <a:ext uri="{0D108BD9-81ED-4DB2-BD59-A6C34878D82A}">
                    <a16:rowId xmlns:a16="http://schemas.microsoft.com/office/drawing/2014/main" val="10005"/>
                  </a:ext>
                </a:extLst>
              </a:tr>
              <a:tr h="407744">
                <a:tc>
                  <a:txBody>
                    <a:bodyPr/>
                    <a:lstStyle/>
                    <a:p>
                      <a:pPr algn="l" fontAlgn="b"/>
                      <a:r>
                        <a:rPr lang="en-US" sz="1400" b="0" u="none" strike="noStrike">
                          <a:effectLst/>
                        </a:rPr>
                        <a:t>Partially exposed conductor</a:t>
                      </a:r>
                      <a:endParaRPr lang="en-US" sz="14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400" b="0" u="none" strike="noStrike" kern="1200">
                          <a:solidFill>
                            <a:schemeClr val="tx1"/>
                          </a:solidFill>
                          <a:effectLst/>
                          <a:latin typeface="+mn-lt"/>
                          <a:ea typeface="+mn-ea"/>
                          <a:cs typeface="+mn-cs"/>
                        </a:rPr>
                        <a:t>Cover exposed area</a:t>
                      </a:r>
                      <a:r>
                        <a:rPr lang="en-US" sz="1400" b="0" u="none" strike="noStrike" kern="1200" baseline="0">
                          <a:solidFill>
                            <a:schemeClr val="tx1"/>
                          </a:solidFill>
                          <a:effectLst/>
                          <a:latin typeface="+mn-lt"/>
                          <a:ea typeface="+mn-ea"/>
                          <a:cs typeface="+mn-cs"/>
                        </a:rPr>
                        <a:t> with split tube</a:t>
                      </a:r>
                      <a:endParaRPr lang="en-US" sz="1400" b="0" u="none" strike="noStrike" kern="1200">
                        <a:solidFill>
                          <a:schemeClr val="tx1"/>
                        </a:solidFill>
                        <a:effectLst/>
                        <a:latin typeface="+mn-lt"/>
                        <a:ea typeface="+mn-ea"/>
                        <a:cs typeface="+mn-cs"/>
                      </a:endParaRPr>
                    </a:p>
                  </a:txBody>
                  <a:tcPr marL="7620" marR="7620" marT="7620" marB="0"/>
                </a:tc>
                <a:tc>
                  <a:txBody>
                    <a:bodyPr/>
                    <a:lstStyle/>
                    <a:p>
                      <a:pPr marL="285750" indent="-285750" algn="l" fontAlgn="b">
                        <a:buFont typeface="Arial" panose="020B0604020202020204" pitchFamily="34" charset="0"/>
                        <a:buChar char="•"/>
                      </a:pPr>
                      <a:r>
                        <a:rPr lang="en-US" sz="1400" b="0" u="none" strike="noStrike" kern="1200">
                          <a:solidFill>
                            <a:schemeClr val="tx1"/>
                          </a:solidFill>
                          <a:effectLst/>
                          <a:latin typeface="+mn-lt"/>
                          <a:ea typeface="+mn-ea"/>
                          <a:cs typeface="+mn-cs"/>
                        </a:rPr>
                        <a:t>Update</a:t>
                      </a:r>
                      <a:r>
                        <a:rPr lang="en-US" sz="1400" b="0" u="none" strike="noStrike" kern="1200" baseline="0">
                          <a:solidFill>
                            <a:schemeClr val="tx1"/>
                          </a:solidFill>
                          <a:effectLst/>
                          <a:latin typeface="+mn-lt"/>
                          <a:ea typeface="+mn-ea"/>
                          <a:cs typeface="+mn-cs"/>
                        </a:rPr>
                        <a:t> standard to require exposed conductor at dead-ends to be covered with split tube</a:t>
                      </a:r>
                      <a:endParaRPr lang="en-US" sz="1400" b="0" u="none" strike="noStrike" kern="1200">
                        <a:solidFill>
                          <a:schemeClr val="tx1"/>
                        </a:solidFill>
                        <a:effectLst/>
                        <a:latin typeface="+mn-lt"/>
                        <a:ea typeface="+mn-ea"/>
                        <a:cs typeface="+mn-cs"/>
                      </a:endParaRPr>
                    </a:p>
                  </a:txBody>
                  <a:tcPr marL="7620" marR="7620" marT="7620" marB="0"/>
                </a:tc>
                <a:extLst>
                  <a:ext uri="{0D108BD9-81ED-4DB2-BD59-A6C34878D82A}">
                    <a16:rowId xmlns:a16="http://schemas.microsoft.com/office/drawing/2014/main" val="10007"/>
                  </a:ext>
                </a:extLst>
              </a:tr>
            </a:tbl>
          </a:graphicData>
        </a:graphic>
      </p:graphicFrame>
      <p:sp>
        <p:nvSpPr>
          <p:cNvPr id="5" name="Slide Number Placeholder 4"/>
          <p:cNvSpPr>
            <a:spLocks noGrp="1"/>
          </p:cNvSpPr>
          <p:nvPr>
            <p:ph type="sldNum" sz="quarter" idx="12"/>
          </p:nvPr>
        </p:nvSpPr>
        <p:spPr/>
        <p:txBody>
          <a:bodyPr/>
          <a:lstStyle/>
          <a:p>
            <a:fld id="{EA2A8307-B3D7-4A24-99FB-0280A2B79605}" type="slidenum">
              <a:rPr lang="en-US" smtClean="0"/>
              <a:t>22</a:t>
            </a:fld>
            <a:endParaRPr lang="en-US"/>
          </a:p>
        </p:txBody>
      </p:sp>
    </p:spTree>
    <p:extLst>
      <p:ext uri="{BB962C8B-B14F-4D97-AF65-F5344CB8AC3E}">
        <p14:creationId xmlns:p14="http://schemas.microsoft.com/office/powerpoint/2010/main" val="1022821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912" y="59132"/>
            <a:ext cx="10515600" cy="1066269"/>
          </a:xfrm>
        </p:spPr>
        <p:txBody>
          <a:bodyPr>
            <a:normAutofit/>
          </a:bodyPr>
          <a:lstStyle/>
          <a:p>
            <a:r>
              <a:rPr lang="en-US" sz="2800"/>
              <a:t>Recommending priority for correcting installed covered conductor based on risk assessment</a:t>
            </a:r>
          </a:p>
        </p:txBody>
      </p:sp>
      <p:graphicFrame>
        <p:nvGraphicFramePr>
          <p:cNvPr id="4" name="Table 3"/>
          <p:cNvGraphicFramePr>
            <a:graphicFrameLocks noGrp="1"/>
          </p:cNvGraphicFramePr>
          <p:nvPr>
            <p:extLst>
              <p:ext uri="{D42A27DB-BD31-4B8C-83A1-F6EECF244321}">
                <p14:modId xmlns:p14="http://schemas.microsoft.com/office/powerpoint/2010/main" val="1314785082"/>
              </p:ext>
            </p:extLst>
          </p:nvPr>
        </p:nvGraphicFramePr>
        <p:xfrm>
          <a:off x="679124" y="1095934"/>
          <a:ext cx="10969487" cy="5131366"/>
        </p:xfrm>
        <a:graphic>
          <a:graphicData uri="http://schemas.openxmlformats.org/drawingml/2006/table">
            <a:tbl>
              <a:tblPr firstRow="1" firstCol="1" bandRow="1">
                <a:solidFill>
                  <a:schemeClr val="bg1"/>
                </a:solidFill>
                <a:tableStyleId>{ED083AE6-46FA-4A59-8FB0-9F97EB10719F}</a:tableStyleId>
              </a:tblPr>
              <a:tblGrid>
                <a:gridCol w="1869551">
                  <a:extLst>
                    <a:ext uri="{9D8B030D-6E8A-4147-A177-3AD203B41FA5}">
                      <a16:colId xmlns:a16="http://schemas.microsoft.com/office/drawing/2014/main" val="20000"/>
                    </a:ext>
                  </a:extLst>
                </a:gridCol>
                <a:gridCol w="7680960">
                  <a:extLst>
                    <a:ext uri="{9D8B030D-6E8A-4147-A177-3AD203B41FA5}">
                      <a16:colId xmlns:a16="http://schemas.microsoft.com/office/drawing/2014/main" val="20001"/>
                    </a:ext>
                  </a:extLst>
                </a:gridCol>
                <a:gridCol w="1418976">
                  <a:extLst>
                    <a:ext uri="{9D8B030D-6E8A-4147-A177-3AD203B41FA5}">
                      <a16:colId xmlns:a16="http://schemas.microsoft.com/office/drawing/2014/main" val="20002"/>
                    </a:ext>
                  </a:extLst>
                </a:gridCol>
              </a:tblGrid>
              <a:tr h="403445">
                <a:tc>
                  <a:txBody>
                    <a:bodyPr/>
                    <a:lstStyle/>
                    <a:p>
                      <a:pPr algn="l" fontAlgn="b"/>
                      <a:r>
                        <a:rPr lang="en-US" sz="1600" b="1" u="none" strike="noStrike" kern="1200">
                          <a:solidFill>
                            <a:schemeClr val="tx1"/>
                          </a:solidFill>
                          <a:effectLst/>
                          <a:latin typeface="+mn-lt"/>
                          <a:ea typeface="+mn-ea"/>
                          <a:cs typeface="+mn-cs"/>
                        </a:rPr>
                        <a:t>Issue</a:t>
                      </a:r>
                    </a:p>
                  </a:txBody>
                  <a:tcPr marL="7620" marR="7620" marT="7620" marB="0" anchor="ctr"/>
                </a:tc>
                <a:tc>
                  <a:txBody>
                    <a:bodyPr/>
                    <a:lstStyle/>
                    <a:p>
                      <a:pPr algn="ctr" fontAlgn="b"/>
                      <a:r>
                        <a:rPr lang="en-US" sz="1600" u="none" strike="noStrike">
                          <a:effectLst/>
                        </a:rPr>
                        <a:t>Risk</a:t>
                      </a:r>
                      <a:endParaRPr lang="en-US" sz="16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600" b="1" i="0" u="none" strike="noStrike">
                          <a:solidFill>
                            <a:schemeClr val="tx1"/>
                          </a:solidFill>
                          <a:effectLst/>
                          <a:latin typeface="+mn-lt"/>
                        </a:rPr>
                        <a:t>Recommended</a:t>
                      </a:r>
                      <a:r>
                        <a:rPr lang="en-US" sz="1600" b="1" i="0" u="none" strike="noStrike" baseline="0">
                          <a:solidFill>
                            <a:schemeClr val="tx1"/>
                          </a:solidFill>
                          <a:effectLst/>
                          <a:latin typeface="+mn-lt"/>
                        </a:rPr>
                        <a:t> Priority</a:t>
                      </a:r>
                      <a:endParaRPr lang="en-US" sz="16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0000"/>
                  </a:ext>
                </a:extLst>
              </a:tr>
              <a:tr h="359693">
                <a:tc>
                  <a:txBody>
                    <a:bodyPr/>
                    <a:lstStyle/>
                    <a:p>
                      <a:pPr algn="l" fontAlgn="b"/>
                      <a:r>
                        <a:rPr lang="en-US" sz="1200" b="0" u="none" strike="noStrike">
                          <a:effectLst/>
                        </a:rPr>
                        <a:t>Structures missing Lightning Arrester on Equipment Pole</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Overvoltage conditions that lead to arcing may cause failure if the arc travels to a bare to covered transition point. Once the arc meets the covered portion, the arc stops, causing the conductor to melt and burn down. </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High</a:t>
                      </a:r>
                    </a:p>
                  </a:txBody>
                  <a:tcPr marL="7620" marR="7620" marT="7620" marB="0" anchor="ctr"/>
                </a:tc>
                <a:extLst>
                  <a:ext uri="{0D108BD9-81ED-4DB2-BD59-A6C34878D82A}">
                    <a16:rowId xmlns:a16="http://schemas.microsoft.com/office/drawing/2014/main" val="10001"/>
                  </a:ext>
                </a:extLst>
              </a:tr>
              <a:tr h="359693">
                <a:tc>
                  <a:txBody>
                    <a:bodyPr/>
                    <a:lstStyle/>
                    <a:p>
                      <a:pPr algn="l" fontAlgn="b"/>
                      <a:r>
                        <a:rPr lang="en-US" sz="1200" b="0" u="none" strike="noStrike">
                          <a:effectLst/>
                        </a:rPr>
                        <a:t>Excessive Angle</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Excessive deviation angles will mechanically overtax the insulator or crossarm, leading to their failure.</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High</a:t>
                      </a:r>
                    </a:p>
                  </a:txBody>
                  <a:tcPr marL="7620" marR="7620" marT="7620" marB="0" anchor="ctr"/>
                </a:tc>
                <a:extLst>
                  <a:ext uri="{0D108BD9-81ED-4DB2-BD59-A6C34878D82A}">
                    <a16:rowId xmlns:a16="http://schemas.microsoft.com/office/drawing/2014/main" val="10002"/>
                  </a:ext>
                </a:extLst>
              </a:tr>
              <a:tr h="359693">
                <a:tc>
                  <a:txBody>
                    <a:bodyPr/>
                    <a:lstStyle/>
                    <a:p>
                      <a:pPr algn="l" fontAlgn="b"/>
                      <a:r>
                        <a:rPr lang="en-US" sz="1200" b="0" u="none" strike="noStrike">
                          <a:effectLst/>
                        </a:rPr>
                        <a:t>Over-tensioned conductor</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Over-tensioning the lines will mechanically stress the conductor,</a:t>
                      </a:r>
                      <a:r>
                        <a:rPr lang="en-US" sz="1200" b="0" u="none" strike="noStrike" kern="1200" baseline="0">
                          <a:solidFill>
                            <a:schemeClr val="tx1"/>
                          </a:solidFill>
                          <a:effectLst/>
                          <a:latin typeface="+mn-lt"/>
                          <a:ea typeface="+mn-ea"/>
                          <a:cs typeface="+mn-cs"/>
                        </a:rPr>
                        <a:t> conductor support, and structure</a:t>
                      </a:r>
                      <a:r>
                        <a:rPr lang="en-US" sz="1200" b="0" u="none" strike="noStrike" kern="1200">
                          <a:solidFill>
                            <a:schemeClr val="tx1"/>
                          </a:solidFill>
                          <a:effectLst/>
                          <a:latin typeface="+mn-lt"/>
                          <a:ea typeface="+mn-ea"/>
                          <a:cs typeface="+mn-cs"/>
                        </a:rPr>
                        <a:t>. It will also make the conductor more susceptible to Aeolian vibration. This will lead to premature failure of the covered conductor.</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High</a:t>
                      </a:r>
                    </a:p>
                  </a:txBody>
                  <a:tcPr marL="7620" marR="7620" marT="7620" marB="0" anchor="ctr"/>
                </a:tc>
                <a:extLst>
                  <a:ext uri="{0D108BD9-81ED-4DB2-BD59-A6C34878D82A}">
                    <a16:rowId xmlns:a16="http://schemas.microsoft.com/office/drawing/2014/main" val="10003"/>
                  </a:ext>
                </a:extLst>
              </a:tr>
              <a:tr h="359693">
                <a:tc>
                  <a:txBody>
                    <a:bodyPr/>
                    <a:lstStyle/>
                    <a:p>
                      <a:pPr marL="0" indent="0" algn="l" fontAlgn="b">
                        <a:buFont typeface="Arial" panose="020B0604020202020204" pitchFamily="34" charset="0"/>
                        <a:buNone/>
                      </a:pPr>
                      <a:r>
                        <a:rPr lang="en-US" sz="1200" b="0" u="none" strike="noStrike">
                          <a:effectLst/>
                        </a:rPr>
                        <a:t>Missing Dead-end Covers</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conductor is present at dead-ends. The increased length of exposed present at dead-ends leads to an increased contact with wildlife or vegetation risk and possible failure at the bare to covered transition point when arcing occurs. Dead-end covers minimize these risks.</a:t>
                      </a:r>
                    </a:p>
                  </a:txBody>
                  <a:tcPr marL="7620" marR="7620" marT="7620"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u="none" strike="noStrike" kern="1200">
                          <a:solidFill>
                            <a:schemeClr val="tx1"/>
                          </a:solidFill>
                          <a:effectLst/>
                          <a:latin typeface="+mn-lt"/>
                          <a:ea typeface="+mn-ea"/>
                          <a:cs typeface="+mn-cs"/>
                        </a:rPr>
                        <a:t>High</a:t>
                      </a:r>
                    </a:p>
                    <a:p>
                      <a:pPr algn="ctr" fontAlgn="b"/>
                      <a:endParaRPr lang="en-US" sz="1200" b="0" u="none" strike="noStrike" kern="1200">
                        <a:solidFill>
                          <a:schemeClr val="tx1"/>
                        </a:solidFill>
                        <a:effectLst/>
                        <a:latin typeface="+mn-lt"/>
                        <a:ea typeface="+mn-ea"/>
                        <a:cs typeface="+mn-cs"/>
                      </a:endParaRPr>
                    </a:p>
                  </a:txBody>
                  <a:tcPr marL="7620" marR="7620" marT="7620" marB="0" anchor="ctr"/>
                </a:tc>
                <a:extLst>
                  <a:ext uri="{0D108BD9-81ED-4DB2-BD59-A6C34878D82A}">
                    <a16:rowId xmlns:a16="http://schemas.microsoft.com/office/drawing/2014/main" val="10004"/>
                  </a:ext>
                </a:extLst>
              </a:tr>
              <a:tr h="359693">
                <a:tc>
                  <a:txBody>
                    <a:bodyPr/>
                    <a:lstStyle/>
                    <a:p>
                      <a:pPr algn="l" fontAlgn="b"/>
                      <a:r>
                        <a:rPr lang="en-US" sz="1200" b="0" i="0" u="none" strike="noStrike">
                          <a:solidFill>
                            <a:srgbClr val="000000"/>
                          </a:solidFill>
                          <a:effectLst/>
                          <a:latin typeface="Calibri" panose="020F0502020204030204" pitchFamily="34" charset="0"/>
                        </a:rPr>
                        <a:t>PGW Jumper</a:t>
                      </a: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PGW jumpers have</a:t>
                      </a:r>
                      <a:r>
                        <a:rPr lang="en-US" sz="1200" b="0" u="none" strike="noStrike" kern="1200" baseline="0">
                          <a:solidFill>
                            <a:schemeClr val="tx1"/>
                          </a:solidFill>
                          <a:effectLst/>
                          <a:latin typeface="+mn-lt"/>
                          <a:ea typeface="+mn-ea"/>
                          <a:cs typeface="+mn-cs"/>
                        </a:rPr>
                        <a:t> a lower current carrying capacity than 1/0 ACSR or #2 Copper. Therefore, they will act as a fuse on the line when using them as jumpers. </a:t>
                      </a:r>
                      <a:endParaRPr lang="en-US" sz="1200" b="0" u="none" strike="noStrike" kern="1200">
                        <a:solidFill>
                          <a:schemeClr val="tx1"/>
                        </a:solidFill>
                        <a:effectLst/>
                        <a:latin typeface="+mn-lt"/>
                        <a:ea typeface="+mn-ea"/>
                        <a:cs typeface="+mn-cs"/>
                      </a:endParaRP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High</a:t>
                      </a:r>
                    </a:p>
                  </a:txBody>
                  <a:tcPr marL="7620" marR="7620" marT="7620" marB="0" anchor="ctr"/>
                </a:tc>
                <a:extLst>
                  <a:ext uri="{0D108BD9-81ED-4DB2-BD59-A6C34878D82A}">
                    <a16:rowId xmlns:a16="http://schemas.microsoft.com/office/drawing/2014/main" val="10010"/>
                  </a:ext>
                </a:extLst>
              </a:tr>
              <a:tr h="359693">
                <a:tc>
                  <a:txBody>
                    <a:bodyPr/>
                    <a:lstStyle/>
                    <a:p>
                      <a:pPr algn="l" fontAlgn="b"/>
                      <a:r>
                        <a:rPr lang="en-US" sz="1200" b="0" i="0" u="none" strike="noStrike">
                          <a:solidFill>
                            <a:srgbClr val="000000"/>
                          </a:solidFill>
                          <a:effectLst/>
                          <a:latin typeface="Calibri" panose="020F0502020204030204" pitchFamily="34" charset="0"/>
                        </a:rPr>
                        <a:t>Wrong Insulator</a:t>
                      </a: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Using porcelain</a:t>
                      </a:r>
                      <a:r>
                        <a:rPr lang="en-US" sz="1200" b="0" u="none" strike="noStrike" kern="1200" baseline="0">
                          <a:solidFill>
                            <a:schemeClr val="tx1"/>
                          </a:solidFill>
                          <a:effectLst/>
                          <a:latin typeface="+mn-lt"/>
                          <a:ea typeface="+mn-ea"/>
                          <a:cs typeface="+mn-cs"/>
                        </a:rPr>
                        <a:t> insulators with covered conductor will cause tracking on the covering. Tracking will erode the covering, making it lose its effectiveness.</a:t>
                      </a:r>
                      <a:endParaRPr lang="en-US" sz="1200" b="0" u="none" strike="noStrike" kern="1200">
                        <a:solidFill>
                          <a:schemeClr val="tx1"/>
                        </a:solidFill>
                        <a:effectLst/>
                        <a:latin typeface="+mn-lt"/>
                        <a:ea typeface="+mn-ea"/>
                        <a:cs typeface="+mn-cs"/>
                      </a:endParaRP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High</a:t>
                      </a:r>
                    </a:p>
                  </a:txBody>
                  <a:tcPr marL="7620" marR="7620" marT="7620" marB="0" anchor="ctr"/>
                </a:tc>
                <a:extLst>
                  <a:ext uri="{0D108BD9-81ED-4DB2-BD59-A6C34878D82A}">
                    <a16:rowId xmlns:a16="http://schemas.microsoft.com/office/drawing/2014/main" val="10012"/>
                  </a:ext>
                </a:extLst>
              </a:tr>
              <a:tr h="359693">
                <a:tc>
                  <a:txBody>
                    <a:bodyPr/>
                    <a:lstStyle/>
                    <a:p>
                      <a:pPr marL="0" indent="0" algn="l" fontAlgn="b">
                        <a:buFont typeface="Arial" panose="020B0604020202020204" pitchFamily="34" charset="0"/>
                        <a:buNone/>
                      </a:pPr>
                      <a:r>
                        <a:rPr lang="en-US" sz="1200" b="0" u="none" strike="noStrike">
                          <a:effectLst/>
                        </a:rPr>
                        <a:t>Missing Connector Covers</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conductor is present at connection points, leading to contact with object risk and possible failure at the bare to covered transition point when arcing occurs. Connector covers minimize the risk.</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Medium</a:t>
                      </a:r>
                    </a:p>
                  </a:txBody>
                  <a:tcPr marL="7620" marR="7620" marT="7620" marB="0" anchor="ctr"/>
                </a:tc>
                <a:extLst>
                  <a:ext uri="{0D108BD9-81ED-4DB2-BD59-A6C34878D82A}">
                    <a16:rowId xmlns:a16="http://schemas.microsoft.com/office/drawing/2014/main" val="10011"/>
                  </a:ext>
                </a:extLst>
              </a:tr>
              <a:tr h="359693">
                <a:tc>
                  <a:txBody>
                    <a:bodyPr/>
                    <a:lstStyle/>
                    <a:p>
                      <a:pPr algn="l" fontAlgn="b"/>
                      <a:r>
                        <a:rPr lang="en-US" sz="1200" b="0" u="none" strike="noStrike">
                          <a:effectLst/>
                        </a:rPr>
                        <a:t>Partially exposed conductor</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conductor may lead to contact with object risk and possible failure at the bare to covered transition point when arcing occurs.</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Medium</a:t>
                      </a:r>
                    </a:p>
                  </a:txBody>
                  <a:tcPr marL="7620" marR="7620" marT="7620" marB="0" anchor="ctr"/>
                </a:tc>
                <a:extLst>
                  <a:ext uri="{0D108BD9-81ED-4DB2-BD59-A6C34878D82A}">
                    <a16:rowId xmlns:a16="http://schemas.microsoft.com/office/drawing/2014/main" val="10005"/>
                  </a:ext>
                </a:extLst>
              </a:tr>
              <a:tr h="359693">
                <a:tc>
                  <a:txBody>
                    <a:bodyPr/>
                    <a:lstStyle/>
                    <a:p>
                      <a:pPr marL="0" indent="0" algn="l" fontAlgn="b">
                        <a:buFont typeface="Arial" panose="020B0604020202020204" pitchFamily="34" charset="0"/>
                        <a:buNone/>
                      </a:pPr>
                      <a:r>
                        <a:rPr lang="en-US" sz="1200" b="0" u="none" strike="noStrike">
                          <a:effectLst/>
                        </a:rPr>
                        <a:t>Missing Fuse Covers</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connections points on the fuse may lead to phase-to-phase or phase-to-ground contact. Single phase configuration will have a lower risk of phase-to-phase contact compared to three phase configuration due to spacing.</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Low </a:t>
                      </a:r>
                    </a:p>
                  </a:txBody>
                  <a:tcPr marL="7620" marR="7620" marT="7620" marB="0" anchor="ctr"/>
                </a:tc>
                <a:extLst>
                  <a:ext uri="{0D108BD9-81ED-4DB2-BD59-A6C34878D82A}">
                    <a16:rowId xmlns:a16="http://schemas.microsoft.com/office/drawing/2014/main" val="10006"/>
                  </a:ext>
                </a:extLst>
              </a:tr>
              <a:tr h="359693">
                <a:tc>
                  <a:txBody>
                    <a:bodyPr/>
                    <a:lstStyle/>
                    <a:p>
                      <a:pPr marL="0" indent="0" algn="l" fontAlgn="b">
                        <a:buFont typeface="Arial" panose="020B0604020202020204" pitchFamily="34" charset="0"/>
                        <a:buNone/>
                      </a:pPr>
                      <a:r>
                        <a:rPr lang="en-US" sz="1200" b="0" u="none" strike="noStrike">
                          <a:effectLst/>
                        </a:rPr>
                        <a:t>Missing Lightning Arrester Cover</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connections points on the lightning arrester may lead to phase-to-phase or phase-to-ground contact. </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Low</a:t>
                      </a:r>
                    </a:p>
                  </a:txBody>
                  <a:tcPr marL="7620" marR="7620" marT="7620" marB="0" anchor="ctr"/>
                </a:tc>
                <a:extLst>
                  <a:ext uri="{0D108BD9-81ED-4DB2-BD59-A6C34878D82A}">
                    <a16:rowId xmlns:a16="http://schemas.microsoft.com/office/drawing/2014/main" val="10007"/>
                  </a:ext>
                </a:extLst>
              </a:tr>
              <a:tr h="359693">
                <a:tc>
                  <a:txBody>
                    <a:bodyPr/>
                    <a:lstStyle/>
                    <a:p>
                      <a:pPr marL="0" indent="0" algn="l" fontAlgn="b">
                        <a:buFont typeface="Arial" panose="020B0604020202020204" pitchFamily="34" charset="0"/>
                        <a:buNone/>
                      </a:pPr>
                      <a:r>
                        <a:rPr lang="en-US" sz="1200" b="0" u="none" strike="noStrike">
                          <a:effectLst/>
                        </a:rPr>
                        <a:t>Missing Equipment Bushing Cover</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connections points on the equipment arrester may lead to phase-to-phase or phase-to-ground contact.</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Low</a:t>
                      </a:r>
                    </a:p>
                  </a:txBody>
                  <a:tcPr marL="7620" marR="7620" marT="7620" marB="0" anchor="ctr"/>
                </a:tc>
                <a:extLst>
                  <a:ext uri="{0D108BD9-81ED-4DB2-BD59-A6C34878D82A}">
                    <a16:rowId xmlns:a16="http://schemas.microsoft.com/office/drawing/2014/main" val="10008"/>
                  </a:ext>
                </a:extLst>
              </a:tr>
              <a:tr h="359693">
                <a:tc>
                  <a:txBody>
                    <a:bodyPr/>
                    <a:lstStyle/>
                    <a:p>
                      <a:pPr marL="0" indent="0" algn="l" fontAlgn="b">
                        <a:buFont typeface="Arial" panose="020B0604020202020204" pitchFamily="34" charset="0"/>
                        <a:buNone/>
                      </a:pPr>
                      <a:r>
                        <a:rPr lang="en-US" sz="1200" b="0" u="none" strike="noStrike">
                          <a:effectLst/>
                        </a:rPr>
                        <a:t>Missing Pothead Cover</a:t>
                      </a:r>
                      <a:endParaRPr lang="en-US" sz="12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en-US" sz="1200" b="0" u="none" strike="noStrike" kern="1200">
                          <a:solidFill>
                            <a:schemeClr val="tx1"/>
                          </a:solidFill>
                          <a:effectLst/>
                          <a:latin typeface="+mn-lt"/>
                          <a:ea typeface="+mn-ea"/>
                          <a:cs typeface="+mn-cs"/>
                        </a:rPr>
                        <a:t>Exposed connections points on the pothead may lead to phase-to-phase or phase-to-ground contact. </a:t>
                      </a:r>
                    </a:p>
                  </a:txBody>
                  <a:tcPr marL="7620" marR="7620" marT="7620" marB="0" anchor="ctr"/>
                </a:tc>
                <a:tc>
                  <a:txBody>
                    <a:bodyPr/>
                    <a:lstStyle/>
                    <a:p>
                      <a:pPr algn="ctr" fontAlgn="b"/>
                      <a:r>
                        <a:rPr lang="en-US" sz="1200" b="0" u="none" strike="noStrike" kern="1200">
                          <a:solidFill>
                            <a:schemeClr val="tx1"/>
                          </a:solidFill>
                          <a:effectLst/>
                          <a:latin typeface="+mn-lt"/>
                          <a:ea typeface="+mn-ea"/>
                          <a:cs typeface="+mn-cs"/>
                        </a:rPr>
                        <a:t>Low</a:t>
                      </a:r>
                    </a:p>
                  </a:txBody>
                  <a:tcPr marL="7620" marR="7620" marT="7620" marB="0" anchor="ctr"/>
                </a:tc>
                <a:extLst>
                  <a:ext uri="{0D108BD9-81ED-4DB2-BD59-A6C34878D82A}">
                    <a16:rowId xmlns:a16="http://schemas.microsoft.com/office/drawing/2014/main" val="10009"/>
                  </a:ext>
                </a:extLst>
              </a:tr>
            </a:tbl>
          </a:graphicData>
        </a:graphic>
      </p:graphicFrame>
      <p:sp>
        <p:nvSpPr>
          <p:cNvPr id="3" name="Slide Number Placeholder 2"/>
          <p:cNvSpPr>
            <a:spLocks noGrp="1"/>
          </p:cNvSpPr>
          <p:nvPr>
            <p:ph type="sldNum" sz="quarter" idx="12"/>
          </p:nvPr>
        </p:nvSpPr>
        <p:spPr/>
        <p:txBody>
          <a:bodyPr/>
          <a:lstStyle/>
          <a:p>
            <a:fld id="{DEF0D29B-9C7A-49D3-B901-48F774BB9630}" type="slidenum">
              <a:rPr lang="en-US" smtClean="0"/>
              <a:t>23</a:t>
            </a:fld>
            <a:endParaRPr lang="en-US"/>
          </a:p>
        </p:txBody>
      </p:sp>
      <p:sp>
        <p:nvSpPr>
          <p:cNvPr id="5" name="TextBox 4"/>
          <p:cNvSpPr txBox="1"/>
          <p:nvPr/>
        </p:nvSpPr>
        <p:spPr>
          <a:xfrm>
            <a:off x="612912" y="6227300"/>
            <a:ext cx="10750876" cy="461665"/>
          </a:xfrm>
          <a:prstGeom prst="rect">
            <a:avLst/>
          </a:prstGeom>
          <a:noFill/>
        </p:spPr>
        <p:txBody>
          <a:bodyPr wrap="square" rtlCol="0">
            <a:spAutoFit/>
          </a:bodyPr>
          <a:lstStyle/>
          <a:p>
            <a:r>
              <a:rPr lang="en-US" sz="1200" i="1" u="sng"/>
              <a:t>Note:</a:t>
            </a:r>
            <a:r>
              <a:rPr lang="en-US" sz="1200"/>
              <a:t> Various missing covers have different priority levels due to the amount of exposed conductor, for example a missing dead-end cover will expose a larger area of bare conductor compared to a missing connector cover</a:t>
            </a:r>
          </a:p>
        </p:txBody>
      </p:sp>
    </p:spTree>
    <p:extLst>
      <p:ext uri="{BB962C8B-B14F-4D97-AF65-F5344CB8AC3E}">
        <p14:creationId xmlns:p14="http://schemas.microsoft.com/office/powerpoint/2010/main" val="1410667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Priority Timeline</a:t>
            </a:r>
          </a:p>
        </p:txBody>
      </p:sp>
      <p:graphicFrame>
        <p:nvGraphicFramePr>
          <p:cNvPr id="4" name="Table 5"/>
          <p:cNvGraphicFramePr>
            <a:graphicFrameLocks noGrp="1"/>
          </p:cNvGraphicFramePr>
          <p:nvPr/>
        </p:nvGraphicFramePr>
        <p:xfrm>
          <a:off x="838199" y="1690688"/>
          <a:ext cx="10466031" cy="4509814"/>
        </p:xfrm>
        <a:graphic>
          <a:graphicData uri="http://schemas.openxmlformats.org/drawingml/2006/table">
            <a:tbl>
              <a:tblPr firstRow="1" bandRow="1">
                <a:tableStyleId>{ED083AE6-46FA-4A59-8FB0-9F97EB10719F}</a:tableStyleId>
              </a:tblPr>
              <a:tblGrid>
                <a:gridCol w="1670583">
                  <a:extLst>
                    <a:ext uri="{9D8B030D-6E8A-4147-A177-3AD203B41FA5}">
                      <a16:colId xmlns:a16="http://schemas.microsoft.com/office/drawing/2014/main" val="20000"/>
                    </a:ext>
                  </a:extLst>
                </a:gridCol>
                <a:gridCol w="2839241">
                  <a:extLst>
                    <a:ext uri="{9D8B030D-6E8A-4147-A177-3AD203B41FA5}">
                      <a16:colId xmlns:a16="http://schemas.microsoft.com/office/drawing/2014/main" val="20001"/>
                    </a:ext>
                  </a:extLst>
                </a:gridCol>
                <a:gridCol w="5956207">
                  <a:extLst>
                    <a:ext uri="{9D8B030D-6E8A-4147-A177-3AD203B41FA5}">
                      <a16:colId xmlns:a16="http://schemas.microsoft.com/office/drawing/2014/main" val="20002"/>
                    </a:ext>
                  </a:extLst>
                </a:gridCol>
              </a:tblGrid>
              <a:tr h="802630">
                <a:tc>
                  <a:txBody>
                    <a:bodyPr/>
                    <a:lstStyle/>
                    <a:p>
                      <a:pPr algn="ctr"/>
                      <a:r>
                        <a:rPr lang="en-US"/>
                        <a:t>Priority</a:t>
                      </a:r>
                    </a:p>
                  </a:txBody>
                  <a:tcPr/>
                </a:tc>
                <a:tc>
                  <a:txBody>
                    <a:bodyPr/>
                    <a:lstStyle/>
                    <a:p>
                      <a:pPr algn="ctr"/>
                      <a:r>
                        <a:rPr lang="en-US"/>
                        <a:t>Recommended</a:t>
                      </a:r>
                      <a:r>
                        <a:rPr lang="en-US" baseline="0"/>
                        <a:t> </a:t>
                      </a:r>
                      <a:r>
                        <a:rPr lang="en-US"/>
                        <a:t>Remediation</a:t>
                      </a:r>
                      <a:r>
                        <a:rPr lang="en-US" baseline="0"/>
                        <a:t> Timeline</a:t>
                      </a:r>
                      <a:endParaRPr lang="en-US"/>
                    </a:p>
                  </a:txBody>
                  <a:tcPr/>
                </a:tc>
                <a:tc>
                  <a:txBody>
                    <a:bodyPr/>
                    <a:lstStyle/>
                    <a:p>
                      <a:pPr algn="ctr"/>
                      <a:r>
                        <a:rPr lang="en-US"/>
                        <a:t>Reason</a:t>
                      </a:r>
                    </a:p>
                  </a:txBody>
                  <a:tcPr/>
                </a:tc>
                <a:extLst>
                  <a:ext uri="{0D108BD9-81ED-4DB2-BD59-A6C34878D82A}">
                    <a16:rowId xmlns:a16="http://schemas.microsoft.com/office/drawing/2014/main" val="10000"/>
                  </a:ext>
                </a:extLst>
              </a:tr>
              <a:tr h="1235728">
                <a:tc>
                  <a:txBody>
                    <a:bodyPr/>
                    <a:lstStyle/>
                    <a:p>
                      <a:pPr algn="ctr"/>
                      <a:r>
                        <a:rPr lang="en-US"/>
                        <a:t>High</a:t>
                      </a:r>
                    </a:p>
                  </a:txBody>
                  <a:tcPr/>
                </a:tc>
                <a:tc>
                  <a:txBody>
                    <a:bodyPr/>
                    <a:lstStyle/>
                    <a:p>
                      <a:pPr algn="ctr"/>
                      <a:r>
                        <a:rPr lang="en-US"/>
                        <a:t>6 months</a:t>
                      </a:r>
                    </a:p>
                    <a:p>
                      <a:pPr algn="ctr"/>
                      <a:r>
                        <a:rPr lang="en-US"/>
                        <a:t>(P2 equivalent)</a:t>
                      </a:r>
                    </a:p>
                  </a:txBody>
                  <a:tcPr/>
                </a:tc>
                <a:tc>
                  <a:txBody>
                    <a:bodyPr/>
                    <a:lstStyle/>
                    <a:p>
                      <a:pPr algn="l"/>
                      <a:r>
                        <a:rPr lang="en-US"/>
                        <a:t>These</a:t>
                      </a:r>
                      <a:r>
                        <a:rPr lang="en-US" baseline="0"/>
                        <a:t> issues pose the highest failure risk necessitating prompt action. High winds and ice loading may exacerbate some of the issues, making remediation before fall (high winds) and winter (ice) prudent.</a:t>
                      </a:r>
                      <a:endParaRPr lang="en-US"/>
                    </a:p>
                  </a:txBody>
                  <a:tcPr/>
                </a:tc>
                <a:extLst>
                  <a:ext uri="{0D108BD9-81ED-4DB2-BD59-A6C34878D82A}">
                    <a16:rowId xmlns:a16="http://schemas.microsoft.com/office/drawing/2014/main" val="10001"/>
                  </a:ext>
                </a:extLst>
              </a:tr>
              <a:tr h="1235728">
                <a:tc>
                  <a:txBody>
                    <a:bodyPr/>
                    <a:lstStyle/>
                    <a:p>
                      <a:pPr algn="ctr"/>
                      <a:r>
                        <a:rPr lang="en-US"/>
                        <a:t>Medium</a:t>
                      </a:r>
                    </a:p>
                  </a:txBody>
                  <a:tcPr/>
                </a:tc>
                <a:tc>
                  <a:txBody>
                    <a:bodyPr/>
                    <a:lstStyle/>
                    <a:p>
                      <a:pPr algn="ctr"/>
                      <a:r>
                        <a:rPr lang="en-US"/>
                        <a:t>18 months</a:t>
                      </a:r>
                    </a:p>
                  </a:txBody>
                  <a:tcPr/>
                </a:tc>
                <a:tc>
                  <a:txBody>
                    <a:bodyPr/>
                    <a:lstStyle/>
                    <a:p>
                      <a:pPr algn="l"/>
                      <a:r>
                        <a:rPr lang="en-US"/>
                        <a:t>These issues introduce some contact with object risk. It is prudent to remediate these</a:t>
                      </a:r>
                      <a:r>
                        <a:rPr lang="en-US" baseline="0"/>
                        <a:t> issues to prevent possible ignition, however the urgency is moderate because the amount of exposed conductor is relatively small. </a:t>
                      </a:r>
                      <a:endParaRPr lang="en-US"/>
                    </a:p>
                  </a:txBody>
                  <a:tcPr/>
                </a:tc>
                <a:extLst>
                  <a:ext uri="{0D108BD9-81ED-4DB2-BD59-A6C34878D82A}">
                    <a16:rowId xmlns:a16="http://schemas.microsoft.com/office/drawing/2014/main" val="10002"/>
                  </a:ext>
                </a:extLst>
              </a:tr>
              <a:tr h="1235728">
                <a:tc>
                  <a:txBody>
                    <a:bodyPr/>
                    <a:lstStyle/>
                    <a:p>
                      <a:pPr algn="ctr"/>
                      <a:r>
                        <a:rPr lang="en-US"/>
                        <a:t>Low</a:t>
                      </a:r>
                    </a:p>
                  </a:txBody>
                  <a:tcPr/>
                </a:tc>
                <a:tc>
                  <a:txBody>
                    <a:bodyPr/>
                    <a:lstStyle/>
                    <a:p>
                      <a:pPr algn="ctr"/>
                      <a:r>
                        <a:rPr lang="en-US"/>
                        <a:t>3 years</a:t>
                      </a:r>
                    </a:p>
                    <a:p>
                      <a:pPr algn="ctr"/>
                      <a:r>
                        <a:rPr lang="en-US"/>
                        <a:t>(P3 equivalent)</a:t>
                      </a:r>
                    </a:p>
                  </a:txBody>
                  <a:tcPr/>
                </a:tc>
                <a:tc>
                  <a:txBody>
                    <a:bodyPr/>
                    <a:lstStyle/>
                    <a:p>
                      <a:pPr algn="l"/>
                      <a:r>
                        <a:rPr lang="en-US"/>
                        <a:t>These issues</a:t>
                      </a:r>
                      <a:r>
                        <a:rPr lang="en-US" baseline="0"/>
                        <a:t> introduce a low probability of contact risk and at the minimum do not comply with SCE’s construction standards. Remediation is recommended for compliance to SCE’s standards.</a:t>
                      </a:r>
                      <a:endParaRPr lang="en-US"/>
                    </a:p>
                  </a:txBody>
                  <a:tcPr/>
                </a:tc>
                <a:extLst>
                  <a:ext uri="{0D108BD9-81ED-4DB2-BD59-A6C34878D82A}">
                    <a16:rowId xmlns:a16="http://schemas.microsoft.com/office/drawing/2014/main" val="10003"/>
                  </a:ext>
                </a:extLst>
              </a:tr>
            </a:tbl>
          </a:graphicData>
        </a:graphic>
      </p:graphicFrame>
      <p:sp>
        <p:nvSpPr>
          <p:cNvPr id="5" name="Slide Number Placeholder 4"/>
          <p:cNvSpPr>
            <a:spLocks noGrp="1"/>
          </p:cNvSpPr>
          <p:nvPr>
            <p:ph type="sldNum" sz="quarter" idx="12"/>
          </p:nvPr>
        </p:nvSpPr>
        <p:spPr/>
        <p:txBody>
          <a:bodyPr/>
          <a:lstStyle/>
          <a:p>
            <a:fld id="{DEF0D29B-9C7A-49D3-B901-48F774BB9630}" type="slidenum">
              <a:rPr lang="en-US" smtClean="0"/>
              <a:t>24</a:t>
            </a:fld>
            <a:endParaRPr lang="en-US"/>
          </a:p>
        </p:txBody>
      </p:sp>
    </p:spTree>
    <p:extLst>
      <p:ext uri="{BB962C8B-B14F-4D97-AF65-F5344CB8AC3E}">
        <p14:creationId xmlns:p14="http://schemas.microsoft.com/office/powerpoint/2010/main" val="184104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Examples of High Priority Issues</a:t>
            </a:r>
          </a:p>
        </p:txBody>
      </p:sp>
    </p:spTree>
    <p:extLst>
      <p:ext uri="{BB962C8B-B14F-4D97-AF65-F5344CB8AC3E}">
        <p14:creationId xmlns:p14="http://schemas.microsoft.com/office/powerpoint/2010/main" val="17495034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04850" y="168197"/>
            <a:ext cx="10515600" cy="1325563"/>
          </a:xfrm>
        </p:spPr>
        <p:txBody>
          <a:bodyPr/>
          <a:lstStyle/>
          <a:p>
            <a:r>
              <a:rPr lang="en-US"/>
              <a:t>Missing Dead-end Covers</a:t>
            </a:r>
          </a:p>
        </p:txBody>
      </p:sp>
      <p:sp>
        <p:nvSpPr>
          <p:cNvPr id="5" name="Content Placeholder 4"/>
          <p:cNvSpPr>
            <a:spLocks noGrp="1"/>
          </p:cNvSpPr>
          <p:nvPr>
            <p:ph sz="half" idx="1"/>
          </p:nvPr>
        </p:nvSpPr>
        <p:spPr>
          <a:xfrm>
            <a:off x="384910" y="1394914"/>
            <a:ext cx="7296150" cy="4979194"/>
          </a:xfrm>
        </p:spPr>
        <p:txBody>
          <a:bodyPr/>
          <a:lstStyle/>
          <a:p>
            <a:r>
              <a:rPr lang="en-US"/>
              <a:t>The highest number of issues is the “Missing dead-end cover” category</a:t>
            </a:r>
          </a:p>
          <a:p>
            <a:pPr lvl="1"/>
            <a:r>
              <a:rPr lang="en-US"/>
              <a:t>Exposes bare conductor at dead-ends</a:t>
            </a:r>
          </a:p>
          <a:p>
            <a:pPr lvl="1"/>
            <a:r>
              <a:rPr lang="en-US"/>
              <a:t>Poses a contact with object risk</a:t>
            </a:r>
          </a:p>
          <a:p>
            <a:r>
              <a:rPr lang="en-US"/>
              <a:t>Additionally, inspections found that the wrong cover was used for the dead-end in the field leading to exposed bare conductor</a:t>
            </a:r>
          </a:p>
          <a:p>
            <a:pPr lvl="1"/>
            <a:r>
              <a:rPr lang="en-US"/>
              <a:t>Some structures with the wrong dead-end cover were sufficiently covered</a:t>
            </a:r>
          </a:p>
          <a:p>
            <a:r>
              <a:rPr lang="en-US"/>
              <a:t>Per the Distribution Overhead Standard (DOH CC 150.2):</a:t>
            </a:r>
          </a:p>
          <a:p>
            <a:pPr lvl="1"/>
            <a:r>
              <a:rPr lang="en-US"/>
              <a:t>Dead-ends shall be covered with a Dead End Clamp in covered conductor systems.</a:t>
            </a:r>
          </a:p>
          <a:p>
            <a:pPr lvl="1"/>
            <a:r>
              <a:rPr lang="en-US"/>
              <a:t>Covering dead-ends will ensure that stripped portions of the covered conductor at the dead-end will be protected from contact </a:t>
            </a:r>
          </a:p>
          <a:p>
            <a:pPr lvl="1"/>
            <a:r>
              <a:rPr lang="en-US"/>
              <a:t>Dead-end Clamp Cover</a:t>
            </a:r>
          </a:p>
        </p:txBody>
      </p:sp>
      <p:pic>
        <p:nvPicPr>
          <p:cNvPr id="8" name="Content Placeholder 7"/>
          <p:cNvPicPr>
            <a:picLocks noGrp="1" noChangeAspect="1"/>
          </p:cNvPicPr>
          <p:nvPr>
            <p:ph sz="half" idx="2"/>
          </p:nvPr>
        </p:nvPicPr>
        <p:blipFill rotWithShape="1">
          <a:blip r:embed="rId2"/>
          <a:srcRect l="17521" t="33901" r="38051" b="20949"/>
          <a:stretch/>
        </p:blipFill>
        <p:spPr>
          <a:xfrm>
            <a:off x="8279338" y="3962400"/>
            <a:ext cx="3714132" cy="2744098"/>
          </a:xfrm>
          <a:prstGeom prst="rect">
            <a:avLst/>
          </a:prstGeom>
        </p:spPr>
      </p:pic>
      <p:cxnSp>
        <p:nvCxnSpPr>
          <p:cNvPr id="9" name="Straight Arrow Connector 8"/>
          <p:cNvCxnSpPr/>
          <p:nvPr/>
        </p:nvCxnSpPr>
        <p:spPr>
          <a:xfrm flipV="1">
            <a:off x="8684729" y="5092242"/>
            <a:ext cx="286247" cy="6679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970976" y="348483"/>
            <a:ext cx="2424216" cy="338554"/>
          </a:xfrm>
          <a:prstGeom prst="rect">
            <a:avLst/>
          </a:prstGeom>
          <a:noFill/>
        </p:spPr>
        <p:txBody>
          <a:bodyPr wrap="square" rtlCol="0">
            <a:spAutoFit/>
          </a:bodyPr>
          <a:lstStyle/>
          <a:p>
            <a:r>
              <a:rPr lang="en-US" sz="1600" b="1"/>
              <a:t>Missing Dead-end Cover</a:t>
            </a:r>
            <a:endParaRPr lang="en-US" sz="1600"/>
          </a:p>
        </p:txBody>
      </p:sp>
      <p:sp>
        <p:nvSpPr>
          <p:cNvPr id="12" name="TextBox 11"/>
          <p:cNvSpPr txBox="1"/>
          <p:nvPr/>
        </p:nvSpPr>
        <p:spPr>
          <a:xfrm>
            <a:off x="8970976" y="3623846"/>
            <a:ext cx="2424216" cy="338554"/>
          </a:xfrm>
          <a:prstGeom prst="rect">
            <a:avLst/>
          </a:prstGeom>
          <a:noFill/>
        </p:spPr>
        <p:txBody>
          <a:bodyPr wrap="square" rtlCol="0">
            <a:spAutoFit/>
          </a:bodyPr>
          <a:lstStyle/>
          <a:p>
            <a:r>
              <a:rPr lang="en-US" sz="1600" b="1"/>
              <a:t>Insufficient Protection</a:t>
            </a:r>
            <a:endParaRPr lang="en-US" sz="1600"/>
          </a:p>
        </p:txBody>
      </p:sp>
      <p:sp>
        <p:nvSpPr>
          <p:cNvPr id="2" name="Slide Number Placeholder 1"/>
          <p:cNvSpPr>
            <a:spLocks noGrp="1"/>
          </p:cNvSpPr>
          <p:nvPr>
            <p:ph type="sldNum" sz="quarter" idx="12"/>
          </p:nvPr>
        </p:nvSpPr>
        <p:spPr/>
        <p:txBody>
          <a:bodyPr/>
          <a:lstStyle/>
          <a:p>
            <a:fld id="{DEF0D29B-9C7A-49D3-B901-48F774BB9630}" type="slidenum">
              <a:rPr lang="en-US" smtClean="0"/>
              <a:t>26</a:t>
            </a:fld>
            <a:endParaRPr lang="en-US"/>
          </a:p>
        </p:txBody>
      </p:sp>
      <p:pic>
        <p:nvPicPr>
          <p:cNvPr id="14" name="Picture 13"/>
          <p:cNvPicPr>
            <a:picLocks noChangeAspect="1"/>
          </p:cNvPicPr>
          <p:nvPr/>
        </p:nvPicPr>
        <p:blipFill>
          <a:blip r:embed="rId3"/>
          <a:stretch>
            <a:fillRect/>
          </a:stretch>
        </p:blipFill>
        <p:spPr>
          <a:xfrm>
            <a:off x="8279338" y="643351"/>
            <a:ext cx="3713653" cy="3024181"/>
          </a:xfrm>
          <a:prstGeom prst="rect">
            <a:avLst/>
          </a:prstGeom>
        </p:spPr>
      </p:pic>
    </p:spTree>
    <p:extLst>
      <p:ext uri="{BB962C8B-B14F-4D97-AF65-F5344CB8AC3E}">
        <p14:creationId xmlns:p14="http://schemas.microsoft.com/office/powerpoint/2010/main" val="1227044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4308"/>
            <a:ext cx="10515600" cy="1325563"/>
          </a:xfrm>
        </p:spPr>
        <p:txBody>
          <a:bodyPr/>
          <a:lstStyle/>
          <a:p>
            <a:r>
              <a:rPr lang="en-US"/>
              <a:t>Missing Lightning Arrester on Equipment Pole</a:t>
            </a:r>
          </a:p>
        </p:txBody>
      </p:sp>
      <p:sp>
        <p:nvSpPr>
          <p:cNvPr id="3" name="Content Placeholder 2"/>
          <p:cNvSpPr>
            <a:spLocks noGrp="1"/>
          </p:cNvSpPr>
          <p:nvPr>
            <p:ph sz="half" idx="1"/>
          </p:nvPr>
        </p:nvSpPr>
        <p:spPr>
          <a:xfrm>
            <a:off x="838200" y="1568173"/>
            <a:ext cx="5181600" cy="4351338"/>
          </a:xfrm>
        </p:spPr>
        <p:txBody>
          <a:bodyPr>
            <a:normAutofit/>
          </a:bodyPr>
          <a:lstStyle/>
          <a:p>
            <a:r>
              <a:rPr lang="en-US"/>
              <a:t>SCE’s covered conductor standards require lightning arresters to be installed in  (DOH CC 130)</a:t>
            </a:r>
          </a:p>
          <a:p>
            <a:pPr lvl="1"/>
            <a:r>
              <a:rPr lang="en-US"/>
              <a:t>Remote Automatic Reclosers (RARs)</a:t>
            </a:r>
          </a:p>
          <a:p>
            <a:pPr lvl="1"/>
            <a:r>
              <a:rPr lang="en-US"/>
              <a:t>Remote Sectionalizing Reclosers (RSRs)</a:t>
            </a:r>
          </a:p>
          <a:p>
            <a:pPr lvl="1"/>
            <a:r>
              <a:rPr lang="en-US"/>
              <a:t>Capacitors</a:t>
            </a:r>
          </a:p>
          <a:p>
            <a:pPr lvl="1"/>
            <a:r>
              <a:rPr lang="en-US"/>
              <a:t>Line Voltage Regulators</a:t>
            </a:r>
          </a:p>
          <a:p>
            <a:pPr lvl="1"/>
            <a:r>
              <a:rPr lang="en-US"/>
              <a:t>Potential Transformers (PTs) associated with Remote Control Switches (RCSs)</a:t>
            </a:r>
          </a:p>
          <a:p>
            <a:pPr lvl="1"/>
            <a:r>
              <a:rPr lang="en-US"/>
              <a:t>PTs associated with Overhead Preferred Emergency (PE) Equipment</a:t>
            </a:r>
          </a:p>
          <a:p>
            <a:pPr lvl="1"/>
            <a:r>
              <a:rPr lang="en-US"/>
              <a:t>Overhead Transformers (All installations)</a:t>
            </a:r>
          </a:p>
          <a:p>
            <a:pPr lvl="1"/>
            <a:r>
              <a:rPr lang="en-US"/>
              <a:t>Branch Line Fusing Installations</a:t>
            </a:r>
          </a:p>
          <a:p>
            <a:pPr lvl="1"/>
            <a:r>
              <a:rPr lang="en-US"/>
              <a:t>Underground Dips</a:t>
            </a:r>
          </a:p>
          <a:p>
            <a:endParaRPr lang="en-US"/>
          </a:p>
        </p:txBody>
      </p:sp>
      <p:pic>
        <p:nvPicPr>
          <p:cNvPr id="6" name="Content Placeholder 5"/>
          <p:cNvPicPr>
            <a:picLocks noGrp="1" noChangeAspect="1"/>
          </p:cNvPicPr>
          <p:nvPr>
            <p:ph sz="half" idx="2"/>
          </p:nvPr>
        </p:nvPicPr>
        <p:blipFill>
          <a:blip r:embed="rId2"/>
          <a:stretch>
            <a:fillRect/>
          </a:stretch>
        </p:blipFill>
        <p:spPr>
          <a:xfrm>
            <a:off x="6811740" y="1568450"/>
            <a:ext cx="3902520" cy="4351338"/>
          </a:xfrm>
          <a:prstGeom prst="rect">
            <a:avLst/>
          </a:prstGeom>
        </p:spPr>
      </p:pic>
      <p:sp>
        <p:nvSpPr>
          <p:cNvPr id="5" name="Slide Number Placeholder 4"/>
          <p:cNvSpPr>
            <a:spLocks noGrp="1"/>
          </p:cNvSpPr>
          <p:nvPr>
            <p:ph type="sldNum" sz="quarter" idx="12"/>
          </p:nvPr>
        </p:nvSpPr>
        <p:spPr/>
        <p:txBody>
          <a:bodyPr/>
          <a:lstStyle/>
          <a:p>
            <a:fld id="{DEF0D29B-9C7A-49D3-B901-48F774BB9630}" type="slidenum">
              <a:rPr lang="en-US" smtClean="0"/>
              <a:t>27</a:t>
            </a:fld>
            <a:endParaRPr lang="en-US"/>
          </a:p>
        </p:txBody>
      </p:sp>
    </p:spTree>
    <p:extLst>
      <p:ext uri="{BB962C8B-B14F-4D97-AF65-F5344CB8AC3E}">
        <p14:creationId xmlns:p14="http://schemas.microsoft.com/office/powerpoint/2010/main" val="2070669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993"/>
            <a:ext cx="10515600" cy="1325563"/>
          </a:xfrm>
        </p:spPr>
        <p:txBody>
          <a:bodyPr/>
          <a:lstStyle/>
          <a:p>
            <a:r>
              <a:rPr lang="en-US"/>
              <a:t>Using jumper: PGW instead of covered conductor</a:t>
            </a:r>
          </a:p>
        </p:txBody>
      </p:sp>
      <p:sp>
        <p:nvSpPr>
          <p:cNvPr id="3" name="Content Placeholder 2"/>
          <p:cNvSpPr>
            <a:spLocks noGrp="1"/>
          </p:cNvSpPr>
          <p:nvPr>
            <p:ph sz="half" idx="1"/>
          </p:nvPr>
        </p:nvSpPr>
        <p:spPr>
          <a:xfrm>
            <a:off x="457200" y="1405467"/>
            <a:ext cx="5715000" cy="4771496"/>
          </a:xfrm>
        </p:spPr>
        <p:txBody>
          <a:bodyPr>
            <a:normAutofit/>
          </a:bodyPr>
          <a:lstStyle/>
          <a:p>
            <a:r>
              <a:rPr lang="en-US"/>
              <a:t>Instances where Protective Ground Wire (PGW) were being used as a jumpers were identified during inspection</a:t>
            </a:r>
          </a:p>
          <a:p>
            <a:r>
              <a:rPr lang="en-US"/>
              <a:t>Using PGW as jumpers on a 1/0 covered conductor system will create a fuse</a:t>
            </a:r>
          </a:p>
          <a:p>
            <a:pPr lvl="1"/>
            <a:r>
              <a:rPr lang="en-US"/>
              <a:t>#4 PGW ampacity is 157 A</a:t>
            </a:r>
          </a:p>
          <a:p>
            <a:pPr lvl="1"/>
            <a:r>
              <a:rPr lang="en-US"/>
              <a:t>1/0 ACSR Covered Conductor ampacity is 271 A</a:t>
            </a:r>
          </a:p>
          <a:p>
            <a:r>
              <a:rPr lang="en-US"/>
              <a:t>Per SCE’s standard, PGW shall be used over taps when applicable and on high side bushing on transformer banks and capacitor banks (DOH DC 535)</a:t>
            </a:r>
          </a:p>
          <a:p>
            <a:pPr lvl="1"/>
            <a:r>
              <a:rPr lang="en-US"/>
              <a:t>The use of PGW in this application is incorrect as it will not be able to meet the ampacity for 1/0 ACSR covered conductor</a:t>
            </a:r>
          </a:p>
          <a:p>
            <a:pPr lvl="1"/>
            <a:endParaRPr lang="en-US"/>
          </a:p>
        </p:txBody>
      </p:sp>
      <p:pic>
        <p:nvPicPr>
          <p:cNvPr id="6" name="Content Placeholder 5"/>
          <p:cNvPicPr>
            <a:picLocks noGrp="1" noChangeAspect="1"/>
          </p:cNvPicPr>
          <p:nvPr>
            <p:ph sz="half" idx="2"/>
          </p:nvPr>
        </p:nvPicPr>
        <p:blipFill>
          <a:blip r:embed="rId2"/>
          <a:stretch>
            <a:fillRect/>
          </a:stretch>
        </p:blipFill>
        <p:spPr>
          <a:xfrm>
            <a:off x="6578600" y="1470556"/>
            <a:ext cx="5181600" cy="4182255"/>
          </a:xfrm>
          <a:prstGeom prst="rect">
            <a:avLst/>
          </a:prstGeom>
        </p:spPr>
      </p:pic>
      <p:sp>
        <p:nvSpPr>
          <p:cNvPr id="5" name="Slide Number Placeholder 4"/>
          <p:cNvSpPr>
            <a:spLocks noGrp="1"/>
          </p:cNvSpPr>
          <p:nvPr>
            <p:ph type="sldNum" sz="quarter" idx="12"/>
          </p:nvPr>
        </p:nvSpPr>
        <p:spPr/>
        <p:txBody>
          <a:bodyPr/>
          <a:lstStyle/>
          <a:p>
            <a:fld id="{DEF0D29B-9C7A-49D3-B901-48F774BB9630}" type="slidenum">
              <a:rPr lang="en-US" smtClean="0"/>
              <a:t>28</a:t>
            </a:fld>
            <a:endParaRPr lang="en-US"/>
          </a:p>
        </p:txBody>
      </p:sp>
    </p:spTree>
    <p:extLst>
      <p:ext uri="{BB962C8B-B14F-4D97-AF65-F5344CB8AC3E}">
        <p14:creationId xmlns:p14="http://schemas.microsoft.com/office/powerpoint/2010/main" val="4080452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1915"/>
            <a:ext cx="10515600" cy="1325563"/>
          </a:xfrm>
        </p:spPr>
        <p:txBody>
          <a:bodyPr/>
          <a:lstStyle/>
          <a:p>
            <a:r>
              <a:rPr lang="en-US"/>
              <a:t>Excessive Angle</a:t>
            </a:r>
          </a:p>
        </p:txBody>
      </p:sp>
      <p:sp>
        <p:nvSpPr>
          <p:cNvPr id="3" name="Content Placeholder 2"/>
          <p:cNvSpPr>
            <a:spLocks noGrp="1"/>
          </p:cNvSpPr>
          <p:nvPr>
            <p:ph sz="half" idx="1"/>
          </p:nvPr>
        </p:nvSpPr>
        <p:spPr>
          <a:xfrm>
            <a:off x="834170" y="1428223"/>
            <a:ext cx="5719029" cy="4351338"/>
          </a:xfrm>
        </p:spPr>
        <p:txBody>
          <a:bodyPr/>
          <a:lstStyle/>
          <a:p>
            <a:r>
              <a:rPr lang="en-US"/>
              <a:t>SCE’s design and construction standards provide limiting angles on crossarms (DOH DC 575)</a:t>
            </a:r>
          </a:p>
          <a:p>
            <a:r>
              <a:rPr lang="en-US"/>
              <a:t>Structure shown in image has an angle of 40º with 1/0 Covered Conductor</a:t>
            </a:r>
          </a:p>
          <a:p>
            <a:pPr lvl="1"/>
            <a:r>
              <a:rPr lang="en-US"/>
              <a:t>Per the standards, structure should be built with at least a double crossarm</a:t>
            </a:r>
          </a:p>
          <a:p>
            <a:pPr marL="0" indent="0">
              <a:buNone/>
            </a:pPr>
            <a:endParaRPr lang="en-US"/>
          </a:p>
        </p:txBody>
      </p:sp>
      <p:sp>
        <p:nvSpPr>
          <p:cNvPr id="5" name="Slide Number Placeholder 4"/>
          <p:cNvSpPr>
            <a:spLocks noGrp="1"/>
          </p:cNvSpPr>
          <p:nvPr>
            <p:ph type="sldNum" sz="quarter" idx="12"/>
          </p:nvPr>
        </p:nvSpPr>
        <p:spPr/>
        <p:txBody>
          <a:bodyPr/>
          <a:lstStyle/>
          <a:p>
            <a:fld id="{DEF0D29B-9C7A-49D3-B901-48F774BB9630}" type="slidenum">
              <a:rPr lang="en-US" smtClean="0"/>
              <a:t>29</a:t>
            </a:fld>
            <a:endParaRPr lang="en-US"/>
          </a:p>
        </p:txBody>
      </p:sp>
      <p:pic>
        <p:nvPicPr>
          <p:cNvPr id="8" name="Picture 7"/>
          <p:cNvPicPr>
            <a:picLocks noChangeAspect="1"/>
          </p:cNvPicPr>
          <p:nvPr/>
        </p:nvPicPr>
        <p:blipFill rotWithShape="1">
          <a:blip r:embed="rId2"/>
          <a:srcRect t="10145"/>
          <a:stretch/>
        </p:blipFill>
        <p:spPr>
          <a:xfrm>
            <a:off x="7548774" y="366870"/>
            <a:ext cx="3755457" cy="3644153"/>
          </a:xfrm>
          <a:prstGeom prst="rect">
            <a:avLst/>
          </a:prstGeom>
        </p:spPr>
      </p:pic>
      <p:pic>
        <p:nvPicPr>
          <p:cNvPr id="9" name="Picture 8"/>
          <p:cNvPicPr>
            <a:picLocks noChangeAspect="1"/>
          </p:cNvPicPr>
          <p:nvPr/>
        </p:nvPicPr>
        <p:blipFill rotWithShape="1">
          <a:blip r:embed="rId3"/>
          <a:srcRect b="1529"/>
          <a:stretch/>
        </p:blipFill>
        <p:spPr>
          <a:xfrm>
            <a:off x="1470075" y="3787392"/>
            <a:ext cx="3909792" cy="2702185"/>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4780" t="30686" r="12968" b="18303"/>
          <a:stretch/>
        </p:blipFill>
        <p:spPr>
          <a:xfrm>
            <a:off x="5822857" y="4093555"/>
            <a:ext cx="3051177" cy="2463115"/>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16769" r="31079"/>
          <a:stretch/>
        </p:blipFill>
        <p:spPr>
          <a:xfrm rot="5400000">
            <a:off x="9316537" y="3738002"/>
            <a:ext cx="1632139" cy="2343248"/>
          </a:xfrm>
          <a:prstGeom prst="rect">
            <a:avLst/>
          </a:prstGeom>
        </p:spPr>
      </p:pic>
    </p:spTree>
    <p:extLst>
      <p:ext uri="{BB962C8B-B14F-4D97-AF65-F5344CB8AC3E}">
        <p14:creationId xmlns:p14="http://schemas.microsoft.com/office/powerpoint/2010/main" val="733992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56B15-69BB-4E53-BD42-0F6B560E7744}"/>
              </a:ext>
            </a:extLst>
          </p:cNvPr>
          <p:cNvSpPr>
            <a:spLocks noGrp="1"/>
          </p:cNvSpPr>
          <p:nvPr>
            <p:ph type="title"/>
          </p:nvPr>
        </p:nvSpPr>
        <p:spPr>
          <a:xfrm>
            <a:off x="429790" y="0"/>
            <a:ext cx="10515600" cy="901486"/>
          </a:xfrm>
        </p:spPr>
        <p:txBody>
          <a:bodyPr>
            <a:normAutofit/>
          </a:bodyPr>
          <a:lstStyle/>
          <a:p>
            <a:r>
              <a:rPr lang="en-US" sz="2800"/>
              <a:t>Executive Summary</a:t>
            </a:r>
          </a:p>
        </p:txBody>
      </p:sp>
      <p:sp>
        <p:nvSpPr>
          <p:cNvPr id="3" name="Content Placeholder 2">
            <a:extLst>
              <a:ext uri="{FF2B5EF4-FFF2-40B4-BE49-F238E27FC236}">
                <a16:creationId xmlns:a16="http://schemas.microsoft.com/office/drawing/2014/main" id="{76F8F4AA-96E7-4731-B28A-D06E31BD1DDC}"/>
              </a:ext>
            </a:extLst>
          </p:cNvPr>
          <p:cNvSpPr>
            <a:spLocks noGrp="1"/>
          </p:cNvSpPr>
          <p:nvPr>
            <p:ph idx="1"/>
          </p:nvPr>
        </p:nvSpPr>
        <p:spPr>
          <a:xfrm>
            <a:off x="429790" y="930540"/>
            <a:ext cx="11332420" cy="5632574"/>
          </a:xfrm>
        </p:spPr>
        <p:txBody>
          <a:bodyPr vert="horz" lIns="91440" tIns="45720" rIns="91440" bIns="45720" rtlCol="0" anchor="t">
            <a:noAutofit/>
          </a:bodyPr>
          <a:lstStyle/>
          <a:p>
            <a:r>
              <a:rPr lang="en-US" sz="1400" dirty="0">
                <a:latin typeface="Segoe UI"/>
                <a:cs typeface="Segoe UI"/>
              </a:rPr>
              <a:t>Linear Asset Engineering conducted a sampled inspection program to validate that installation of covered conductor is conforming to the new SCE Standards supporting Wildfire Mitigation Plan (WMP)</a:t>
            </a:r>
          </a:p>
          <a:p>
            <a:r>
              <a:rPr lang="en-US" sz="1400" dirty="0">
                <a:latin typeface="Segoe UI"/>
                <a:cs typeface="Segoe UI"/>
              </a:rPr>
              <a:t>This validation activity was in addition to normal QC of covered conductor spans and poles</a:t>
            </a:r>
          </a:p>
          <a:p>
            <a:r>
              <a:rPr lang="en-US" sz="1400" dirty="0">
                <a:latin typeface="Segoe UI"/>
                <a:cs typeface="Segoe UI"/>
              </a:rPr>
              <a:t>The sampled inspection program identified approximately 30% of recent covered conductor installation not conforming to the new standards supporting Wildfire Mitigation</a:t>
            </a:r>
          </a:p>
          <a:p>
            <a:pPr lvl="1"/>
            <a:r>
              <a:rPr lang="en-US" sz="1400" dirty="0">
                <a:latin typeface="Segoe UI"/>
                <a:cs typeface="Segoe UI"/>
              </a:rPr>
              <a:t>The six issues identified were: 1) missing lightning arresters, 2) excessive angle, 3) over-tensioned conductor, 4) wrong jumper wire utilized, 5) missing wildlife covers (the bulk of the issues), and 6) partially exposed conductor</a:t>
            </a:r>
          </a:p>
          <a:p>
            <a:r>
              <a:rPr lang="en-US" sz="1400" dirty="0">
                <a:latin typeface="Segoe UI"/>
                <a:cs typeface="Segoe UI"/>
              </a:rPr>
              <a:t>Construction issues are most likely due to the lack of understanding of the new standards and possibly gaps in process that prevented proper use equipment and tools.  </a:t>
            </a:r>
            <a:endParaRPr lang="en-US" sz="1400" dirty="0"/>
          </a:p>
          <a:p>
            <a:r>
              <a:rPr lang="en-US" sz="1400" dirty="0">
                <a:latin typeface="Segoe UI"/>
                <a:cs typeface="Segoe UI"/>
              </a:rPr>
              <a:t>In addition, a few field failure reports have identified root causes, which are in-line with construction issues found during sampling inspection.</a:t>
            </a:r>
          </a:p>
          <a:p>
            <a:r>
              <a:rPr lang="en-US" sz="1400" dirty="0">
                <a:latin typeface="Segoe UI"/>
                <a:cs typeface="Segoe UI"/>
              </a:rPr>
              <a:t>We recommend taking the following actions:</a:t>
            </a:r>
          </a:p>
          <a:p>
            <a:pPr marL="800100" lvl="1" indent="-342900">
              <a:buFont typeface="+mj-lt"/>
              <a:buAutoNum type="arabicPeriod"/>
            </a:pPr>
            <a:r>
              <a:rPr lang="en-US" sz="1400" dirty="0">
                <a:latin typeface="Segoe UI"/>
                <a:cs typeface="Segoe UI"/>
              </a:rPr>
              <a:t>Reinforce SCE standards on wildfire mitigation by issuing Operating Bulletins, presenting to wildfire information summit, and holding re-training sessions</a:t>
            </a:r>
          </a:p>
          <a:p>
            <a:pPr marL="800100" lvl="1" indent="-342900">
              <a:buFont typeface="+mj-lt"/>
              <a:buAutoNum type="arabicPeriod"/>
            </a:pPr>
            <a:r>
              <a:rPr lang="en-US" sz="1400" dirty="0">
                <a:latin typeface="Segoe UI"/>
                <a:cs typeface="Segoe UI"/>
              </a:rPr>
              <a:t>Issue “go-back” fixes to correct construction and bring up to SCE standards </a:t>
            </a:r>
          </a:p>
          <a:p>
            <a:pPr marL="800100" lvl="1" indent="-342900">
              <a:buFont typeface="+mj-lt"/>
              <a:buAutoNum type="arabicPeriod"/>
            </a:pPr>
            <a:r>
              <a:rPr lang="en-US" sz="1400" dirty="0">
                <a:latin typeface="Segoe UI"/>
                <a:cs typeface="Segoe UI"/>
              </a:rPr>
              <a:t>Incorporate findings into inspection programs (EOI, AOI, and QC) to reinforce standards</a:t>
            </a:r>
          </a:p>
          <a:p>
            <a:pPr marL="800100" lvl="1" indent="-342900">
              <a:buFont typeface="+mj-lt"/>
              <a:buAutoNum type="arabicPeriod"/>
            </a:pPr>
            <a:r>
              <a:rPr lang="en-US" sz="1400" dirty="0">
                <a:latin typeface="Segoe UI"/>
                <a:cs typeface="Segoe UI"/>
              </a:rPr>
              <a:t>Reformat the Distribution Design Standards to create a dedicated wildfire mitigation section</a:t>
            </a:r>
          </a:p>
          <a:p>
            <a:pPr marL="800100" lvl="1" indent="-342900">
              <a:buAutoNum type="arabicPeriod"/>
            </a:pPr>
            <a:r>
              <a:rPr lang="en-US" sz="1400" dirty="0">
                <a:latin typeface="Segoe UI"/>
                <a:cs typeface="Segoe UI"/>
              </a:rPr>
              <a:t>Recommend that all covered conductor installed to date be inspected for compliance to Design and Construction Standard (approximately 450 miles remaining) – cost impact $2.75 M (contractors), or 5 full time inspectors + $250k (SCE resources)</a:t>
            </a:r>
          </a:p>
          <a:p>
            <a:r>
              <a:rPr lang="en-US" sz="1400" dirty="0">
                <a:latin typeface="Segoe UI"/>
                <a:cs typeface="Segoe UI"/>
              </a:rPr>
              <a:t>Next Steps</a:t>
            </a:r>
            <a:endParaRPr lang="en-US" dirty="0"/>
          </a:p>
          <a:p>
            <a:pPr marL="742950" lvl="1" indent="-285750"/>
            <a:r>
              <a:rPr lang="en-US" sz="1400" dirty="0">
                <a:latin typeface="Segoe UI"/>
                <a:cs typeface="Segoe UI"/>
              </a:rPr>
              <a:t>Meet with DBL senior leadership team to discuss findings and seek alignment on recommendation</a:t>
            </a:r>
            <a:endParaRPr lang="en-US" dirty="0"/>
          </a:p>
          <a:p>
            <a:pPr marL="742950" lvl="1" indent="-285750"/>
            <a:r>
              <a:rPr lang="en-US" sz="1400" dirty="0">
                <a:latin typeface="Segoe UI"/>
                <a:cs typeface="Segoe UI"/>
              </a:rPr>
              <a:t>Present at FSC to seek approval to continue inspection</a:t>
            </a:r>
            <a:endParaRPr lang="en-US" dirty="0"/>
          </a:p>
        </p:txBody>
      </p:sp>
      <p:sp>
        <p:nvSpPr>
          <p:cNvPr id="4" name="Slide Number Placeholder 3"/>
          <p:cNvSpPr>
            <a:spLocks noGrp="1"/>
          </p:cNvSpPr>
          <p:nvPr>
            <p:ph type="sldNum" sz="quarter" idx="12"/>
          </p:nvPr>
        </p:nvSpPr>
        <p:spPr/>
        <p:txBody>
          <a:bodyPr/>
          <a:lstStyle/>
          <a:p>
            <a:fld id="{EA2A8307-B3D7-4A24-99FB-0280A2B79605}" type="slidenum">
              <a:rPr lang="en-US" smtClean="0"/>
              <a:t>3</a:t>
            </a:fld>
            <a:endParaRPr lang="en-US"/>
          </a:p>
        </p:txBody>
      </p:sp>
    </p:spTree>
    <p:extLst>
      <p:ext uri="{BB962C8B-B14F-4D97-AF65-F5344CB8AC3E}">
        <p14:creationId xmlns:p14="http://schemas.microsoft.com/office/powerpoint/2010/main" val="38094986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467" y="82355"/>
            <a:ext cx="10515600" cy="1325563"/>
          </a:xfrm>
        </p:spPr>
        <p:txBody>
          <a:bodyPr/>
          <a:lstStyle/>
          <a:p>
            <a:r>
              <a:rPr lang="en-US"/>
              <a:t>Over-tensioned Conductor</a:t>
            </a:r>
          </a:p>
        </p:txBody>
      </p:sp>
      <p:sp>
        <p:nvSpPr>
          <p:cNvPr id="3" name="Content Placeholder 2"/>
          <p:cNvSpPr>
            <a:spLocks noGrp="1"/>
          </p:cNvSpPr>
          <p:nvPr>
            <p:ph sz="half" idx="1"/>
          </p:nvPr>
        </p:nvSpPr>
        <p:spPr>
          <a:xfrm>
            <a:off x="584199" y="1303867"/>
            <a:ext cx="6166153" cy="4873096"/>
          </a:xfrm>
        </p:spPr>
        <p:txBody>
          <a:bodyPr/>
          <a:lstStyle/>
          <a:p>
            <a:r>
              <a:rPr lang="en-US" dirty="0"/>
              <a:t>1/0 CC ACSR failed at the dead-end shoe.</a:t>
            </a:r>
          </a:p>
          <a:p>
            <a:r>
              <a:rPr lang="en-US" dirty="0"/>
              <a:t>Possible failure mechanism could be due to combination of:</a:t>
            </a:r>
          </a:p>
          <a:p>
            <a:pPr lvl="1"/>
            <a:r>
              <a:rPr lang="en-US" dirty="0"/>
              <a:t>Presence of Ice</a:t>
            </a:r>
          </a:p>
          <a:p>
            <a:pPr lvl="1"/>
            <a:r>
              <a:rPr lang="en-US" dirty="0"/>
              <a:t>Over-tensioning of Line</a:t>
            </a:r>
          </a:p>
          <a:p>
            <a:r>
              <a:rPr lang="en-US" dirty="0"/>
              <a:t>Analysis found that the actual constructed tension was approximately 55% greater than the maximum design tension</a:t>
            </a:r>
          </a:p>
          <a:p>
            <a:pPr lvl="1"/>
            <a:r>
              <a:rPr lang="en-US" dirty="0"/>
              <a:t>Actual constructed tension 2,184 </a:t>
            </a:r>
            <a:r>
              <a:rPr lang="en-US" dirty="0" err="1"/>
              <a:t>lbs</a:t>
            </a:r>
            <a:endParaRPr lang="en-US" dirty="0"/>
          </a:p>
          <a:p>
            <a:pPr lvl="1"/>
            <a:r>
              <a:rPr lang="en-US" dirty="0"/>
              <a:t>Maximum design tension: 1,415 </a:t>
            </a:r>
            <a:r>
              <a:rPr lang="en-US" dirty="0" err="1"/>
              <a:t>lbs</a:t>
            </a:r>
            <a:endParaRPr lang="en-US" dirty="0"/>
          </a:p>
          <a:p>
            <a:pPr lvl="1"/>
            <a:endParaRPr lang="en-US" dirty="0"/>
          </a:p>
          <a:p>
            <a:endParaRPr lang="en-US" dirty="0"/>
          </a:p>
        </p:txBody>
      </p:sp>
      <p:pic>
        <p:nvPicPr>
          <p:cNvPr id="5" name="Content Placeholder 4"/>
          <p:cNvPicPr>
            <a:picLocks noGrp="1"/>
          </p:cNvPicPr>
          <p:nvPr>
            <p:ph sz="half" idx="2"/>
          </p:nvPr>
        </p:nvPicPr>
        <p:blipFill>
          <a:blip r:embed="rId2"/>
          <a:stretch>
            <a:fillRect/>
          </a:stretch>
        </p:blipFill>
        <p:spPr>
          <a:xfrm>
            <a:off x="7894522" y="183089"/>
            <a:ext cx="4027714" cy="3127378"/>
          </a:xfrm>
          <a:prstGeom prst="rect">
            <a:avLst/>
          </a:prstGeom>
        </p:spPr>
      </p:pic>
      <p:pic>
        <p:nvPicPr>
          <p:cNvPr id="6" name="Picture 7"/>
          <p:cNvPicPr>
            <a:picLocks noChangeAspect="1"/>
          </p:cNvPicPr>
          <p:nvPr/>
        </p:nvPicPr>
        <p:blipFill>
          <a:blip r:embed="rId3"/>
          <a:stretch>
            <a:fillRect/>
          </a:stretch>
        </p:blipFill>
        <p:spPr>
          <a:xfrm>
            <a:off x="7894522" y="3431213"/>
            <a:ext cx="4027714" cy="2931884"/>
          </a:xfrm>
          <a:prstGeom prst="rect">
            <a:avLst/>
          </a:prstGeom>
        </p:spPr>
      </p:pic>
      <p:sp>
        <p:nvSpPr>
          <p:cNvPr id="4" name="Slide Number Placeholder 3"/>
          <p:cNvSpPr>
            <a:spLocks noGrp="1"/>
          </p:cNvSpPr>
          <p:nvPr>
            <p:ph type="sldNum" sz="quarter" idx="12"/>
          </p:nvPr>
        </p:nvSpPr>
        <p:spPr/>
        <p:txBody>
          <a:bodyPr/>
          <a:lstStyle/>
          <a:p>
            <a:fld id="{EA2A8307-B3D7-4A24-99FB-0280A2B79605}" type="slidenum">
              <a:rPr lang="en-US" smtClean="0"/>
              <a:t>30</a:t>
            </a:fld>
            <a:endParaRPr lang="en-US"/>
          </a:p>
        </p:txBody>
      </p:sp>
    </p:spTree>
    <p:extLst>
      <p:ext uri="{BB962C8B-B14F-4D97-AF65-F5344CB8AC3E}">
        <p14:creationId xmlns:p14="http://schemas.microsoft.com/office/powerpoint/2010/main" val="21991034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Reference Slides</a:t>
            </a:r>
          </a:p>
        </p:txBody>
      </p:sp>
    </p:spTree>
    <p:extLst>
      <p:ext uri="{BB962C8B-B14F-4D97-AF65-F5344CB8AC3E}">
        <p14:creationId xmlns:p14="http://schemas.microsoft.com/office/powerpoint/2010/main" val="3084549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B3D2-4A69-496E-9095-98CA2AD173BD}"/>
              </a:ext>
            </a:extLst>
          </p:cNvPr>
          <p:cNvSpPr>
            <a:spLocks noGrp="1"/>
          </p:cNvSpPr>
          <p:nvPr>
            <p:ph type="title"/>
          </p:nvPr>
        </p:nvSpPr>
        <p:spPr>
          <a:xfrm>
            <a:off x="838200" y="270891"/>
            <a:ext cx="10515600" cy="676273"/>
          </a:xfrm>
        </p:spPr>
        <p:txBody>
          <a:bodyPr>
            <a:normAutofit/>
          </a:bodyPr>
          <a:lstStyle/>
          <a:p>
            <a:r>
              <a:rPr lang="en-US" sz="2800"/>
              <a:t>Notes on 6/15/2020 Discussion</a:t>
            </a:r>
          </a:p>
        </p:txBody>
      </p:sp>
      <p:sp>
        <p:nvSpPr>
          <p:cNvPr id="3" name="Content Placeholder 2">
            <a:extLst>
              <a:ext uri="{FF2B5EF4-FFF2-40B4-BE49-F238E27FC236}">
                <a16:creationId xmlns:a16="http://schemas.microsoft.com/office/drawing/2014/main" id="{2D87787A-7C89-4696-8461-609C52DE5248}"/>
              </a:ext>
            </a:extLst>
          </p:cNvPr>
          <p:cNvSpPr>
            <a:spLocks noGrp="1"/>
          </p:cNvSpPr>
          <p:nvPr>
            <p:ph idx="1"/>
          </p:nvPr>
        </p:nvSpPr>
        <p:spPr>
          <a:xfrm>
            <a:off x="838200" y="1158246"/>
            <a:ext cx="10515600" cy="5224266"/>
          </a:xfrm>
        </p:spPr>
        <p:txBody>
          <a:bodyPr>
            <a:normAutofit fontScale="70000" lnSpcReduction="20000"/>
          </a:bodyPr>
          <a:lstStyle/>
          <a:p>
            <a:r>
              <a:rPr lang="en-US" sz="1400">
                <a:latin typeface="Segoe UI"/>
                <a:cs typeface="Segoe UI"/>
              </a:rPr>
              <a:t>Status on follow-up actions:</a:t>
            </a:r>
          </a:p>
          <a:p>
            <a:pPr marL="800100" lvl="1" indent="-342900">
              <a:buFont typeface="+mj-lt"/>
              <a:buAutoNum type="arabicPeriod"/>
            </a:pPr>
            <a:r>
              <a:rPr lang="en-US" sz="1400">
                <a:latin typeface="Segoe UI"/>
                <a:cs typeface="Segoe UI"/>
              </a:rPr>
              <a:t>Reinforce SCE standards on wildfire mitigation by issuing Operating Bulletins, presenting to wildfire information summit, and holding re-training sessions</a:t>
            </a:r>
          </a:p>
          <a:p>
            <a:pPr marL="1257300" lvl="2" indent="-342900">
              <a:buFont typeface="+mj-lt"/>
              <a:buAutoNum type="alphaLcParenR"/>
            </a:pPr>
            <a:r>
              <a:rPr lang="en-US" sz="1200">
                <a:latin typeface="Segoe UI"/>
                <a:cs typeface="Segoe UI"/>
              </a:rPr>
              <a:t>Operating bulletins: </a:t>
            </a:r>
          </a:p>
          <a:p>
            <a:pPr marL="1714500" lvl="3" indent="-342900">
              <a:buFont typeface="+mj-lt"/>
              <a:buAutoNum type="arabicPeriod"/>
            </a:pPr>
            <a:r>
              <a:rPr lang="en-US" sz="1000">
                <a:latin typeface="Segoe UI"/>
                <a:cs typeface="Segoe UI"/>
              </a:rPr>
              <a:t>completed two bulletins for reinforcement on proper tension and using appropriate stripping tools</a:t>
            </a:r>
          </a:p>
          <a:p>
            <a:pPr marL="1714500" lvl="3" indent="-342900">
              <a:buFont typeface="+mj-lt"/>
              <a:buAutoNum type="arabicPeriod"/>
            </a:pPr>
            <a:r>
              <a:rPr lang="en-US" sz="1000">
                <a:latin typeface="Segoe UI"/>
                <a:cs typeface="Segoe UI"/>
              </a:rPr>
              <a:t>In progress: lightning arrestors and deviation angle.  Reinforce DSN with planning</a:t>
            </a:r>
          </a:p>
          <a:p>
            <a:pPr marL="1257300" lvl="2" indent="-342900">
              <a:buFont typeface="+mj-lt"/>
              <a:buAutoNum type="alphaLcParenR"/>
            </a:pPr>
            <a:r>
              <a:rPr lang="en-US" sz="1200">
                <a:latin typeface="Segoe UI"/>
                <a:cs typeface="Segoe UI"/>
              </a:rPr>
              <a:t>Wildfire information summit: </a:t>
            </a:r>
          </a:p>
          <a:p>
            <a:pPr marL="1714500" lvl="3" indent="-342900">
              <a:buFont typeface="+mj-lt"/>
              <a:buAutoNum type="arabicPeriod"/>
            </a:pPr>
            <a:r>
              <a:rPr lang="en-US" sz="1000">
                <a:latin typeface="Segoe UI"/>
                <a:cs typeface="Segoe UI"/>
              </a:rPr>
              <a:t>No longer exists</a:t>
            </a:r>
          </a:p>
          <a:p>
            <a:pPr marL="1714500" lvl="3" indent="-342900">
              <a:buFont typeface="+mj-lt"/>
              <a:buAutoNum type="arabicPeriod"/>
            </a:pPr>
            <a:r>
              <a:rPr lang="en-US" sz="1000">
                <a:latin typeface="Segoe UI"/>
                <a:cs typeface="Segoe UI"/>
              </a:rPr>
              <a:t>Repurpose to quarterly standards information summit, planned for early August</a:t>
            </a:r>
          </a:p>
          <a:p>
            <a:pPr marL="1257300" lvl="2" indent="-342900">
              <a:buFont typeface="+mj-lt"/>
              <a:buAutoNum type="alphaLcParenR"/>
            </a:pPr>
            <a:r>
              <a:rPr lang="en-US" sz="1200">
                <a:latin typeface="Segoe UI"/>
                <a:cs typeface="Segoe UI"/>
              </a:rPr>
              <a:t>Re-training sessions</a:t>
            </a:r>
          </a:p>
          <a:p>
            <a:pPr marL="1714500" lvl="3" indent="-342900">
              <a:buFont typeface="+mj-lt"/>
              <a:buAutoNum type="arabicPeriod"/>
            </a:pPr>
            <a:r>
              <a:rPr lang="en-US" sz="1000">
                <a:latin typeface="Segoe UI"/>
                <a:cs typeface="Segoe UI"/>
              </a:rPr>
              <a:t>Cannot hold in-person training since due covid-19</a:t>
            </a:r>
          </a:p>
          <a:p>
            <a:pPr marL="1714500" lvl="3" indent="-342900">
              <a:buFont typeface="+mj-lt"/>
              <a:buAutoNum type="arabicPeriod"/>
            </a:pPr>
            <a:r>
              <a:rPr lang="en-US" sz="1000">
                <a:latin typeface="Segoe UI"/>
                <a:cs typeface="Segoe UI"/>
              </a:rPr>
              <a:t>Substitute with virtual training or self training, design for SCE and contractor construction – </a:t>
            </a:r>
            <a:r>
              <a:rPr lang="en-US" sz="1000" err="1">
                <a:latin typeface="Segoe UI"/>
                <a:cs typeface="Segoe UI"/>
              </a:rPr>
              <a:t>Hunly</a:t>
            </a:r>
            <a:r>
              <a:rPr lang="en-US" sz="1000">
                <a:latin typeface="Segoe UI"/>
                <a:cs typeface="Segoe UI"/>
              </a:rPr>
              <a:t>/A.  (Ted Peters to help facilitating the contractor training)</a:t>
            </a:r>
          </a:p>
          <a:p>
            <a:pPr marL="2171700" lvl="4" indent="-342900">
              <a:buFont typeface="+mj-lt"/>
              <a:buAutoNum type="alphaLcParenR"/>
            </a:pPr>
            <a:r>
              <a:rPr lang="en-US" sz="1000">
                <a:latin typeface="Segoe UI"/>
                <a:cs typeface="Segoe UI"/>
              </a:rPr>
              <a:t>Hold a strategy session with Pam and Ted on how to properly disseminate training materials or training to contractor</a:t>
            </a:r>
          </a:p>
          <a:p>
            <a:pPr marL="800100" lvl="1" indent="-342900">
              <a:buFont typeface="+mj-lt"/>
              <a:buAutoNum type="arabicPeriod"/>
            </a:pPr>
            <a:r>
              <a:rPr lang="en-US" sz="1400">
                <a:latin typeface="Segoe UI"/>
                <a:cs typeface="Segoe UI"/>
              </a:rPr>
              <a:t>Issue “go-back” fixes to correct construction and bring up to SCE standards </a:t>
            </a:r>
          </a:p>
          <a:p>
            <a:pPr marL="1257300" lvl="2" indent="-342900">
              <a:buFont typeface="+mj-lt"/>
              <a:buAutoNum type="alphaLcParenR"/>
            </a:pPr>
            <a:r>
              <a:rPr lang="en-US" sz="1200">
                <a:latin typeface="Segoe UI"/>
                <a:cs typeface="Segoe UI"/>
              </a:rPr>
              <a:t>Checked in with QC inspection (Tim Garcia) – will communicate to inspector on issues Engineering identified/schedule quarterly meeting with Tim</a:t>
            </a:r>
          </a:p>
          <a:p>
            <a:pPr marL="1257300" lvl="2" indent="-342900">
              <a:buFont typeface="+mj-lt"/>
              <a:buAutoNum type="alphaLcParenR"/>
            </a:pPr>
            <a:r>
              <a:rPr lang="en-US" sz="1200">
                <a:latin typeface="Segoe UI"/>
                <a:cs typeface="Segoe UI"/>
              </a:rPr>
              <a:t>Worked with regional managers for correcting over-tensioning – rectifying by regions (San </a:t>
            </a:r>
            <a:r>
              <a:rPr lang="en-US" sz="1200" err="1">
                <a:latin typeface="Segoe UI"/>
                <a:cs typeface="Segoe UI"/>
              </a:rPr>
              <a:t>Jaoquin</a:t>
            </a:r>
            <a:r>
              <a:rPr lang="en-US" sz="1200">
                <a:latin typeface="Segoe UI"/>
                <a:cs typeface="Segoe UI"/>
              </a:rPr>
              <a:t>, North Coast)</a:t>
            </a:r>
          </a:p>
          <a:p>
            <a:pPr marL="1257300" lvl="2" indent="-342900">
              <a:buFont typeface="+mj-lt"/>
              <a:buAutoNum type="alphaLcParenR"/>
            </a:pPr>
            <a:r>
              <a:rPr lang="en-US" sz="1200">
                <a:latin typeface="Segoe UI"/>
                <a:cs typeface="Segoe UI"/>
              </a:rPr>
              <a:t>Met with Bola/Terry/Tracy. Delivered the detail FLOCs list.  Terry asked us to id types of issues: supply chain, standards issues, planning and construction. Need to close the loop with Terry.</a:t>
            </a:r>
          </a:p>
          <a:p>
            <a:pPr marL="800100" lvl="1" indent="-342900">
              <a:buFont typeface="+mj-lt"/>
              <a:buAutoNum type="arabicPeriod"/>
            </a:pPr>
            <a:r>
              <a:rPr lang="en-US" sz="1400">
                <a:latin typeface="Segoe UI"/>
                <a:cs typeface="Segoe UI"/>
              </a:rPr>
              <a:t>Incorporate findings into inspection programs (ODI, OCI) to reinforce standards</a:t>
            </a:r>
          </a:p>
          <a:p>
            <a:pPr marL="1257300" lvl="2" indent="-342900">
              <a:buFont typeface="+mj-lt"/>
              <a:buAutoNum type="alphaLcParenR"/>
            </a:pPr>
            <a:r>
              <a:rPr lang="en-US" sz="1200">
                <a:latin typeface="Segoe UI"/>
                <a:cs typeface="Segoe UI"/>
              </a:rPr>
              <a:t>Met with Ray on ODI, Cindy, Tobie – provided engineering checklist to ODI.  Ask </a:t>
            </a:r>
            <a:r>
              <a:rPr lang="en-US" sz="1200" err="1">
                <a:latin typeface="Segoe UI"/>
                <a:cs typeface="Segoe UI"/>
              </a:rPr>
              <a:t>Hunly</a:t>
            </a:r>
            <a:r>
              <a:rPr lang="en-US" sz="1200">
                <a:latin typeface="Segoe UI"/>
                <a:cs typeface="Segoe UI"/>
              </a:rPr>
              <a:t> to validate this check list with Ray to make sure six items identified on the ODI </a:t>
            </a:r>
          </a:p>
          <a:p>
            <a:pPr marL="1257300" lvl="2" indent="-342900">
              <a:buFont typeface="+mj-lt"/>
              <a:buAutoNum type="alphaLcParenR"/>
            </a:pPr>
            <a:r>
              <a:rPr lang="en-US" sz="1200">
                <a:latin typeface="Segoe UI"/>
                <a:cs typeface="Segoe UI"/>
              </a:rPr>
              <a:t>CC accounting field survey. Brought OSMOSE, considering adding to	</a:t>
            </a:r>
          </a:p>
          <a:p>
            <a:pPr marL="800100" lvl="1" indent="-342900">
              <a:buFont typeface="+mj-lt"/>
              <a:buAutoNum type="arabicPeriod"/>
            </a:pPr>
            <a:r>
              <a:rPr lang="en-US" sz="1400">
                <a:latin typeface="Segoe UI"/>
                <a:cs typeface="Segoe UI"/>
              </a:rPr>
              <a:t>Reformat the Distribution Design Standards to create a dedicated wildfire mitigation section</a:t>
            </a:r>
          </a:p>
          <a:p>
            <a:pPr marL="1257300" lvl="2" indent="-342900">
              <a:buFont typeface="+mj-lt"/>
              <a:buAutoNum type="alphaLcParenR"/>
            </a:pPr>
            <a:r>
              <a:rPr lang="en-US" sz="1200">
                <a:latin typeface="Segoe UI"/>
                <a:cs typeface="Segoe UI"/>
              </a:rPr>
              <a:t>Projected on Q3 publication – Araya/</a:t>
            </a:r>
            <a:r>
              <a:rPr lang="en-US" sz="1200" err="1">
                <a:latin typeface="Segoe UI"/>
                <a:cs typeface="Segoe UI"/>
              </a:rPr>
              <a:t>Alaira</a:t>
            </a:r>
            <a:r>
              <a:rPr lang="en-US" sz="1200">
                <a:latin typeface="Segoe UI"/>
                <a:cs typeface="Segoe UI"/>
              </a:rPr>
              <a:t> leading with other input.</a:t>
            </a:r>
          </a:p>
          <a:p>
            <a:pPr marL="800100" lvl="1" indent="-342900">
              <a:buAutoNum type="arabicPeriod"/>
            </a:pPr>
            <a:r>
              <a:rPr lang="en-US" sz="1400">
                <a:latin typeface="Segoe UI"/>
                <a:cs typeface="Segoe UI"/>
              </a:rPr>
              <a:t>Recommend that all covered conductor installed to date be inspected for compliance to Design and Construction Standard (approximately 450 miles remaining) – cost impact $2.75 M (contractors), or 5 full time inspectors + $250k (SCE resources)</a:t>
            </a:r>
          </a:p>
          <a:p>
            <a:pPr marL="1257300" lvl="2" indent="-342900">
              <a:buFont typeface="+mj-lt"/>
              <a:buAutoNum type="alphaLcParenR"/>
            </a:pPr>
            <a:r>
              <a:rPr lang="en-US" sz="1200">
                <a:latin typeface="Segoe UI"/>
                <a:cs typeface="Segoe UI"/>
              </a:rPr>
              <a:t>Our goal was to have HDR to complete the remained 450 miles – this is a most likely overhead and was seeking stage gate funding.  However, this is delayed for alignment</a:t>
            </a:r>
          </a:p>
          <a:p>
            <a:pPr marL="1257300" lvl="2" indent="-342900">
              <a:buFont typeface="+mj-lt"/>
              <a:buAutoNum type="alphaLcParenR"/>
            </a:pPr>
            <a:r>
              <a:rPr lang="en-US" sz="1200">
                <a:latin typeface="Segoe UI"/>
                <a:cs typeface="Segoe UI"/>
              </a:rPr>
              <a:t>While preparing for this, Bob </a:t>
            </a:r>
            <a:r>
              <a:rPr lang="en-US" sz="1200" err="1">
                <a:latin typeface="Segoe UI"/>
                <a:cs typeface="Segoe UI"/>
              </a:rPr>
              <a:t>Scholler</a:t>
            </a:r>
            <a:r>
              <a:rPr lang="en-US" sz="1200">
                <a:latin typeface="Segoe UI"/>
                <a:cs typeface="Segoe UI"/>
              </a:rPr>
              <a:t> approached and explored opportunity to include in CC field survey scope (Osmose company was selected.)  I provided Bob with the checklist but at a SLT meeting Greg/Paul agreed to move forward without CC standards inspection because field survey was more pressing and needed to get it done.</a:t>
            </a:r>
          </a:p>
          <a:p>
            <a:pPr marL="1257300" lvl="2" indent="-342900">
              <a:buFont typeface="+mj-lt"/>
              <a:buAutoNum type="alphaLcParenR"/>
            </a:pPr>
            <a:r>
              <a:rPr lang="en-US" sz="1200">
                <a:latin typeface="Segoe UI"/>
                <a:cs typeface="Segoe UI"/>
              </a:rPr>
              <a:t>The FLOC list with found issued was sent to Terry/Bola for field mitigation</a:t>
            </a:r>
          </a:p>
          <a:p>
            <a:pPr marL="1257300" lvl="2" indent="-342900">
              <a:buFont typeface="+mj-lt"/>
              <a:buAutoNum type="alphaLcParenR"/>
            </a:pPr>
            <a:r>
              <a:rPr lang="en-US" sz="1200">
                <a:latin typeface="Segoe UI"/>
                <a:cs typeface="Segoe UI"/>
              </a:rPr>
              <a:t>Discussion with regions to mitigate over-tensioning spans, especially on high-elevation (ice build-up) </a:t>
            </a:r>
          </a:p>
          <a:p>
            <a:pPr marL="800100" lvl="1" indent="-342900">
              <a:buFont typeface="+mj-lt"/>
              <a:buAutoNum type="arabicPeriod"/>
            </a:pPr>
            <a:r>
              <a:rPr lang="en-US" sz="1400">
                <a:latin typeface="Segoe UI"/>
                <a:cs typeface="Segoe UI"/>
              </a:rPr>
              <a:t>We need to think about:</a:t>
            </a:r>
          </a:p>
          <a:p>
            <a:pPr marL="1257300" lvl="2" indent="-342900">
              <a:buFont typeface="+mj-lt"/>
              <a:buAutoNum type="alphaLcParenR"/>
            </a:pPr>
            <a:r>
              <a:rPr lang="en-US" sz="1200">
                <a:latin typeface="Segoe UI"/>
                <a:cs typeface="Segoe UI"/>
              </a:rPr>
              <a:t>Who’s more effectively conduct inspection on 2018, 2019 installed CC (i.e. expired warranty).  What are options for inspections?  Meaning who can do this?</a:t>
            </a:r>
          </a:p>
          <a:p>
            <a:pPr marL="1257300" lvl="2" indent="-342900">
              <a:buFont typeface="+mj-lt"/>
              <a:buAutoNum type="alphaLcParenR"/>
            </a:pPr>
            <a:r>
              <a:rPr lang="en-US" sz="1200">
                <a:latin typeface="Segoe UI"/>
                <a:cs typeface="Segoe UI"/>
              </a:rPr>
              <a:t>Evaluate risk-informed criteria of found issues – seems like only PGW has greater risk, but not for end-of-line radials with small load/ampacity</a:t>
            </a:r>
          </a:p>
          <a:p>
            <a:pPr marL="1257300" lvl="2" indent="-342900">
              <a:buFont typeface="+mj-lt"/>
              <a:buAutoNum type="alphaLcParenR"/>
            </a:pPr>
            <a:r>
              <a:rPr lang="en-US" sz="1200">
                <a:latin typeface="Segoe UI"/>
                <a:cs typeface="Segoe UI"/>
              </a:rPr>
              <a:t>How to improve construction quality inspection for both SCE and contractors on 2020 and 2021 installation? Is there another group of inspectors, who inspect construction contractor work? If there’s, this is the group we can influence.</a:t>
            </a:r>
          </a:p>
          <a:p>
            <a:pPr marL="1257300" lvl="2" indent="-342900">
              <a:buFont typeface="+mj-lt"/>
              <a:buAutoNum type="alphaLcParenR"/>
            </a:pPr>
            <a:r>
              <a:rPr lang="en-US" sz="1200">
                <a:latin typeface="Segoe UI"/>
                <a:cs typeface="Segoe UI"/>
              </a:rPr>
              <a:t>How to issue correction notifications along with inspection?</a:t>
            </a:r>
          </a:p>
          <a:p>
            <a:pPr marL="1257300" lvl="2" indent="-342900">
              <a:buFont typeface="+mj-lt"/>
              <a:buAutoNum type="alphaLcParenR"/>
            </a:pPr>
            <a:r>
              <a:rPr lang="en-US" sz="1200">
                <a:latin typeface="Segoe UI"/>
                <a:cs typeface="Segoe UI"/>
              </a:rPr>
              <a:t>What is the scope of stage-gating approval?  Is it just for funding or overall issues?</a:t>
            </a:r>
          </a:p>
        </p:txBody>
      </p:sp>
      <p:sp>
        <p:nvSpPr>
          <p:cNvPr id="4" name="TextBox 3">
            <a:extLst>
              <a:ext uri="{FF2B5EF4-FFF2-40B4-BE49-F238E27FC236}">
                <a16:creationId xmlns:a16="http://schemas.microsoft.com/office/drawing/2014/main" id="{6C075391-CAF0-4685-9E6C-3ECB5ACC8302}"/>
              </a:ext>
            </a:extLst>
          </p:cNvPr>
          <p:cNvSpPr txBox="1"/>
          <p:nvPr/>
        </p:nvSpPr>
        <p:spPr>
          <a:xfrm>
            <a:off x="10725150" y="59809"/>
            <a:ext cx="1466850" cy="369332"/>
          </a:xfrm>
          <a:prstGeom prst="rect">
            <a:avLst/>
          </a:prstGeom>
          <a:noFill/>
        </p:spPr>
        <p:txBody>
          <a:bodyPr wrap="square" rtlCol="0">
            <a:spAutoFit/>
          </a:bodyPr>
          <a:lstStyle/>
          <a:p>
            <a:r>
              <a:rPr lang="en-US">
                <a:highlight>
                  <a:srgbClr val="FFFF00"/>
                </a:highlight>
              </a:rPr>
              <a:t>DRAFT</a:t>
            </a:r>
          </a:p>
        </p:txBody>
      </p:sp>
      <p:sp>
        <p:nvSpPr>
          <p:cNvPr id="5" name="Slide Number Placeholder 4"/>
          <p:cNvSpPr>
            <a:spLocks noGrp="1"/>
          </p:cNvSpPr>
          <p:nvPr>
            <p:ph type="sldNum" sz="quarter" idx="12"/>
          </p:nvPr>
        </p:nvSpPr>
        <p:spPr/>
        <p:txBody>
          <a:bodyPr/>
          <a:lstStyle/>
          <a:p>
            <a:fld id="{330EA680-D336-4FF7-8B7A-9848BB0A1C32}" type="slidenum">
              <a:rPr lang="en-US" smtClean="0"/>
              <a:t>32</a:t>
            </a:fld>
            <a:endParaRPr lang="en-US"/>
          </a:p>
        </p:txBody>
      </p:sp>
    </p:spTree>
    <p:extLst>
      <p:ext uri="{BB962C8B-B14F-4D97-AF65-F5344CB8AC3E}">
        <p14:creationId xmlns:p14="http://schemas.microsoft.com/office/powerpoint/2010/main" val="4278536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Inspection Results Timeline</a:t>
            </a:r>
          </a:p>
        </p:txBody>
      </p:sp>
      <p:sp>
        <p:nvSpPr>
          <p:cNvPr id="3" name="Content Placeholder 2"/>
          <p:cNvSpPr>
            <a:spLocks noGrp="1"/>
          </p:cNvSpPr>
          <p:nvPr>
            <p:ph idx="1"/>
          </p:nvPr>
        </p:nvSpPr>
        <p:spPr>
          <a:xfrm>
            <a:off x="838200" y="1569593"/>
            <a:ext cx="10515600" cy="4351338"/>
          </a:xfrm>
        </p:spPr>
        <p:txBody>
          <a:bodyPr/>
          <a:lstStyle/>
          <a:p>
            <a:r>
              <a:rPr lang="en-US"/>
              <a:t>Inspection period ranges from 8/21/2019 to 3/2/2019</a:t>
            </a:r>
          </a:p>
          <a:p>
            <a:r>
              <a:rPr lang="en-US" sz="2000"/>
              <a:t>Note that data does not include inspections after 3/2/2020 due to delay from IKE in providing the data. This</a:t>
            </a:r>
            <a:r>
              <a:rPr lang="en-US"/>
              <a:t> </a:t>
            </a:r>
            <a:r>
              <a:rPr lang="en-US" sz="2000"/>
              <a:t>delay is due to limitations as a result of Covid-19.</a:t>
            </a:r>
          </a:p>
          <a:p>
            <a:endParaRPr lang="en-US"/>
          </a:p>
        </p:txBody>
      </p:sp>
      <p:graphicFrame>
        <p:nvGraphicFramePr>
          <p:cNvPr id="4" name="Chart 6"/>
          <p:cNvGraphicFramePr>
            <a:graphicFrameLocks/>
          </p:cNvGraphicFramePr>
          <p:nvPr>
            <p:extLst>
              <p:ext uri="{D42A27DB-BD31-4B8C-83A1-F6EECF244321}">
                <p14:modId xmlns:p14="http://schemas.microsoft.com/office/powerpoint/2010/main" val="1509819557"/>
              </p:ext>
            </p:extLst>
          </p:nvPr>
        </p:nvGraphicFramePr>
        <p:xfrm>
          <a:off x="512064" y="2684844"/>
          <a:ext cx="5212080" cy="37251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4"/>
          <p:cNvGraphicFramePr>
            <a:graphicFrameLocks/>
          </p:cNvGraphicFramePr>
          <p:nvPr>
            <p:extLst>
              <p:ext uri="{D42A27DB-BD31-4B8C-83A1-F6EECF244321}">
                <p14:modId xmlns:p14="http://schemas.microsoft.com/office/powerpoint/2010/main" val="3491417256"/>
              </p:ext>
            </p:extLst>
          </p:nvPr>
        </p:nvGraphicFramePr>
        <p:xfrm>
          <a:off x="5657088" y="2684844"/>
          <a:ext cx="5535168" cy="3236087"/>
        </p:xfrm>
        <a:graphic>
          <a:graphicData uri="http://schemas.openxmlformats.org/drawingml/2006/chart">
            <c:chart xmlns:c="http://schemas.openxmlformats.org/drawingml/2006/chart" xmlns:r="http://schemas.openxmlformats.org/officeDocument/2006/relationships" r:id="rId3"/>
          </a:graphicData>
        </a:graphic>
      </p:graphicFrame>
      <p:sp>
        <p:nvSpPr>
          <p:cNvPr id="5" name="Slide Number Placeholder 4"/>
          <p:cNvSpPr>
            <a:spLocks noGrp="1"/>
          </p:cNvSpPr>
          <p:nvPr>
            <p:ph type="sldNum" sz="quarter" idx="12"/>
          </p:nvPr>
        </p:nvSpPr>
        <p:spPr/>
        <p:txBody>
          <a:bodyPr/>
          <a:lstStyle/>
          <a:p>
            <a:fld id="{330EA680-D336-4FF7-8B7A-9848BB0A1C32}" type="slidenum">
              <a:rPr lang="en-US" smtClean="0"/>
              <a:t>33</a:t>
            </a:fld>
            <a:endParaRPr lang="en-US"/>
          </a:p>
        </p:txBody>
      </p:sp>
    </p:spTree>
    <p:extLst>
      <p:ext uri="{BB962C8B-B14F-4D97-AF65-F5344CB8AC3E}">
        <p14:creationId xmlns:p14="http://schemas.microsoft.com/office/powerpoint/2010/main" val="8226534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5" y="0"/>
            <a:ext cx="10515600" cy="1325563"/>
          </a:xfrm>
        </p:spPr>
        <p:txBody>
          <a:bodyPr/>
          <a:lstStyle/>
          <a:p>
            <a:r>
              <a:rPr lang="en-US"/>
              <a:t>Covered Conductor Inspection Process</a:t>
            </a:r>
          </a:p>
        </p:txBody>
      </p:sp>
      <p:pic>
        <p:nvPicPr>
          <p:cNvPr id="8" name="Picture 7"/>
          <p:cNvPicPr>
            <a:picLocks noChangeAspect="1"/>
          </p:cNvPicPr>
          <p:nvPr/>
        </p:nvPicPr>
        <p:blipFill>
          <a:blip r:embed="rId2"/>
          <a:stretch>
            <a:fillRect/>
          </a:stretch>
        </p:blipFill>
        <p:spPr>
          <a:xfrm>
            <a:off x="581025" y="1019175"/>
            <a:ext cx="10991850" cy="5372100"/>
          </a:xfrm>
          <a:prstGeom prst="rect">
            <a:avLst/>
          </a:prstGeom>
        </p:spPr>
      </p:pic>
      <p:sp>
        <p:nvSpPr>
          <p:cNvPr id="3" name="Slide Number Placeholder 2"/>
          <p:cNvSpPr>
            <a:spLocks noGrp="1"/>
          </p:cNvSpPr>
          <p:nvPr>
            <p:ph type="sldNum" sz="quarter" idx="12"/>
          </p:nvPr>
        </p:nvSpPr>
        <p:spPr/>
        <p:txBody>
          <a:bodyPr/>
          <a:lstStyle/>
          <a:p>
            <a:fld id="{EA2A8307-B3D7-4A24-99FB-0280A2B79605}" type="slidenum">
              <a:rPr lang="en-US" smtClean="0"/>
              <a:t>34</a:t>
            </a:fld>
            <a:endParaRPr lang="en-US"/>
          </a:p>
        </p:txBody>
      </p:sp>
    </p:spTree>
    <p:extLst>
      <p:ext uri="{BB962C8B-B14F-4D97-AF65-F5344CB8AC3E}">
        <p14:creationId xmlns:p14="http://schemas.microsoft.com/office/powerpoint/2010/main" val="2260104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Segoe UI Light"/>
                <a:cs typeface="Segoe UI Light"/>
              </a:rPr>
              <a:t>Inspection Summary</a:t>
            </a:r>
            <a:endParaRPr lang="en-US"/>
          </a:p>
        </p:txBody>
      </p:sp>
      <p:sp>
        <p:nvSpPr>
          <p:cNvPr id="4" name="Content Placeholder 3"/>
          <p:cNvSpPr>
            <a:spLocks noGrp="1"/>
          </p:cNvSpPr>
          <p:nvPr>
            <p:ph idx="1"/>
          </p:nvPr>
        </p:nvSpPr>
        <p:spPr>
          <a:xfrm>
            <a:off x="838200" y="1554503"/>
            <a:ext cx="10515600" cy="4486273"/>
          </a:xfrm>
        </p:spPr>
        <p:txBody>
          <a:bodyPr>
            <a:normAutofit lnSpcReduction="10000"/>
          </a:bodyPr>
          <a:lstStyle/>
          <a:p>
            <a:r>
              <a:rPr lang="en-US"/>
              <a:t>Engineering contractor inspected approximately 50 circuit miles of covered conductor installation since September of 2019</a:t>
            </a:r>
          </a:p>
          <a:p>
            <a:r>
              <a:rPr lang="en-US"/>
              <a:t>Inspection data are from the following circuits</a:t>
            </a:r>
          </a:p>
          <a:p>
            <a:pPr lvl="1"/>
            <a:r>
              <a:rPr lang="en-US"/>
              <a:t> </a:t>
            </a:r>
            <a:r>
              <a:rPr lang="en-US" err="1"/>
              <a:t>Chawa</a:t>
            </a:r>
            <a:r>
              <a:rPr lang="en-US"/>
              <a:t>, Galahad, Maguire, Mulholland, and Davenport</a:t>
            </a:r>
          </a:p>
          <a:p>
            <a:r>
              <a:rPr lang="en-US"/>
              <a:t>Inspections show that approximately 1/3 of line constructed will need to be remediated</a:t>
            </a:r>
          </a:p>
          <a:p>
            <a:r>
              <a:rPr lang="en-US"/>
              <a:t>The highest observed issues were missing wildlife covers, which is considered a high priority</a:t>
            </a:r>
          </a:p>
          <a:p>
            <a:r>
              <a:rPr lang="en-US"/>
              <a:t>Engineering made recommendation on priority of remediation based on potential failure risk</a:t>
            </a:r>
          </a:p>
          <a:p>
            <a:r>
              <a:rPr lang="en-US"/>
              <a:t>Summary of gaps to be addressed were also provided</a:t>
            </a:r>
          </a:p>
          <a:p>
            <a:pPr marL="0" indent="0">
              <a:buNone/>
            </a:pPr>
            <a:r>
              <a:rPr lang="en-US"/>
              <a:t> </a:t>
            </a:r>
          </a:p>
          <a:p>
            <a:endParaRPr lang="en-US"/>
          </a:p>
          <a:p>
            <a:endParaRPr lang="en-US"/>
          </a:p>
        </p:txBody>
      </p:sp>
      <p:sp>
        <p:nvSpPr>
          <p:cNvPr id="5" name="Slide Number Placeholder 4"/>
          <p:cNvSpPr>
            <a:spLocks noGrp="1"/>
          </p:cNvSpPr>
          <p:nvPr>
            <p:ph type="sldNum" sz="quarter" idx="12"/>
          </p:nvPr>
        </p:nvSpPr>
        <p:spPr/>
        <p:txBody>
          <a:bodyPr/>
          <a:lstStyle/>
          <a:p>
            <a:fld id="{DEF0D29B-9C7A-49D3-B901-48F774BB9630}" type="slidenum">
              <a:rPr lang="en-US" smtClean="0"/>
              <a:t>35</a:t>
            </a:fld>
            <a:endParaRPr lang="en-US"/>
          </a:p>
        </p:txBody>
      </p:sp>
    </p:spTree>
    <p:extLst>
      <p:ext uri="{BB962C8B-B14F-4D97-AF65-F5344CB8AC3E}">
        <p14:creationId xmlns:p14="http://schemas.microsoft.com/office/powerpoint/2010/main" val="1264204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236"/>
            <a:ext cx="10515600" cy="1325563"/>
          </a:xfrm>
        </p:spPr>
        <p:txBody>
          <a:bodyPr/>
          <a:lstStyle/>
          <a:p>
            <a:r>
              <a:rPr lang="en-US"/>
              <a:t>Comparison to Aerial Overhead Inspections (AOI)</a:t>
            </a:r>
          </a:p>
        </p:txBody>
      </p:sp>
      <p:sp>
        <p:nvSpPr>
          <p:cNvPr id="3" name="Content Placeholder 2"/>
          <p:cNvSpPr>
            <a:spLocks noGrp="1"/>
          </p:cNvSpPr>
          <p:nvPr>
            <p:ph idx="1"/>
          </p:nvPr>
        </p:nvSpPr>
        <p:spPr>
          <a:xfrm>
            <a:off x="838200" y="1012055"/>
            <a:ext cx="10515600" cy="1648849"/>
          </a:xfrm>
        </p:spPr>
        <p:txBody>
          <a:bodyPr>
            <a:normAutofit fontScale="70000" lnSpcReduction="20000"/>
          </a:bodyPr>
          <a:lstStyle/>
          <a:p>
            <a:pPr marL="342900" indent="-342900"/>
            <a:r>
              <a:rPr lang="en-US"/>
              <a:t>One of the main focuses of the Covered Conductor Inspections is checking the adherence of existing construction to the Distribution Overhead standards</a:t>
            </a:r>
          </a:p>
          <a:p>
            <a:pPr marL="342900" indent="-342900"/>
            <a:r>
              <a:rPr lang="en-US"/>
              <a:t>Proactively assessing construction gives SCE the opportunity to mitigate any issues before further escalation</a:t>
            </a:r>
          </a:p>
          <a:p>
            <a:pPr marL="342900" indent="-342900"/>
            <a:r>
              <a:rPr lang="en-US"/>
              <a:t>In comparison, the Aerial Inspections focus solely on remediating any </a:t>
            </a:r>
            <a:r>
              <a:rPr lang="en-US" i="1"/>
              <a:t>existing</a:t>
            </a:r>
            <a:r>
              <a:rPr lang="en-US"/>
              <a:t> issues which may pose an active wildfire threat. The purpose is not to assess the adherence of the existing construction to the standards.   </a:t>
            </a:r>
          </a:p>
          <a:p>
            <a:pPr marL="457200" lvl="1" indent="0">
              <a:buNone/>
            </a:pPr>
            <a:endParaRPr lang="en-US"/>
          </a:p>
          <a:p>
            <a:pPr marL="800100" lvl="1" indent="-342900"/>
            <a:endParaRPr lang="en-US"/>
          </a:p>
        </p:txBody>
      </p:sp>
      <p:sp>
        <p:nvSpPr>
          <p:cNvPr id="4" name="Slide Number Placeholder 3"/>
          <p:cNvSpPr>
            <a:spLocks noGrp="1"/>
          </p:cNvSpPr>
          <p:nvPr>
            <p:ph type="sldNum" sz="quarter" idx="12"/>
          </p:nvPr>
        </p:nvSpPr>
        <p:spPr/>
        <p:txBody>
          <a:bodyPr/>
          <a:lstStyle/>
          <a:p>
            <a:fld id="{DEF0D29B-9C7A-49D3-B901-48F774BB9630}" type="slidenum">
              <a:rPr lang="en-US" smtClean="0"/>
              <a:t>36</a:t>
            </a:fld>
            <a:endParaRPr lang="en-US"/>
          </a:p>
        </p:txBody>
      </p:sp>
      <p:pic>
        <p:nvPicPr>
          <p:cNvPr id="5" name="Picture 4"/>
          <p:cNvPicPr>
            <a:picLocks noChangeAspect="1"/>
          </p:cNvPicPr>
          <p:nvPr/>
        </p:nvPicPr>
        <p:blipFill rotWithShape="1">
          <a:blip r:embed="rId2"/>
          <a:srcRect l="11497" t="1922" r="10250" b="1952"/>
          <a:stretch/>
        </p:blipFill>
        <p:spPr>
          <a:xfrm>
            <a:off x="1203960" y="2569464"/>
            <a:ext cx="4937760" cy="3639312"/>
          </a:xfrm>
          <a:prstGeom prst="rect">
            <a:avLst/>
          </a:prstGeom>
        </p:spPr>
      </p:pic>
      <p:pic>
        <p:nvPicPr>
          <p:cNvPr id="6" name="Picture 5"/>
          <p:cNvPicPr>
            <a:picLocks noChangeAspect="1"/>
          </p:cNvPicPr>
          <p:nvPr/>
        </p:nvPicPr>
        <p:blipFill rotWithShape="1">
          <a:blip r:embed="rId3"/>
          <a:srcRect l="16599" t="1771" r="17363" b="1564"/>
          <a:stretch/>
        </p:blipFill>
        <p:spPr>
          <a:xfrm>
            <a:off x="6647688" y="2551176"/>
            <a:ext cx="3657600" cy="3905228"/>
          </a:xfrm>
          <a:prstGeom prst="rect">
            <a:avLst/>
          </a:prstGeom>
        </p:spPr>
      </p:pic>
    </p:spTree>
    <p:extLst>
      <p:ext uri="{BB962C8B-B14F-4D97-AF65-F5344CB8AC3E}">
        <p14:creationId xmlns:p14="http://schemas.microsoft.com/office/powerpoint/2010/main" val="5119174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a:t>Breakdown of Results</a:t>
            </a:r>
          </a:p>
        </p:txBody>
      </p:sp>
      <p:sp>
        <p:nvSpPr>
          <p:cNvPr id="6" name="TextBox 5"/>
          <p:cNvSpPr txBox="1"/>
          <p:nvPr/>
        </p:nvSpPr>
        <p:spPr>
          <a:xfrm>
            <a:off x="838200" y="6374108"/>
            <a:ext cx="3731471" cy="307777"/>
          </a:xfrm>
          <a:prstGeom prst="rect">
            <a:avLst/>
          </a:prstGeom>
          <a:noFill/>
        </p:spPr>
        <p:txBody>
          <a:bodyPr wrap="none" rtlCol="0">
            <a:spAutoFit/>
          </a:bodyPr>
          <a:lstStyle/>
          <a:p>
            <a:r>
              <a:rPr lang="en-US" sz="1400" i="1" u="sng"/>
              <a:t>Note:</a:t>
            </a:r>
            <a:r>
              <a:rPr lang="en-US" sz="1400"/>
              <a:t> A structure may have more than one issue </a:t>
            </a:r>
          </a:p>
        </p:txBody>
      </p:sp>
      <p:sp>
        <p:nvSpPr>
          <p:cNvPr id="3" name="Slide Number Placeholder 2"/>
          <p:cNvSpPr>
            <a:spLocks noGrp="1"/>
          </p:cNvSpPr>
          <p:nvPr>
            <p:ph type="sldNum" sz="quarter" idx="12"/>
          </p:nvPr>
        </p:nvSpPr>
        <p:spPr/>
        <p:txBody>
          <a:bodyPr/>
          <a:lstStyle/>
          <a:p>
            <a:fld id="{DEF0D29B-9C7A-49D3-B901-48F774BB9630}" type="slidenum">
              <a:rPr lang="en-US" smtClean="0"/>
              <a:t>37</a:t>
            </a:fld>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09929091"/>
              </p:ext>
            </p:extLst>
          </p:nvPr>
        </p:nvGraphicFramePr>
        <p:xfrm>
          <a:off x="1554480" y="1591049"/>
          <a:ext cx="9665208" cy="4389128"/>
        </p:xfrm>
        <a:graphic>
          <a:graphicData uri="http://schemas.openxmlformats.org/drawingml/2006/table">
            <a:tbl>
              <a:tblPr/>
              <a:tblGrid>
                <a:gridCol w="5213355">
                  <a:extLst>
                    <a:ext uri="{9D8B030D-6E8A-4147-A177-3AD203B41FA5}">
                      <a16:colId xmlns:a16="http://schemas.microsoft.com/office/drawing/2014/main" val="20000"/>
                    </a:ext>
                  </a:extLst>
                </a:gridCol>
                <a:gridCol w="2323555">
                  <a:extLst>
                    <a:ext uri="{9D8B030D-6E8A-4147-A177-3AD203B41FA5}">
                      <a16:colId xmlns:a16="http://schemas.microsoft.com/office/drawing/2014/main" val="20001"/>
                    </a:ext>
                  </a:extLst>
                </a:gridCol>
                <a:gridCol w="2128298">
                  <a:extLst>
                    <a:ext uri="{9D8B030D-6E8A-4147-A177-3AD203B41FA5}">
                      <a16:colId xmlns:a16="http://schemas.microsoft.com/office/drawing/2014/main" val="20002"/>
                    </a:ext>
                  </a:extLst>
                </a:gridCol>
              </a:tblGrid>
              <a:tr h="278182">
                <a:tc>
                  <a:txBody>
                    <a:bodyPr/>
                    <a:lstStyle/>
                    <a:p>
                      <a:pPr algn="l" fontAlgn="b"/>
                      <a:r>
                        <a:rPr lang="en-US" sz="1600" b="1" i="0" u="none" strike="noStrike">
                          <a:solidFill>
                            <a:srgbClr val="000000"/>
                          </a:solidFill>
                          <a:effectLst/>
                          <a:latin typeface="Calibri" panose="020F0502020204030204" pitchFamily="34" charset="0"/>
                        </a:rPr>
                        <a:t>Issues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Number of Structures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 of Structures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293639">
                <a:tc>
                  <a:txBody>
                    <a:bodyPr/>
                    <a:lstStyle/>
                    <a:p>
                      <a:pPr algn="l" fontAlgn="b"/>
                      <a:r>
                        <a:rPr lang="en-US" sz="1600" b="0" i="0" u="none" strike="noStrike">
                          <a:solidFill>
                            <a:srgbClr val="000000"/>
                          </a:solidFill>
                          <a:effectLst/>
                          <a:latin typeface="Calibri" panose="020F0502020204030204" pitchFamily="34" charset="0"/>
                        </a:rPr>
                        <a:t>Missing Wildlife Covers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314</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22.9%</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293639">
                <a:tc>
                  <a:txBody>
                    <a:bodyPr/>
                    <a:lstStyle/>
                    <a:p>
                      <a:pPr algn="l" fontAlgn="b"/>
                      <a:r>
                        <a:rPr lang="en-US" sz="1600" b="0" i="0" u="none" strike="noStrike">
                          <a:solidFill>
                            <a:srgbClr val="000000"/>
                          </a:solidFill>
                          <a:effectLst/>
                          <a:latin typeface="Calibri" panose="020F0502020204030204" pitchFamily="34" charset="0"/>
                        </a:rPr>
                        <a:t>Missing Dead-end Covers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222</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16.2%</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93639">
                <a:tc>
                  <a:txBody>
                    <a:bodyPr/>
                    <a:lstStyle/>
                    <a:p>
                      <a:pPr algn="l" fontAlgn="b"/>
                      <a:r>
                        <a:rPr lang="en-US" sz="1600" b="0" i="0" u="none" strike="noStrike">
                          <a:solidFill>
                            <a:srgbClr val="000000"/>
                          </a:solidFill>
                          <a:effectLst/>
                          <a:latin typeface="Calibri" panose="020F0502020204030204" pitchFamily="34" charset="0"/>
                        </a:rPr>
                        <a:t>Missing Fuse Covers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99</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3"/>
                  </a:ext>
                </a:extLst>
              </a:tr>
              <a:tr h="293639">
                <a:tc>
                  <a:txBody>
                    <a:bodyPr/>
                    <a:lstStyle/>
                    <a:p>
                      <a:pPr algn="l" fontAlgn="b"/>
                      <a:r>
                        <a:rPr lang="en-US" sz="1600" b="0" i="0" u="none" strike="noStrike">
                          <a:solidFill>
                            <a:srgbClr val="000000"/>
                          </a:solidFill>
                          <a:effectLst/>
                          <a:latin typeface="Calibri" panose="020F0502020204030204" pitchFamily="34" charset="0"/>
                        </a:rPr>
                        <a:t>Missing Connector Covers</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4.5%</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r h="293639">
                <a:tc>
                  <a:txBody>
                    <a:bodyPr/>
                    <a:lstStyle/>
                    <a:p>
                      <a:pPr algn="l" fontAlgn="b"/>
                      <a:r>
                        <a:rPr lang="en-US" sz="1600" b="0" i="0" u="none" strike="noStrike">
                          <a:solidFill>
                            <a:srgbClr val="000000"/>
                          </a:solidFill>
                          <a:effectLst/>
                          <a:latin typeface="Calibri" panose="020F0502020204030204" pitchFamily="34" charset="0"/>
                        </a:rPr>
                        <a:t>Missing Switch Cover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5</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0.4%</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5"/>
                  </a:ext>
                </a:extLst>
              </a:tr>
              <a:tr h="293639">
                <a:tc>
                  <a:txBody>
                    <a:bodyPr/>
                    <a:lstStyle/>
                    <a:p>
                      <a:pPr algn="l" fontAlgn="b"/>
                      <a:r>
                        <a:rPr lang="en-US" sz="1600" b="0" i="0" u="none" strike="noStrike">
                          <a:solidFill>
                            <a:srgbClr val="000000"/>
                          </a:solidFill>
                          <a:effectLst/>
                          <a:latin typeface="Calibri" panose="020F0502020204030204" pitchFamily="34" charset="0"/>
                        </a:rPr>
                        <a:t>Missing Lightning Arrester Cover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6"/>
                  </a:ext>
                </a:extLst>
              </a:tr>
              <a:tr h="293639">
                <a:tc>
                  <a:txBody>
                    <a:bodyPr/>
                    <a:lstStyle/>
                    <a:p>
                      <a:pPr algn="l" fontAlgn="b"/>
                      <a:r>
                        <a:rPr lang="en-US" sz="1600" b="0" i="0" u="none" strike="noStrike">
                          <a:solidFill>
                            <a:srgbClr val="000000"/>
                          </a:solidFill>
                          <a:effectLst/>
                          <a:latin typeface="Calibri" panose="020F0502020204030204" pitchFamily="34" charset="0"/>
                        </a:rPr>
                        <a:t>Missing Equipment Bushing Cover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0.1%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7"/>
                  </a:ext>
                </a:extLst>
              </a:tr>
              <a:tr h="293639">
                <a:tc>
                  <a:txBody>
                    <a:bodyPr/>
                    <a:lstStyle/>
                    <a:p>
                      <a:pPr algn="l" fontAlgn="b"/>
                      <a:r>
                        <a:rPr lang="en-US" sz="1600" b="0" i="0" u="none" strike="noStrike">
                          <a:solidFill>
                            <a:srgbClr val="000000"/>
                          </a:solidFill>
                          <a:effectLst/>
                          <a:latin typeface="Calibri" panose="020F0502020204030204" pitchFamily="34" charset="0"/>
                        </a:rPr>
                        <a:t>Missing Pothead Cover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8"/>
                  </a:ext>
                </a:extLst>
              </a:tr>
              <a:tr h="293639">
                <a:tc>
                  <a:txBody>
                    <a:bodyPr/>
                    <a:lstStyle/>
                    <a:p>
                      <a:pPr algn="l" fontAlgn="b"/>
                      <a:r>
                        <a:rPr lang="en-US" sz="1600" b="0" i="0" u="none" strike="noStrike">
                          <a:solidFill>
                            <a:srgbClr val="000000"/>
                          </a:solidFill>
                          <a:effectLst/>
                          <a:latin typeface="Calibri" panose="020F0502020204030204" pitchFamily="34" charset="0"/>
                        </a:rPr>
                        <a:t>Structures missing Lightning Arrester on Equipment Pole</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92</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6.7%</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9"/>
                  </a:ext>
                </a:extLst>
              </a:tr>
              <a:tr h="293639">
                <a:tc>
                  <a:txBody>
                    <a:bodyPr/>
                    <a:lstStyle/>
                    <a:p>
                      <a:pPr algn="l" fontAlgn="b"/>
                      <a:r>
                        <a:rPr lang="en-US" sz="1600" b="0" i="0" u="none" strike="noStrike">
                          <a:solidFill>
                            <a:srgbClr val="000000"/>
                          </a:solidFill>
                          <a:effectLst/>
                          <a:latin typeface="Calibri" panose="020F0502020204030204" pitchFamily="34" charset="0"/>
                        </a:rPr>
                        <a:t>Excessive Angle</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3.7%</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0"/>
                  </a:ext>
                </a:extLst>
              </a:tr>
              <a:tr h="293639">
                <a:tc>
                  <a:txBody>
                    <a:bodyPr/>
                    <a:lstStyle/>
                    <a:p>
                      <a:pPr algn="l" fontAlgn="b"/>
                      <a:r>
                        <a:rPr lang="en-US" sz="1600" b="0" i="0" u="none" strike="noStrike">
                          <a:solidFill>
                            <a:srgbClr val="000000"/>
                          </a:solidFill>
                          <a:effectLst/>
                          <a:latin typeface="Calibri" panose="020F0502020204030204" pitchFamily="34" charset="0"/>
                        </a:rPr>
                        <a:t>Over-tensioned</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12</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0.9%</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11"/>
                  </a:ext>
                </a:extLst>
              </a:tr>
              <a:tr h="293639">
                <a:tc>
                  <a:txBody>
                    <a:bodyPr/>
                    <a:lstStyle/>
                    <a:p>
                      <a:pPr algn="l" fontAlgn="b"/>
                      <a:r>
                        <a:rPr lang="en-US" sz="1600" b="0" i="0" u="none" strike="noStrike">
                          <a:solidFill>
                            <a:srgbClr val="000000"/>
                          </a:solidFill>
                          <a:effectLst/>
                          <a:latin typeface="Calibri" panose="020F0502020204030204" pitchFamily="34" charset="0"/>
                        </a:rPr>
                        <a:t>Partially exposed conductor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27</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2.0%</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2"/>
                  </a:ext>
                </a:extLst>
              </a:tr>
              <a:tr h="293639">
                <a:tc>
                  <a:txBody>
                    <a:bodyPr/>
                    <a:lstStyle/>
                    <a:p>
                      <a:pPr algn="l" fontAlgn="b"/>
                      <a:r>
                        <a:rPr lang="en-US" sz="1600" b="0" i="0" u="none" strike="noStrike">
                          <a:solidFill>
                            <a:srgbClr val="000000"/>
                          </a:solidFill>
                          <a:effectLst/>
                          <a:latin typeface="Calibri" panose="020F0502020204030204" pitchFamily="34" charset="0"/>
                        </a:rPr>
                        <a:t>PGW Jumper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5</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n-US" sz="1600" b="0" i="0" u="none" strike="noStrike">
                          <a:solidFill>
                            <a:srgbClr val="000000"/>
                          </a:solidFill>
                          <a:effectLst/>
                          <a:latin typeface="Calibri" panose="020F0502020204030204" pitchFamily="34" charset="0"/>
                        </a:rPr>
                        <a:t>0.4%</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13"/>
                  </a:ext>
                </a:extLst>
              </a:tr>
              <a:tr h="293639">
                <a:tc>
                  <a:txBody>
                    <a:bodyPr/>
                    <a:lstStyle/>
                    <a:p>
                      <a:pPr algn="l" fontAlgn="b"/>
                      <a:r>
                        <a:rPr lang="en-US" sz="1600" b="0" i="0" u="none" strike="noStrike">
                          <a:solidFill>
                            <a:srgbClr val="000000"/>
                          </a:solidFill>
                          <a:effectLst/>
                          <a:latin typeface="Calibri" panose="020F0502020204030204" pitchFamily="34" charset="0"/>
                        </a:rPr>
                        <a:t>Wrong Insulator</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0.1%</a:t>
                      </a:r>
                    </a:p>
                  </a:txBody>
                  <a:tcPr marL="7620" marR="7620" marT="7620"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6830288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4295"/>
            <a:ext cx="10515600" cy="1325563"/>
          </a:xfrm>
        </p:spPr>
        <p:txBody>
          <a:bodyPr/>
          <a:lstStyle/>
          <a:p>
            <a:r>
              <a:rPr lang="en-US"/>
              <a:t>Over-tensioning</a:t>
            </a:r>
          </a:p>
        </p:txBody>
      </p:sp>
      <p:sp>
        <p:nvSpPr>
          <p:cNvPr id="3" name="Content Placeholder 2"/>
          <p:cNvSpPr>
            <a:spLocks noGrp="1"/>
          </p:cNvSpPr>
          <p:nvPr>
            <p:ph idx="1"/>
          </p:nvPr>
        </p:nvSpPr>
        <p:spPr>
          <a:xfrm>
            <a:off x="838200" y="1351722"/>
            <a:ext cx="10515600" cy="4825241"/>
          </a:xfrm>
        </p:spPr>
        <p:txBody>
          <a:bodyPr/>
          <a:lstStyle/>
          <a:p>
            <a:r>
              <a:rPr lang="en-US"/>
              <a:t>Over-tensioning the lines will mechanically stress the conductor and could lead to premature failure</a:t>
            </a:r>
          </a:p>
          <a:p>
            <a:r>
              <a:rPr lang="en-US"/>
              <a:t>In order to confirm the over-tensioning, the lines in question were surveyed using a Nikon Total Station.</a:t>
            </a:r>
          </a:p>
          <a:p>
            <a:pPr lvl="1"/>
            <a:r>
              <a:rPr lang="en-US"/>
              <a:t>Spans adjacent to the failed spans were also analyzed </a:t>
            </a:r>
          </a:p>
          <a:p>
            <a:r>
              <a:rPr lang="en-US"/>
              <a:t>The Total Station provides the following data points from which the catenary can be modeled and the tensions calculated:</a:t>
            </a:r>
          </a:p>
          <a:p>
            <a:pPr lvl="1"/>
            <a:r>
              <a:rPr lang="en-US"/>
              <a:t>Incline between structures</a:t>
            </a:r>
          </a:p>
          <a:p>
            <a:pPr lvl="1"/>
            <a:r>
              <a:rPr lang="en-US"/>
              <a:t>Span Length </a:t>
            </a:r>
          </a:p>
          <a:p>
            <a:pPr lvl="1"/>
            <a:r>
              <a:rPr lang="en-US"/>
              <a:t>Sag at the midspan</a:t>
            </a:r>
          </a:p>
        </p:txBody>
      </p:sp>
      <p:pic>
        <p:nvPicPr>
          <p:cNvPr id="6" name="Picture 5"/>
          <p:cNvPicPr>
            <a:picLocks noChangeAspect="1"/>
          </p:cNvPicPr>
          <p:nvPr/>
        </p:nvPicPr>
        <p:blipFill>
          <a:blip r:embed="rId2"/>
          <a:stretch>
            <a:fillRect/>
          </a:stretch>
        </p:blipFill>
        <p:spPr>
          <a:xfrm>
            <a:off x="10342790" y="1198790"/>
            <a:ext cx="1717983" cy="3022146"/>
          </a:xfrm>
          <a:prstGeom prst="rect">
            <a:avLst/>
          </a:prstGeom>
        </p:spPr>
      </p:pic>
      <p:sp>
        <p:nvSpPr>
          <p:cNvPr id="4" name="Slide Number Placeholder 3"/>
          <p:cNvSpPr>
            <a:spLocks noGrp="1"/>
          </p:cNvSpPr>
          <p:nvPr>
            <p:ph type="sldNum" sz="quarter" idx="12"/>
          </p:nvPr>
        </p:nvSpPr>
        <p:spPr/>
        <p:txBody>
          <a:bodyPr/>
          <a:lstStyle/>
          <a:p>
            <a:fld id="{DEF0D29B-9C7A-49D3-B901-48F774BB9630}" type="slidenum">
              <a:rPr lang="en-US" smtClean="0"/>
              <a:t>38</a:t>
            </a:fld>
            <a:endParaRPr lang="en-US"/>
          </a:p>
        </p:txBody>
      </p:sp>
    </p:spTree>
    <p:extLst>
      <p:ext uri="{BB962C8B-B14F-4D97-AF65-F5344CB8AC3E}">
        <p14:creationId xmlns:p14="http://schemas.microsoft.com/office/powerpoint/2010/main" val="15397057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48" y="58520"/>
            <a:ext cx="10515600" cy="1325563"/>
          </a:xfrm>
        </p:spPr>
        <p:txBody>
          <a:bodyPr/>
          <a:lstStyle/>
          <a:p>
            <a:r>
              <a:rPr lang="en-US"/>
              <a:t>Tension Analysis Results - Tanager</a:t>
            </a:r>
          </a:p>
        </p:txBody>
      </p:sp>
      <p:sp>
        <p:nvSpPr>
          <p:cNvPr id="3" name="Content Placeholder 2"/>
          <p:cNvSpPr>
            <a:spLocks noGrp="1"/>
          </p:cNvSpPr>
          <p:nvPr>
            <p:ph idx="1"/>
          </p:nvPr>
        </p:nvSpPr>
        <p:spPr>
          <a:xfrm>
            <a:off x="854102" y="1055498"/>
            <a:ext cx="10917687" cy="3324785"/>
          </a:xfrm>
        </p:spPr>
        <p:txBody>
          <a:bodyPr/>
          <a:lstStyle/>
          <a:p>
            <a:r>
              <a:rPr lang="en-US" sz="2000"/>
              <a:t>The maximum design tension</a:t>
            </a:r>
            <a:r>
              <a:rPr lang="en-US" sz="2000" baseline="30000"/>
              <a:t>1</a:t>
            </a:r>
            <a:r>
              <a:rPr lang="en-US" sz="2000"/>
              <a:t> for 1/0 Covered Conductor is 1415 lbs</a:t>
            </a:r>
          </a:p>
          <a:p>
            <a:r>
              <a:rPr lang="en-US" sz="2000"/>
              <a:t>The rated breaking strength of 1/0 Covered Conductor is 4160 lbs</a:t>
            </a:r>
          </a:p>
          <a:p>
            <a:r>
              <a:rPr lang="en-US" sz="2000"/>
              <a:t>Results:</a:t>
            </a:r>
          </a:p>
          <a:p>
            <a:pPr lvl="1"/>
            <a:r>
              <a:rPr lang="en-US" sz="1800"/>
              <a:t>The actual design tensions of all surveyed spans exceed the maximum design tension of 1415 lbs</a:t>
            </a:r>
          </a:p>
          <a:p>
            <a:pPr lvl="1"/>
            <a:r>
              <a:rPr lang="en-US" sz="1800"/>
              <a:t>The tension with the presence of 1.5 inches of ice or greater with no wind for all surveyed spans will exceed the conductor’s breaking strength</a:t>
            </a:r>
          </a:p>
          <a:p>
            <a:pPr lvl="1"/>
            <a:r>
              <a:rPr lang="en-US" sz="1800"/>
              <a:t>For Bare 1/0 ACSR using the same constructed sag (span 734808E to 734809E)</a:t>
            </a:r>
          </a:p>
          <a:p>
            <a:pPr lvl="2"/>
            <a:r>
              <a:rPr lang="en-US" sz="1600"/>
              <a:t>Actual Constructed Tension</a:t>
            </a:r>
            <a:r>
              <a:rPr lang="en-US" sz="1600" baseline="30000"/>
              <a:t>1</a:t>
            </a:r>
            <a:r>
              <a:rPr lang="en-US" sz="1600"/>
              <a:t>: 1659 lbs (over-tensioned)</a:t>
            </a:r>
          </a:p>
          <a:p>
            <a:pPr lvl="2"/>
            <a:r>
              <a:rPr lang="en-US" sz="1600"/>
              <a:t>Tension for 2” ice, 0°F and no wind: 5780 lbs</a:t>
            </a:r>
            <a:endParaRPr lang="en-US" sz="2000"/>
          </a:p>
          <a:p>
            <a:endParaRPr lang="en-US"/>
          </a:p>
          <a:p>
            <a:endParaRPr lang="en-US"/>
          </a:p>
          <a:p>
            <a:endParaRPr lang="en-US"/>
          </a:p>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12674666"/>
              </p:ext>
            </p:extLst>
          </p:nvPr>
        </p:nvGraphicFramePr>
        <p:xfrm>
          <a:off x="1281948" y="4186746"/>
          <a:ext cx="9659909" cy="1936682"/>
        </p:xfrm>
        <a:graphic>
          <a:graphicData uri="http://schemas.openxmlformats.org/drawingml/2006/table">
            <a:tbl>
              <a:tblPr firstRow="1" bandRow="1">
                <a:tableStyleId>{ED083AE6-46FA-4A59-8FB0-9F97EB10719F}</a:tableStyleId>
              </a:tblPr>
              <a:tblGrid>
                <a:gridCol w="2252534">
                  <a:extLst>
                    <a:ext uri="{9D8B030D-6E8A-4147-A177-3AD203B41FA5}">
                      <a16:colId xmlns:a16="http://schemas.microsoft.com/office/drawing/2014/main" val="20000"/>
                    </a:ext>
                  </a:extLst>
                </a:gridCol>
                <a:gridCol w="2118250">
                  <a:extLst>
                    <a:ext uri="{9D8B030D-6E8A-4147-A177-3AD203B41FA5}">
                      <a16:colId xmlns:a16="http://schemas.microsoft.com/office/drawing/2014/main" val="20001"/>
                    </a:ext>
                  </a:extLst>
                </a:gridCol>
                <a:gridCol w="1637420">
                  <a:extLst>
                    <a:ext uri="{9D8B030D-6E8A-4147-A177-3AD203B41FA5}">
                      <a16:colId xmlns:a16="http://schemas.microsoft.com/office/drawing/2014/main" val="20002"/>
                    </a:ext>
                  </a:extLst>
                </a:gridCol>
                <a:gridCol w="1897328">
                  <a:extLst>
                    <a:ext uri="{9D8B030D-6E8A-4147-A177-3AD203B41FA5}">
                      <a16:colId xmlns:a16="http://schemas.microsoft.com/office/drawing/2014/main" val="20003"/>
                    </a:ext>
                  </a:extLst>
                </a:gridCol>
                <a:gridCol w="1754377">
                  <a:extLst>
                    <a:ext uri="{9D8B030D-6E8A-4147-A177-3AD203B41FA5}">
                      <a16:colId xmlns:a16="http://schemas.microsoft.com/office/drawing/2014/main" val="20004"/>
                    </a:ext>
                  </a:extLst>
                </a:gridCol>
              </a:tblGrid>
              <a:tr h="255479">
                <a:tc>
                  <a:txBody>
                    <a:bodyPr/>
                    <a:lstStyle/>
                    <a:p>
                      <a:pPr algn="ctr" fontAlgn="b"/>
                      <a:r>
                        <a:rPr lang="en-US" sz="1600" u="none" strike="noStrike">
                          <a:effectLst/>
                        </a:rPr>
                        <a:t>Tanager</a:t>
                      </a:r>
                      <a:endParaRPr lang="en-US" sz="1600" b="0" i="0" u="none" strike="noStrike">
                        <a:solidFill>
                          <a:srgbClr val="000000"/>
                        </a:solidFill>
                        <a:effectLst/>
                        <a:latin typeface="Calibri" panose="020F0502020204030204" pitchFamily="34" charset="0"/>
                      </a:endParaRPr>
                    </a:p>
                  </a:txBody>
                  <a:tcPr marL="7620" marR="7620" marT="7620" marB="0" anchor="b"/>
                </a:tc>
                <a:tc gridSpan="4">
                  <a:txBody>
                    <a:bodyPr/>
                    <a:lstStyle/>
                    <a:p>
                      <a:pPr algn="ctr" fontAlgn="b"/>
                      <a:r>
                        <a:rPr lang="en-US" sz="1600" u="none" strike="noStrike">
                          <a:effectLst/>
                        </a:rPr>
                        <a:t>Tension (lbs)</a:t>
                      </a:r>
                      <a:endParaRPr lang="en-US" sz="1600" b="0"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56956">
                <a:tc>
                  <a:txBody>
                    <a:bodyPr/>
                    <a:lstStyle/>
                    <a:p>
                      <a:pPr algn="ctr" fontAlgn="b"/>
                      <a:r>
                        <a:rPr lang="en-US" sz="1600" u="none" strike="noStrike">
                          <a:effectLst/>
                        </a:rPr>
                        <a:t>Span</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Actual </a:t>
                      </a:r>
                    </a:p>
                    <a:p>
                      <a:pPr algn="ctr" fontAlgn="b"/>
                      <a:r>
                        <a:rPr lang="en-US" sz="1600" u="none" strike="noStrike">
                          <a:effectLst/>
                        </a:rPr>
                        <a:t>Construc</a:t>
                      </a:r>
                      <a:r>
                        <a:rPr lang="en-US" sz="1600" u="none" strike="noStrike" baseline="0">
                          <a:effectLst/>
                        </a:rPr>
                        <a:t>ted</a:t>
                      </a:r>
                      <a:r>
                        <a:rPr lang="en-US" sz="1600" u="none" strike="noStrike">
                          <a:effectLst/>
                        </a:rPr>
                        <a:t> Tension</a:t>
                      </a:r>
                      <a:r>
                        <a:rPr lang="en-US" sz="1600" u="none" strike="noStrike" baseline="30000">
                          <a:effectLst/>
                        </a:rPr>
                        <a:t>1</a:t>
                      </a: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1" ice, 0°F, No wind</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1.5" ice, 0°F, No wind</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2" ice, 0°F, No wind</a:t>
                      </a:r>
                      <a:endParaRPr lang="en-US"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1"/>
                  </a:ext>
                </a:extLst>
              </a:tr>
              <a:tr h="395301">
                <a:tc>
                  <a:txBody>
                    <a:bodyPr/>
                    <a:lstStyle/>
                    <a:p>
                      <a:pPr algn="ctr" fontAlgn="b"/>
                      <a:r>
                        <a:rPr lang="en-US" sz="1600" u="none" strike="noStrike">
                          <a:effectLst/>
                        </a:rPr>
                        <a:t>734808E to 734809E</a:t>
                      </a:r>
                      <a:r>
                        <a:rPr lang="en-US" sz="1600" u="none" strike="noStrike" baseline="30000">
                          <a:effectLst/>
                        </a:rPr>
                        <a:t>2</a:t>
                      </a:r>
                      <a:endParaRPr lang="en-US" sz="1600" b="0" i="0" u="none" strike="noStrike" baseline="30000">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2184</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3150</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4631</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6265</a:t>
                      </a:r>
                      <a:endParaRPr lang="en-US"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2"/>
                  </a:ext>
                </a:extLst>
              </a:tr>
              <a:tr h="395301">
                <a:tc>
                  <a:txBody>
                    <a:bodyPr/>
                    <a:lstStyle/>
                    <a:p>
                      <a:pPr algn="ctr" fontAlgn="b"/>
                      <a:r>
                        <a:rPr lang="en-US" sz="1600" u="none" strike="noStrike">
                          <a:effectLst/>
                        </a:rPr>
                        <a:t>724809E to 734810E</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2138</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3105</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4588</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6222</a:t>
                      </a:r>
                      <a:endParaRPr lang="en-US"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3"/>
                  </a:ext>
                </a:extLst>
              </a:tr>
              <a:tr h="395301">
                <a:tc>
                  <a:txBody>
                    <a:bodyPr/>
                    <a:lstStyle/>
                    <a:p>
                      <a:pPr algn="ctr" fontAlgn="b"/>
                      <a:r>
                        <a:rPr lang="en-US" sz="1600" u="none" strike="noStrike">
                          <a:effectLst/>
                        </a:rPr>
                        <a:t>724810E to 734811E</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1932</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2918</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4431</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6100</a:t>
                      </a:r>
                      <a:endParaRPr lang="en-US"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4"/>
                  </a:ext>
                </a:extLst>
              </a:tr>
            </a:tbl>
          </a:graphicData>
        </a:graphic>
      </p:graphicFrame>
      <p:sp>
        <p:nvSpPr>
          <p:cNvPr id="4" name="TextBox 3"/>
          <p:cNvSpPr txBox="1"/>
          <p:nvPr/>
        </p:nvSpPr>
        <p:spPr>
          <a:xfrm>
            <a:off x="529357" y="6200498"/>
            <a:ext cx="10986980" cy="461665"/>
          </a:xfrm>
          <a:prstGeom prst="rect">
            <a:avLst/>
          </a:prstGeom>
          <a:solidFill>
            <a:schemeClr val="bg1"/>
          </a:solidFill>
        </p:spPr>
        <p:txBody>
          <a:bodyPr wrap="square" rtlCol="0">
            <a:spAutoFit/>
          </a:bodyPr>
          <a:lstStyle/>
          <a:p>
            <a:pPr marL="342900" indent="-342900">
              <a:buAutoNum type="arabicPeriod"/>
            </a:pPr>
            <a:r>
              <a:rPr lang="en-US" sz="1200"/>
              <a:t>Tension for Heavy Loading Criteria: 0.5” ice, 0°F, 6 lbs wind</a:t>
            </a:r>
          </a:p>
          <a:p>
            <a:pPr marL="342900" indent="-342900">
              <a:buAutoNum type="arabicPeriod"/>
            </a:pPr>
            <a:r>
              <a:rPr lang="en-US" sz="1200">
                <a:solidFill>
                  <a:srgbClr val="000000"/>
                </a:solidFill>
                <a:latin typeface="Calibri" panose="020F0502020204030204" pitchFamily="34" charset="0"/>
              </a:rPr>
              <a:t>Failure occurred at this span. This span was reconductored after the failure, therefore the values provided may not reflect the tensions on the day of the failure</a:t>
            </a:r>
            <a:endParaRPr lang="en-US" sz="1600"/>
          </a:p>
        </p:txBody>
      </p:sp>
      <p:sp>
        <p:nvSpPr>
          <p:cNvPr id="6" name="Slide Number Placeholder 5"/>
          <p:cNvSpPr>
            <a:spLocks noGrp="1"/>
          </p:cNvSpPr>
          <p:nvPr>
            <p:ph type="sldNum" sz="quarter" idx="12"/>
          </p:nvPr>
        </p:nvSpPr>
        <p:spPr/>
        <p:txBody>
          <a:bodyPr/>
          <a:lstStyle/>
          <a:p>
            <a:fld id="{DEF0D29B-9C7A-49D3-B901-48F774BB9630}" type="slidenum">
              <a:rPr lang="en-US" smtClean="0"/>
              <a:t>39</a:t>
            </a:fld>
            <a:endParaRPr lang="en-US"/>
          </a:p>
        </p:txBody>
      </p:sp>
    </p:spTree>
    <p:extLst>
      <p:ext uri="{BB962C8B-B14F-4D97-AF65-F5344CB8AC3E}">
        <p14:creationId xmlns:p14="http://schemas.microsoft.com/office/powerpoint/2010/main" val="1524794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Action Item Updates</a:t>
            </a:r>
          </a:p>
        </p:txBody>
      </p:sp>
    </p:spTree>
    <p:extLst>
      <p:ext uri="{BB962C8B-B14F-4D97-AF65-F5344CB8AC3E}">
        <p14:creationId xmlns:p14="http://schemas.microsoft.com/office/powerpoint/2010/main" val="37146272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48" y="136527"/>
            <a:ext cx="10515600" cy="1325563"/>
          </a:xfrm>
        </p:spPr>
        <p:txBody>
          <a:bodyPr/>
          <a:lstStyle/>
          <a:p>
            <a:r>
              <a:rPr lang="en-US"/>
              <a:t>Tension Analysis Results - Mettler</a:t>
            </a:r>
          </a:p>
        </p:txBody>
      </p:sp>
      <p:sp>
        <p:nvSpPr>
          <p:cNvPr id="3" name="Content Placeholder 2"/>
          <p:cNvSpPr>
            <a:spLocks noGrp="1"/>
          </p:cNvSpPr>
          <p:nvPr>
            <p:ph idx="1"/>
          </p:nvPr>
        </p:nvSpPr>
        <p:spPr>
          <a:xfrm>
            <a:off x="877957" y="1279211"/>
            <a:ext cx="10760668" cy="3555182"/>
          </a:xfrm>
        </p:spPr>
        <p:txBody>
          <a:bodyPr>
            <a:normAutofit/>
          </a:bodyPr>
          <a:lstStyle/>
          <a:p>
            <a:r>
              <a:rPr lang="en-US"/>
              <a:t>The maximum design tension</a:t>
            </a:r>
            <a:r>
              <a:rPr lang="en-US" baseline="30000"/>
              <a:t>1</a:t>
            </a:r>
            <a:r>
              <a:rPr lang="en-US"/>
              <a:t> for 1/0 Covered Conductor is 1415 lbs</a:t>
            </a:r>
          </a:p>
          <a:p>
            <a:r>
              <a:rPr lang="en-US"/>
              <a:t>The breaking strength of 1/0 Covered Conductor is 4160 lbs</a:t>
            </a:r>
          </a:p>
          <a:p>
            <a:r>
              <a:rPr lang="en-US"/>
              <a:t>Results:</a:t>
            </a:r>
          </a:p>
          <a:p>
            <a:pPr lvl="1"/>
            <a:r>
              <a:rPr lang="en-US"/>
              <a:t>The actual design tensions of all surveyed spans do not exceed the maximum design tension</a:t>
            </a:r>
          </a:p>
          <a:p>
            <a:pPr lvl="1"/>
            <a:r>
              <a:rPr lang="en-US"/>
              <a:t>The tension with the presence of 2 inches of ice or greater with no wind for all surveyed spans will exceed the conductor’s breaking strength</a:t>
            </a:r>
          </a:p>
          <a:p>
            <a:pPr lvl="1"/>
            <a:r>
              <a:rPr lang="en-US"/>
              <a:t>For Bare 1/0 ACSR using the same constructed sag (span 4779432E to 20774T)</a:t>
            </a:r>
          </a:p>
          <a:p>
            <a:pPr lvl="2"/>
            <a:r>
              <a:rPr lang="en-US"/>
              <a:t>Actual Constructed Tension</a:t>
            </a:r>
            <a:r>
              <a:rPr lang="en-US" baseline="30000"/>
              <a:t>1</a:t>
            </a:r>
            <a:r>
              <a:rPr lang="en-US"/>
              <a:t>: 1022 lbs</a:t>
            </a:r>
          </a:p>
          <a:p>
            <a:pPr lvl="2"/>
            <a:r>
              <a:rPr lang="en-US"/>
              <a:t>Tension for 2” ice, 0°F and no wind: 4272 lbs </a:t>
            </a:r>
          </a:p>
          <a:p>
            <a:pPr lvl="2"/>
            <a:endParaRPr lang="en-US"/>
          </a:p>
          <a:p>
            <a:endParaRPr lang="en-US"/>
          </a:p>
          <a:p>
            <a:endParaRPr lang="en-US"/>
          </a:p>
          <a:p>
            <a:endParaRPr lang="en-US"/>
          </a:p>
          <a:p>
            <a:endParaRPr lang="en-US"/>
          </a:p>
          <a:p>
            <a:endParaRPr lang="en-US"/>
          </a:p>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427677"/>
              </p:ext>
            </p:extLst>
          </p:nvPr>
        </p:nvGraphicFramePr>
        <p:xfrm>
          <a:off x="1754880" y="4901504"/>
          <a:ext cx="8995776" cy="1308952"/>
        </p:xfrm>
        <a:graphic>
          <a:graphicData uri="http://schemas.openxmlformats.org/drawingml/2006/table">
            <a:tbl>
              <a:tblPr firstRow="1" bandRow="1">
                <a:tableStyleId>{ED083AE6-46FA-4A59-8FB0-9F97EB10719F}</a:tableStyleId>
              </a:tblPr>
              <a:tblGrid>
                <a:gridCol w="2272168">
                  <a:extLst>
                    <a:ext uri="{9D8B030D-6E8A-4147-A177-3AD203B41FA5}">
                      <a16:colId xmlns:a16="http://schemas.microsoft.com/office/drawing/2014/main" val="20000"/>
                    </a:ext>
                  </a:extLst>
                </a:gridCol>
                <a:gridCol w="1798118">
                  <a:extLst>
                    <a:ext uri="{9D8B030D-6E8A-4147-A177-3AD203B41FA5}">
                      <a16:colId xmlns:a16="http://schemas.microsoft.com/office/drawing/2014/main" val="20001"/>
                    </a:ext>
                  </a:extLst>
                </a:gridCol>
                <a:gridCol w="1524844">
                  <a:extLst>
                    <a:ext uri="{9D8B030D-6E8A-4147-A177-3AD203B41FA5}">
                      <a16:colId xmlns:a16="http://schemas.microsoft.com/office/drawing/2014/main" val="20002"/>
                    </a:ext>
                  </a:extLst>
                </a:gridCol>
                <a:gridCol w="1766884">
                  <a:extLst>
                    <a:ext uri="{9D8B030D-6E8A-4147-A177-3AD203B41FA5}">
                      <a16:colId xmlns:a16="http://schemas.microsoft.com/office/drawing/2014/main" val="20003"/>
                    </a:ext>
                  </a:extLst>
                </a:gridCol>
                <a:gridCol w="1633762">
                  <a:extLst>
                    <a:ext uri="{9D8B030D-6E8A-4147-A177-3AD203B41FA5}">
                      <a16:colId xmlns:a16="http://schemas.microsoft.com/office/drawing/2014/main" val="20004"/>
                    </a:ext>
                  </a:extLst>
                </a:gridCol>
              </a:tblGrid>
              <a:tr h="274108">
                <a:tc>
                  <a:txBody>
                    <a:bodyPr/>
                    <a:lstStyle/>
                    <a:p>
                      <a:pPr algn="ctr" fontAlgn="b"/>
                      <a:r>
                        <a:rPr lang="en-US" sz="1600" u="none" strike="noStrike">
                          <a:effectLst/>
                        </a:rPr>
                        <a:t>Mettler</a:t>
                      </a:r>
                      <a:endParaRPr lang="en-US" sz="1600" b="0" i="0" u="none" strike="noStrike">
                        <a:solidFill>
                          <a:srgbClr val="000000"/>
                        </a:solidFill>
                        <a:effectLst/>
                        <a:latin typeface="Calibri" panose="020F0502020204030204" pitchFamily="34" charset="0"/>
                      </a:endParaRPr>
                    </a:p>
                  </a:txBody>
                  <a:tcPr marL="7620" marR="7620" marT="7620" marB="0" anchor="b"/>
                </a:tc>
                <a:tc gridSpan="4">
                  <a:txBody>
                    <a:bodyPr/>
                    <a:lstStyle/>
                    <a:p>
                      <a:pPr algn="ctr" fontAlgn="b"/>
                      <a:r>
                        <a:rPr lang="en-US" sz="1600" u="none" strike="noStrike">
                          <a:effectLst/>
                        </a:rPr>
                        <a:t>Tension (lbs)</a:t>
                      </a:r>
                      <a:endParaRPr lang="en-US" sz="1600" b="0"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40398">
                <a:tc>
                  <a:txBody>
                    <a:bodyPr/>
                    <a:lstStyle/>
                    <a:p>
                      <a:pPr algn="ctr" fontAlgn="b"/>
                      <a:r>
                        <a:rPr lang="en-US" sz="1600" u="none" strike="noStrike">
                          <a:effectLst/>
                        </a:rPr>
                        <a:t>Span</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Actual </a:t>
                      </a:r>
                    </a:p>
                    <a:p>
                      <a:pPr algn="ctr" fontAlgn="b"/>
                      <a:r>
                        <a:rPr lang="en-US" sz="1600" u="none" strike="noStrike">
                          <a:effectLst/>
                        </a:rPr>
                        <a:t>Construc</a:t>
                      </a:r>
                      <a:r>
                        <a:rPr lang="en-US" sz="1600" u="none" strike="noStrike" baseline="0">
                          <a:effectLst/>
                        </a:rPr>
                        <a:t>ted</a:t>
                      </a:r>
                      <a:r>
                        <a:rPr lang="en-US" sz="1600" u="none" strike="noStrike">
                          <a:effectLst/>
                        </a:rPr>
                        <a:t> Tension</a:t>
                      </a:r>
                      <a:r>
                        <a:rPr lang="en-US" sz="1600" u="none" strike="noStrike" baseline="30000">
                          <a:effectLst/>
                        </a:rPr>
                        <a:t>1</a:t>
                      </a: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1" ice, 0°F, No wind</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1.5" ice, 0°F, No wind</a:t>
                      </a:r>
                      <a:endParaRPr lang="en-US" sz="16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600" u="none" strike="noStrike">
                          <a:effectLst/>
                        </a:rPr>
                        <a:t>2" ice, 0°F, No wind</a:t>
                      </a:r>
                      <a:endParaRPr lang="en-US"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001"/>
                  </a:ext>
                </a:extLst>
              </a:tr>
              <a:tr h="265436">
                <a:tc>
                  <a:txBody>
                    <a:bodyPr/>
                    <a:lstStyle/>
                    <a:p>
                      <a:pPr algn="ctr" fontAlgn="b"/>
                      <a:r>
                        <a:rPr lang="en-US" sz="1600" u="none" strike="noStrike" kern="1200">
                          <a:solidFill>
                            <a:schemeClr val="tx1"/>
                          </a:solidFill>
                          <a:effectLst/>
                          <a:latin typeface="+mn-lt"/>
                          <a:ea typeface="+mn-ea"/>
                          <a:cs typeface="+mn-cs"/>
                        </a:rPr>
                        <a:t>20774T to 4902721E</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1194</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1925</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3081</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4375</a:t>
                      </a:r>
                    </a:p>
                  </a:txBody>
                  <a:tcPr marL="7620" marR="7620" marT="7620" marB="0" anchor="b"/>
                </a:tc>
                <a:extLst>
                  <a:ext uri="{0D108BD9-81ED-4DB2-BD59-A6C34878D82A}">
                    <a16:rowId xmlns:a16="http://schemas.microsoft.com/office/drawing/2014/main" val="10002"/>
                  </a:ext>
                </a:extLst>
              </a:tr>
              <a:tr h="274108">
                <a:tc>
                  <a:txBody>
                    <a:bodyPr/>
                    <a:lstStyle/>
                    <a:p>
                      <a:pPr algn="ctr" fontAlgn="b"/>
                      <a:r>
                        <a:rPr lang="en-US" sz="1600" u="none" strike="noStrike" kern="1200">
                          <a:solidFill>
                            <a:schemeClr val="tx1"/>
                          </a:solidFill>
                          <a:effectLst/>
                          <a:latin typeface="+mn-lt"/>
                          <a:ea typeface="+mn-ea"/>
                          <a:cs typeface="+mn-cs"/>
                        </a:rPr>
                        <a:t>4779432E to 20774T</a:t>
                      </a:r>
                      <a:r>
                        <a:rPr lang="en-US" sz="1600" u="none" strike="noStrike" kern="1200" baseline="30000">
                          <a:solidFill>
                            <a:schemeClr val="tx1"/>
                          </a:solidFill>
                          <a:effectLst/>
                          <a:latin typeface="+mn-lt"/>
                          <a:ea typeface="+mn-ea"/>
                          <a:cs typeface="+mn-cs"/>
                        </a:rPr>
                        <a:t>2</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1363</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2124</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3305</a:t>
                      </a:r>
                    </a:p>
                  </a:txBody>
                  <a:tcPr marL="7620" marR="7620" marT="7620" marB="0" anchor="b"/>
                </a:tc>
                <a:tc>
                  <a:txBody>
                    <a:bodyPr/>
                    <a:lstStyle/>
                    <a:p>
                      <a:pPr algn="ctr" fontAlgn="b"/>
                      <a:r>
                        <a:rPr lang="en-US" sz="1600" u="none" strike="noStrike" kern="1200">
                          <a:solidFill>
                            <a:schemeClr val="tx1"/>
                          </a:solidFill>
                          <a:effectLst/>
                          <a:latin typeface="+mn-lt"/>
                          <a:ea typeface="+mn-ea"/>
                          <a:cs typeface="+mn-cs"/>
                        </a:rPr>
                        <a:t>4611</a:t>
                      </a:r>
                    </a:p>
                  </a:txBody>
                  <a:tcPr marL="7620" marR="7620" marT="7620" marB="0" anchor="b"/>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p:txBody>
          <a:bodyPr/>
          <a:lstStyle/>
          <a:p>
            <a:fld id="{DEF0D29B-9C7A-49D3-B901-48F774BB9630}" type="slidenum">
              <a:rPr lang="en-US" smtClean="0"/>
              <a:t>40</a:t>
            </a:fld>
            <a:endParaRPr lang="en-US"/>
          </a:p>
        </p:txBody>
      </p:sp>
      <p:sp>
        <p:nvSpPr>
          <p:cNvPr id="7" name="TextBox 6"/>
          <p:cNvSpPr txBox="1"/>
          <p:nvPr/>
        </p:nvSpPr>
        <p:spPr>
          <a:xfrm>
            <a:off x="465747" y="6277568"/>
            <a:ext cx="10986980" cy="461665"/>
          </a:xfrm>
          <a:prstGeom prst="rect">
            <a:avLst/>
          </a:prstGeom>
          <a:solidFill>
            <a:schemeClr val="bg1"/>
          </a:solidFill>
        </p:spPr>
        <p:txBody>
          <a:bodyPr wrap="square" rtlCol="0">
            <a:spAutoFit/>
          </a:bodyPr>
          <a:lstStyle/>
          <a:p>
            <a:pPr marL="342900" indent="-342900">
              <a:buAutoNum type="arabicPeriod"/>
            </a:pPr>
            <a:r>
              <a:rPr lang="en-US" sz="1200"/>
              <a:t>Tension for Heavy Loading Criteria: 0.5” ice, 0°F, 6 lb wind</a:t>
            </a:r>
          </a:p>
          <a:p>
            <a:pPr marL="342900" indent="-342900">
              <a:buAutoNum type="arabicPeriod"/>
            </a:pPr>
            <a:r>
              <a:rPr lang="en-US" sz="1200">
                <a:solidFill>
                  <a:srgbClr val="000000"/>
                </a:solidFill>
                <a:latin typeface="Calibri" panose="020F0502020204030204" pitchFamily="34" charset="0"/>
              </a:rPr>
              <a:t>Failure occurred at this span. This span was reconductored after the failure, therefore the values provided may not reflect the tensions on the day of the failure</a:t>
            </a:r>
            <a:endParaRPr lang="en-US" sz="1600"/>
          </a:p>
        </p:txBody>
      </p:sp>
    </p:spTree>
    <p:extLst>
      <p:ext uri="{BB962C8B-B14F-4D97-AF65-F5344CB8AC3E}">
        <p14:creationId xmlns:p14="http://schemas.microsoft.com/office/powerpoint/2010/main" val="3964922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5857"/>
            <a:ext cx="10515600" cy="1325563"/>
          </a:xfrm>
        </p:spPr>
        <p:txBody>
          <a:bodyPr/>
          <a:lstStyle/>
          <a:p>
            <a:r>
              <a:rPr lang="en-US"/>
              <a:t>Wire Down Failure Analysis</a:t>
            </a:r>
          </a:p>
        </p:txBody>
      </p:sp>
      <p:sp>
        <p:nvSpPr>
          <p:cNvPr id="3" name="Content Placeholder 2"/>
          <p:cNvSpPr>
            <a:spLocks noGrp="1"/>
          </p:cNvSpPr>
          <p:nvPr>
            <p:ph idx="1"/>
          </p:nvPr>
        </p:nvSpPr>
        <p:spPr>
          <a:xfrm>
            <a:off x="838200" y="1494846"/>
            <a:ext cx="5332012" cy="4682118"/>
          </a:xfrm>
        </p:spPr>
        <p:txBody>
          <a:bodyPr>
            <a:normAutofit fontScale="92500" lnSpcReduction="20000"/>
          </a:bodyPr>
          <a:lstStyle/>
          <a:p>
            <a:r>
              <a:rPr lang="en-US" dirty="0"/>
              <a:t>Engineering performed additional failure analysis on the ice-loading wire down incident</a:t>
            </a:r>
          </a:p>
          <a:p>
            <a:r>
              <a:rPr lang="en-US" dirty="0"/>
              <a:t>The conductor from the Mettler wire down was analyzed by the root cause analysis team</a:t>
            </a:r>
          </a:p>
          <a:p>
            <a:r>
              <a:rPr lang="en-US" dirty="0"/>
              <a:t>Analysis found:</a:t>
            </a:r>
          </a:p>
          <a:p>
            <a:pPr lvl="1"/>
            <a:r>
              <a:rPr lang="en-US" dirty="0"/>
              <a:t>Aluminum strands have been nicked during stripping process </a:t>
            </a:r>
          </a:p>
          <a:p>
            <a:pPr lvl="1"/>
            <a:r>
              <a:rPr lang="en-US" dirty="0"/>
              <a:t>One strands shows to have been nicked through 50% of its cross section</a:t>
            </a:r>
          </a:p>
          <a:p>
            <a:pPr lvl="2"/>
            <a:r>
              <a:rPr lang="en-US" dirty="0"/>
              <a:t>This reduces the total breaking strength by approximately 4%</a:t>
            </a:r>
          </a:p>
          <a:p>
            <a:pPr lvl="2"/>
            <a:r>
              <a:rPr lang="en-US" dirty="0"/>
              <a:t>Multiple nicks in other strands will add up</a:t>
            </a:r>
          </a:p>
          <a:p>
            <a:r>
              <a:rPr lang="en-US" dirty="0"/>
              <a:t>Nicking of the conductor will cause the conductor breaking strength to decrease</a:t>
            </a:r>
          </a:p>
          <a:p>
            <a:endParaRPr lang="en-US" dirty="0"/>
          </a:p>
        </p:txBody>
      </p:sp>
      <p:pic>
        <p:nvPicPr>
          <p:cNvPr id="4" name="Picture 3" descr="C:\Users\floresjj\Documents\20-012 Tehachapi wire Down Mettler 12kV\knicked 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02394" y="355365"/>
            <a:ext cx="4642899" cy="3580531"/>
          </a:xfrm>
          <a:prstGeom prst="rect">
            <a:avLst/>
          </a:prstGeom>
          <a:noFill/>
          <a:ln>
            <a:noFill/>
          </a:ln>
        </p:spPr>
      </p:pic>
      <p:pic>
        <p:nvPicPr>
          <p:cNvPr id="5" name="Picture 4" descr="C:\Users\floresjj\Documents\20-012 Tehachapi wire Down Mettler 12kV\knicked mate.jpg"/>
          <p:cNvPicPr/>
          <p:nvPr/>
        </p:nvPicPr>
        <p:blipFill rotWithShape="1">
          <a:blip r:embed="rId3">
            <a:extLst>
              <a:ext uri="{28A0092B-C50C-407E-A947-70E740481C1C}">
                <a14:useLocalDpi xmlns:a14="http://schemas.microsoft.com/office/drawing/2010/main" val="0"/>
              </a:ext>
            </a:extLst>
          </a:blip>
          <a:srcRect l="40667" t="13298" r="23663"/>
          <a:stretch/>
        </p:blipFill>
        <p:spPr bwMode="auto">
          <a:xfrm rot="16200000">
            <a:off x="7999334" y="2948465"/>
            <a:ext cx="2425826" cy="4619705"/>
          </a:xfrm>
          <a:prstGeom prst="rect">
            <a:avLst/>
          </a:prstGeom>
          <a:noFill/>
          <a:ln>
            <a:noFill/>
          </a:ln>
          <a:extLst>
            <a:ext uri="{53640926-AAD7-44D8-BBD7-CCE9431645EC}">
              <a14:shadowObscured xmlns:a14="http://schemas.microsoft.com/office/drawing/2010/main"/>
            </a:ext>
          </a:extLst>
        </p:spPr>
      </p:pic>
      <p:cxnSp>
        <p:nvCxnSpPr>
          <p:cNvPr id="6" name="Straight Arrow Connector 5"/>
          <p:cNvCxnSpPr/>
          <p:nvPr/>
        </p:nvCxnSpPr>
        <p:spPr>
          <a:xfrm>
            <a:off x="7720717" y="4611694"/>
            <a:ext cx="23854" cy="3685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7126798" y="4182718"/>
            <a:ext cx="1452880" cy="38100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1600" b="1">
                <a:latin typeface="Calibri" panose="020F0502020204030204" pitchFamily="34" charset="0"/>
                <a:ea typeface="Calibri" panose="020F0502020204030204" pitchFamily="34" charset="0"/>
                <a:cs typeface="Times New Roman" panose="02020603050405020304" pitchFamily="18" charset="0"/>
              </a:rPr>
              <a:t>N</a:t>
            </a:r>
            <a:r>
              <a:rPr lang="en-US" sz="1600" b="1">
                <a:effectLst/>
                <a:latin typeface="Calibri" panose="020F0502020204030204" pitchFamily="34" charset="0"/>
                <a:ea typeface="Calibri" panose="020F0502020204030204" pitchFamily="34" charset="0"/>
                <a:cs typeface="Times New Roman" panose="02020603050405020304" pitchFamily="18" charset="0"/>
              </a:rPr>
              <a:t>ick damage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0" name="Straight Arrow Connector 9"/>
          <p:cNvCxnSpPr/>
          <p:nvPr/>
        </p:nvCxnSpPr>
        <p:spPr>
          <a:xfrm>
            <a:off x="8579678" y="908638"/>
            <a:ext cx="509988" cy="8801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DEF0D29B-9C7A-49D3-B901-48F774BB9630}" type="slidenum">
              <a:rPr lang="en-US" smtClean="0"/>
              <a:t>41</a:t>
            </a:fld>
            <a:endParaRPr lang="en-US"/>
          </a:p>
        </p:txBody>
      </p:sp>
    </p:spTree>
    <p:extLst>
      <p:ext uri="{BB962C8B-B14F-4D97-AF65-F5344CB8AC3E}">
        <p14:creationId xmlns:p14="http://schemas.microsoft.com/office/powerpoint/2010/main" val="2806771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5F7E94-E96A-44B2-9D7A-2638C7131DF7}"/>
              </a:ext>
            </a:extLst>
          </p:cNvPr>
          <p:cNvPicPr>
            <a:picLocks noChangeAspect="1"/>
          </p:cNvPicPr>
          <p:nvPr/>
        </p:nvPicPr>
        <p:blipFill>
          <a:blip r:embed="rId2"/>
          <a:stretch>
            <a:fillRect/>
          </a:stretch>
        </p:blipFill>
        <p:spPr>
          <a:xfrm>
            <a:off x="0" y="78081"/>
            <a:ext cx="7084031" cy="3579519"/>
          </a:xfrm>
          <a:prstGeom prst="rect">
            <a:avLst/>
          </a:prstGeom>
        </p:spPr>
      </p:pic>
      <p:pic>
        <p:nvPicPr>
          <p:cNvPr id="5" name="Picture 4">
            <a:extLst>
              <a:ext uri="{FF2B5EF4-FFF2-40B4-BE49-F238E27FC236}">
                <a16:creationId xmlns:a16="http://schemas.microsoft.com/office/drawing/2014/main" id="{92E33D18-1BA9-4655-AB31-1069F3E8DCF2}"/>
              </a:ext>
            </a:extLst>
          </p:cNvPr>
          <p:cNvPicPr>
            <a:picLocks noChangeAspect="1"/>
          </p:cNvPicPr>
          <p:nvPr/>
        </p:nvPicPr>
        <p:blipFill>
          <a:blip r:embed="rId3"/>
          <a:stretch>
            <a:fillRect/>
          </a:stretch>
        </p:blipFill>
        <p:spPr>
          <a:xfrm>
            <a:off x="697069" y="3869041"/>
            <a:ext cx="5689892" cy="2794144"/>
          </a:xfrm>
          <a:prstGeom prst="rect">
            <a:avLst/>
          </a:prstGeom>
        </p:spPr>
      </p:pic>
      <p:pic>
        <p:nvPicPr>
          <p:cNvPr id="6" name="Picture 5">
            <a:extLst>
              <a:ext uri="{FF2B5EF4-FFF2-40B4-BE49-F238E27FC236}">
                <a16:creationId xmlns:a16="http://schemas.microsoft.com/office/drawing/2014/main" id="{5BE4367F-13A9-4A45-B2D7-84CA812DB538}"/>
              </a:ext>
            </a:extLst>
          </p:cNvPr>
          <p:cNvPicPr>
            <a:picLocks noChangeAspect="1"/>
          </p:cNvPicPr>
          <p:nvPr/>
        </p:nvPicPr>
        <p:blipFill>
          <a:blip r:embed="rId4"/>
          <a:stretch>
            <a:fillRect/>
          </a:stretch>
        </p:blipFill>
        <p:spPr>
          <a:xfrm>
            <a:off x="6164094" y="3438728"/>
            <a:ext cx="5912154" cy="3022755"/>
          </a:xfrm>
          <a:prstGeom prst="rect">
            <a:avLst/>
          </a:prstGeom>
        </p:spPr>
      </p:pic>
      <p:sp>
        <p:nvSpPr>
          <p:cNvPr id="7" name="TextBox 6">
            <a:extLst>
              <a:ext uri="{FF2B5EF4-FFF2-40B4-BE49-F238E27FC236}">
                <a16:creationId xmlns:a16="http://schemas.microsoft.com/office/drawing/2014/main" id="{49346FCC-43D1-4577-92E5-790C39016533}"/>
              </a:ext>
            </a:extLst>
          </p:cNvPr>
          <p:cNvSpPr txBox="1"/>
          <p:nvPr/>
        </p:nvSpPr>
        <p:spPr>
          <a:xfrm>
            <a:off x="7374835" y="1643270"/>
            <a:ext cx="4048539" cy="369332"/>
          </a:xfrm>
          <a:prstGeom prst="rect">
            <a:avLst/>
          </a:prstGeom>
          <a:noFill/>
        </p:spPr>
        <p:txBody>
          <a:bodyPr wrap="square" rtlCol="0">
            <a:spAutoFit/>
          </a:bodyPr>
          <a:lstStyle/>
          <a:p>
            <a:r>
              <a:rPr lang="en-US">
                <a:hlinkClick r:id="rId5"/>
              </a:rPr>
              <a:t>Covered Conductor Self-Directed Training</a:t>
            </a:r>
            <a:endParaRPr lang="en-US"/>
          </a:p>
        </p:txBody>
      </p:sp>
      <p:sp>
        <p:nvSpPr>
          <p:cNvPr id="2" name="Slide Number Placeholder 1"/>
          <p:cNvSpPr>
            <a:spLocks noGrp="1"/>
          </p:cNvSpPr>
          <p:nvPr>
            <p:ph type="sldNum" sz="quarter" idx="12"/>
          </p:nvPr>
        </p:nvSpPr>
        <p:spPr/>
        <p:txBody>
          <a:bodyPr/>
          <a:lstStyle/>
          <a:p>
            <a:fld id="{EA2A8307-B3D7-4A24-99FB-0280A2B79605}" type="slidenum">
              <a:rPr lang="en-US" smtClean="0"/>
              <a:t>42</a:t>
            </a:fld>
            <a:endParaRPr lang="en-US"/>
          </a:p>
        </p:txBody>
      </p:sp>
    </p:spTree>
    <p:extLst>
      <p:ext uri="{BB962C8B-B14F-4D97-AF65-F5344CB8AC3E}">
        <p14:creationId xmlns:p14="http://schemas.microsoft.com/office/powerpoint/2010/main" val="5897281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Remediation Plans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80189047"/>
              </p:ext>
            </p:extLst>
          </p:nvPr>
        </p:nvGraphicFramePr>
        <p:xfrm>
          <a:off x="1188720" y="1572770"/>
          <a:ext cx="8995410" cy="4347326"/>
        </p:xfrm>
        <a:graphic>
          <a:graphicData uri="http://schemas.openxmlformats.org/drawingml/2006/table">
            <a:tbl>
              <a:tblPr firstRow="1" firstCol="1" bandRow="1"/>
              <a:tblGrid>
                <a:gridCol w="4497705">
                  <a:extLst>
                    <a:ext uri="{9D8B030D-6E8A-4147-A177-3AD203B41FA5}">
                      <a16:colId xmlns:a16="http://schemas.microsoft.com/office/drawing/2014/main" val="20000"/>
                    </a:ext>
                  </a:extLst>
                </a:gridCol>
                <a:gridCol w="4497705">
                  <a:extLst>
                    <a:ext uri="{9D8B030D-6E8A-4147-A177-3AD203B41FA5}">
                      <a16:colId xmlns:a16="http://schemas.microsoft.com/office/drawing/2014/main" val="20001"/>
                    </a:ext>
                  </a:extLst>
                </a:gridCol>
              </a:tblGrid>
              <a:tr h="232432">
                <a:tc>
                  <a:txBody>
                    <a:bodyPr/>
                    <a:lstStyle/>
                    <a:p>
                      <a:pPr marL="0" marR="0" fontAlgn="base">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List of Issues</a:t>
                      </a: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0" marR="0" fontAlgn="base">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Remediation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244996">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Missing Wildlife Covers​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See below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Dead-end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Dead-end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Fuse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Fuse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3"/>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Connector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Connector Covers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r h="452300">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Switch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Dead-end covers and install covered conductor jumpers (approximately 30 ft for 3 phases)</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5"/>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Lightning Arrester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Lightning Arrester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6"/>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Equipment Bushing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Equipment Bushing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7"/>
                  </a:ext>
                </a:extLst>
              </a:tr>
              <a:tr h="244996">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Missing Pothead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342900" marR="0" lvl="0" indent="-342900" fontAlgn="base">
                        <a:spcBef>
                          <a:spcPts val="0"/>
                        </a:spcBef>
                        <a:spcAft>
                          <a:spcPts val="0"/>
                        </a:spcAft>
                        <a:buFont typeface="Symbol" panose="05050102010706020507" pitchFamily="18" charset="2"/>
                        <a:buChar cha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Install Pothead Cover​</a:t>
                      </a:r>
                      <a:endParaRPr lang="en-US"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8"/>
                  </a:ext>
                </a:extLst>
              </a:tr>
              <a:tr h="270342">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Structures missing Lightning Arrester on Equipment Pole​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Install Lighting Arrester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09"/>
                  </a:ext>
                </a:extLst>
              </a:tr>
              <a:tr h="244996">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Excessive Line Angle​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Add crossarm to pole and install dead-ends or pole top insulators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0"/>
                  </a:ext>
                </a:extLst>
              </a:tr>
              <a:tr h="244996">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Over-tensioned​ span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Re-string new covered conductor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11"/>
                  </a:ext>
                </a:extLst>
              </a:tr>
              <a:tr h="244996">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Partially exposed conductor​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Install connector covers or split tube to cover exposed sections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2"/>
                  </a:ext>
                </a:extLst>
              </a:tr>
              <a:tr h="452300">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PGW used as a jumper on the primary (does not have enough ampacity)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Replace PGW jumper with covered conductor jumper (approximately 30 ft for 3 phases)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10013"/>
                  </a:ext>
                </a:extLst>
              </a:tr>
              <a:tr h="244996">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Wrong Insulator Installed​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0" marR="0" fontAlgn="base">
                        <a:spcBef>
                          <a:spcPts val="0"/>
                        </a:spcBef>
                        <a:spcAft>
                          <a:spcPts val="0"/>
                        </a:spcAft>
                      </a:pPr>
                      <a:r>
                        <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Replace existing insulator with Vice Top Insulator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4"/>
                  </a:ext>
                </a:extLst>
              </a:tr>
              <a:tr h="244996">
                <a:tc>
                  <a:txBody>
                    <a:bodyPr/>
                    <a:lstStyle/>
                    <a:p>
                      <a:pPr marL="0" marR="0" fontAlgn="base">
                        <a:spcBef>
                          <a:spcPts val="0"/>
                        </a:spcBef>
                        <a:spcAft>
                          <a:spcPts val="0"/>
                        </a:spcAft>
                      </a:pPr>
                      <a:r>
                        <a:rPr lang="en-US" sz="1200" kern="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Aeolian Vibration </a:t>
                      </a:r>
                    </a:p>
                  </a:txBody>
                  <a:tcPr marL="0" marR="0" marT="0" marB="0"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marL="0" marR="0" fontAlgn="base">
                        <a:spcBef>
                          <a:spcPts val="0"/>
                        </a:spcBef>
                        <a:spcAft>
                          <a:spcPts val="0"/>
                        </a:spcAft>
                      </a:pPr>
                      <a:r>
                        <a:rPr lang="en-US" sz="1200" kern="12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Install vibration dampers</a:t>
                      </a:r>
                    </a:p>
                  </a:txBody>
                  <a:tcPr marL="0" marR="0" marT="0" marB="0">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
        <p:nvSpPr>
          <p:cNvPr id="3" name="Slide Number Placeholder 2"/>
          <p:cNvSpPr>
            <a:spLocks noGrp="1"/>
          </p:cNvSpPr>
          <p:nvPr>
            <p:ph type="sldNum" sz="quarter" idx="12"/>
          </p:nvPr>
        </p:nvSpPr>
        <p:spPr/>
        <p:txBody>
          <a:bodyPr/>
          <a:lstStyle/>
          <a:p>
            <a:fld id="{330EA680-D336-4FF7-8B7A-9848BB0A1C32}" type="slidenum">
              <a:rPr lang="en-US" smtClean="0"/>
              <a:t>43</a:t>
            </a:fld>
            <a:endParaRPr lang="en-US"/>
          </a:p>
        </p:txBody>
      </p:sp>
    </p:spTree>
    <p:extLst>
      <p:ext uri="{BB962C8B-B14F-4D97-AF65-F5344CB8AC3E}">
        <p14:creationId xmlns:p14="http://schemas.microsoft.com/office/powerpoint/2010/main" val="13161540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57172685"/>
              </p:ext>
            </p:extLst>
          </p:nvPr>
        </p:nvGraphicFramePr>
        <p:xfrm>
          <a:off x="981456" y="2008505"/>
          <a:ext cx="9659112" cy="3733927"/>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9794262" y="3391646"/>
            <a:ext cx="103632" cy="10972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794262" y="3663741"/>
            <a:ext cx="103632" cy="10972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794262" y="3933611"/>
            <a:ext cx="103632" cy="109728"/>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794262" y="4203481"/>
            <a:ext cx="103632" cy="10972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879310" y="3313799"/>
            <a:ext cx="579005" cy="261610"/>
          </a:xfrm>
          <a:prstGeom prst="rect">
            <a:avLst/>
          </a:prstGeom>
          <a:noFill/>
        </p:spPr>
        <p:txBody>
          <a:bodyPr wrap="none" rtlCol="0">
            <a:spAutoFit/>
          </a:bodyPr>
          <a:lstStyle/>
          <a:p>
            <a:r>
              <a:rPr lang="en-US" sz="1100"/>
              <a:t>Critical</a:t>
            </a:r>
          </a:p>
        </p:txBody>
      </p:sp>
      <p:sp>
        <p:nvSpPr>
          <p:cNvPr id="10" name="TextBox 9"/>
          <p:cNvSpPr txBox="1"/>
          <p:nvPr/>
        </p:nvSpPr>
        <p:spPr>
          <a:xfrm>
            <a:off x="9879310" y="3587800"/>
            <a:ext cx="444352" cy="261610"/>
          </a:xfrm>
          <a:prstGeom prst="rect">
            <a:avLst/>
          </a:prstGeom>
          <a:noFill/>
        </p:spPr>
        <p:txBody>
          <a:bodyPr wrap="none" rtlCol="0">
            <a:spAutoFit/>
          </a:bodyPr>
          <a:lstStyle/>
          <a:p>
            <a:r>
              <a:rPr lang="en-US" sz="1100"/>
              <a:t>High</a:t>
            </a:r>
          </a:p>
        </p:txBody>
      </p:sp>
      <p:sp>
        <p:nvSpPr>
          <p:cNvPr id="11" name="TextBox 10"/>
          <p:cNvSpPr txBox="1"/>
          <p:nvPr/>
        </p:nvSpPr>
        <p:spPr>
          <a:xfrm>
            <a:off x="9879309" y="3857670"/>
            <a:ext cx="667170" cy="261610"/>
          </a:xfrm>
          <a:prstGeom prst="rect">
            <a:avLst/>
          </a:prstGeom>
          <a:noFill/>
        </p:spPr>
        <p:txBody>
          <a:bodyPr wrap="none" rtlCol="0">
            <a:spAutoFit/>
          </a:bodyPr>
          <a:lstStyle/>
          <a:p>
            <a:r>
              <a:rPr lang="en-US" sz="1100"/>
              <a:t>Medium</a:t>
            </a:r>
          </a:p>
        </p:txBody>
      </p:sp>
      <p:sp>
        <p:nvSpPr>
          <p:cNvPr id="12" name="TextBox 11"/>
          <p:cNvSpPr txBox="1"/>
          <p:nvPr/>
        </p:nvSpPr>
        <p:spPr>
          <a:xfrm>
            <a:off x="9879309" y="4127540"/>
            <a:ext cx="418704" cy="261610"/>
          </a:xfrm>
          <a:prstGeom prst="rect">
            <a:avLst/>
          </a:prstGeom>
          <a:noFill/>
        </p:spPr>
        <p:txBody>
          <a:bodyPr wrap="none" rtlCol="0">
            <a:spAutoFit/>
          </a:bodyPr>
          <a:lstStyle/>
          <a:p>
            <a:r>
              <a:rPr lang="en-US" sz="1100"/>
              <a:t>Low</a:t>
            </a:r>
          </a:p>
        </p:txBody>
      </p:sp>
      <p:sp>
        <p:nvSpPr>
          <p:cNvPr id="3" name="Slide Number Placeholder 2"/>
          <p:cNvSpPr>
            <a:spLocks noGrp="1"/>
          </p:cNvSpPr>
          <p:nvPr>
            <p:ph type="sldNum" sz="quarter" idx="12"/>
          </p:nvPr>
        </p:nvSpPr>
        <p:spPr/>
        <p:txBody>
          <a:bodyPr/>
          <a:lstStyle/>
          <a:p>
            <a:fld id="{330EA680-D336-4FF7-8B7A-9848BB0A1C32}" type="slidenum">
              <a:rPr lang="en-US" smtClean="0"/>
              <a:t>44</a:t>
            </a:fld>
            <a:endParaRPr lang="en-US"/>
          </a:p>
        </p:txBody>
      </p:sp>
    </p:spTree>
    <p:extLst>
      <p:ext uri="{BB962C8B-B14F-4D97-AF65-F5344CB8AC3E}">
        <p14:creationId xmlns:p14="http://schemas.microsoft.com/office/powerpoint/2010/main" val="1472366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6298B-98BC-4DF5-B77D-47A3DC54D1BE}"/>
              </a:ext>
            </a:extLst>
          </p:cNvPr>
          <p:cNvSpPr>
            <a:spLocks noGrp="1"/>
          </p:cNvSpPr>
          <p:nvPr>
            <p:ph type="title"/>
          </p:nvPr>
        </p:nvSpPr>
        <p:spPr>
          <a:xfrm>
            <a:off x="536930" y="367744"/>
            <a:ext cx="11001019" cy="678308"/>
          </a:xfrm>
        </p:spPr>
        <p:txBody>
          <a:bodyPr>
            <a:noAutofit/>
          </a:bodyPr>
          <a:lstStyle/>
          <a:p>
            <a:r>
              <a:rPr lang="en-US" sz="2800"/>
              <a:t>Identified three-pronged approach for addressing covered conductor installation issues</a:t>
            </a:r>
          </a:p>
        </p:txBody>
      </p:sp>
      <p:sp>
        <p:nvSpPr>
          <p:cNvPr id="3" name="Content Placeholder 2">
            <a:extLst>
              <a:ext uri="{FF2B5EF4-FFF2-40B4-BE49-F238E27FC236}">
                <a16:creationId xmlns:a16="http://schemas.microsoft.com/office/drawing/2014/main" id="{94E6E2B6-8AE3-4FFC-9F5C-DF9190079B46}"/>
              </a:ext>
            </a:extLst>
          </p:cNvPr>
          <p:cNvSpPr>
            <a:spLocks noGrp="1"/>
          </p:cNvSpPr>
          <p:nvPr>
            <p:ph idx="1"/>
          </p:nvPr>
        </p:nvSpPr>
        <p:spPr>
          <a:xfrm>
            <a:off x="536931" y="1411177"/>
            <a:ext cx="11111680" cy="4962931"/>
          </a:xfrm>
        </p:spPr>
        <p:txBody>
          <a:bodyPr vert="horz" lIns="91440" tIns="45720" rIns="91440" bIns="45720" rtlCol="0" anchor="t">
            <a:normAutofit/>
          </a:bodyPr>
          <a:lstStyle/>
          <a:p>
            <a:r>
              <a:rPr lang="en-US" sz="1800" dirty="0">
                <a:latin typeface="Segoe UI"/>
                <a:cs typeface="Segoe UI"/>
              </a:rPr>
              <a:t>Linear Asset Engineering conducted a sampled inspection program to validate that installation of covered conductor is conforming to the new SCE Standards supporting Wildfire Mitigation Plan (WMP)</a:t>
            </a:r>
            <a:endParaRPr lang="en-US" sz="1200" dirty="0">
              <a:latin typeface="Segoe UI"/>
              <a:cs typeface="Segoe UI"/>
            </a:endParaRPr>
          </a:p>
          <a:p>
            <a:r>
              <a:rPr lang="en-US" sz="1800" dirty="0">
                <a:latin typeface="Segoe UI"/>
                <a:cs typeface="Segoe UI"/>
              </a:rPr>
              <a:t>The sampled inspection program identified approximately 17% of recent covered conductor installation not conforming to the new standards supporting Wildfire Mitigation</a:t>
            </a:r>
            <a:endParaRPr lang="en-US" sz="1200" dirty="0">
              <a:latin typeface="Segoe UI"/>
              <a:cs typeface="Segoe UI"/>
            </a:endParaRPr>
          </a:p>
          <a:p>
            <a:pPr lvl="1"/>
            <a:r>
              <a:rPr lang="en-US" sz="1800" dirty="0">
                <a:latin typeface="Segoe UI"/>
                <a:cs typeface="Segoe UI"/>
              </a:rPr>
              <a:t>The six issues identified were: 1) missing lightning arresters, 2) excessive angle, 3) over-tensioned conductor, 4) wrong jumper wire utilized, 5) missing wildlife covers (the bulk of the issues), and 6) partially exposed conductor</a:t>
            </a:r>
            <a:endParaRPr lang="en-US" sz="1200" dirty="0">
              <a:latin typeface="Segoe UI"/>
              <a:cs typeface="Segoe UI"/>
            </a:endParaRPr>
          </a:p>
          <a:p>
            <a:r>
              <a:rPr lang="en-US" sz="1800" dirty="0">
                <a:latin typeface="Segoe UI"/>
                <a:cs typeface="Segoe UI"/>
              </a:rPr>
              <a:t>With this inspection result, we developed three overall approaches:</a:t>
            </a:r>
            <a:endParaRPr lang="en-US" sz="1200" dirty="0">
              <a:latin typeface="Segoe UI"/>
              <a:cs typeface="Segoe UI"/>
            </a:endParaRPr>
          </a:p>
          <a:p>
            <a:pPr lvl="1">
              <a:buAutoNum type="romanUcPeriod"/>
            </a:pPr>
            <a:r>
              <a:rPr lang="en-US" sz="1800" u="sng" dirty="0">
                <a:latin typeface="Segoe UI"/>
                <a:cs typeface="Segoe UI"/>
              </a:rPr>
              <a:t>Standards </a:t>
            </a:r>
            <a:r>
              <a:rPr lang="en-US" sz="1800" dirty="0">
                <a:latin typeface="Segoe UI"/>
                <a:cs typeface="Segoe UI"/>
              </a:rPr>
              <a:t>- we need to develop sets of mitigation on changing the behaviors, practices to avert these issues for new installation of covered conductor.  This includes multiple methods of communications to effectively enforce correct implementation of standards.</a:t>
            </a:r>
            <a:endParaRPr lang="en-US" sz="1200" dirty="0">
              <a:cs typeface="Segoe UI"/>
            </a:endParaRPr>
          </a:p>
          <a:p>
            <a:pPr lvl="1">
              <a:buAutoNum type="romanUcPeriod"/>
            </a:pPr>
            <a:r>
              <a:rPr lang="en-US" sz="1800" u="sng" dirty="0">
                <a:latin typeface="Segoe UI"/>
                <a:cs typeface="Segoe UI"/>
              </a:rPr>
              <a:t>Inspection </a:t>
            </a:r>
            <a:r>
              <a:rPr lang="en-US" sz="1800" dirty="0">
                <a:latin typeface="Segoe UI"/>
                <a:cs typeface="Segoe UI"/>
              </a:rPr>
              <a:t>- how we go about to leverage the inspected data to make adjustments of current inspection programs to identify and fix these identified issues</a:t>
            </a:r>
            <a:endParaRPr lang="en-US" sz="1200" dirty="0">
              <a:cs typeface="Segoe UI"/>
            </a:endParaRPr>
          </a:p>
          <a:p>
            <a:pPr lvl="1">
              <a:buAutoNum type="romanUcPeriod"/>
            </a:pPr>
            <a:r>
              <a:rPr lang="en-US" sz="1800" u="sng" dirty="0">
                <a:latin typeface="Segoe UI"/>
                <a:cs typeface="Segoe UI"/>
              </a:rPr>
              <a:t>Risk Mitigation </a:t>
            </a:r>
            <a:r>
              <a:rPr lang="en-US" sz="1800" dirty="0">
                <a:latin typeface="Segoe UI"/>
                <a:cs typeface="Segoe UI"/>
              </a:rPr>
              <a:t>- the found issues might create some risks or rather reduce risk buy-down of covered conductor mitigation. We want to leverage the inspection results to develop mitigation to reduce this risk or rather increase the risk buy-down.</a:t>
            </a:r>
            <a:endParaRPr lang="en-US" sz="1200" dirty="0"/>
          </a:p>
          <a:p>
            <a:pPr>
              <a:buAutoNum type="arabicPeriod"/>
            </a:pPr>
            <a:endParaRPr lang="en-US" sz="1600" dirty="0"/>
          </a:p>
        </p:txBody>
      </p:sp>
      <p:sp>
        <p:nvSpPr>
          <p:cNvPr id="4" name="Slide Number Placeholder 3"/>
          <p:cNvSpPr>
            <a:spLocks noGrp="1"/>
          </p:cNvSpPr>
          <p:nvPr>
            <p:ph type="sldNum" sz="quarter" idx="12"/>
          </p:nvPr>
        </p:nvSpPr>
        <p:spPr/>
        <p:txBody>
          <a:bodyPr/>
          <a:lstStyle/>
          <a:p>
            <a:fld id="{330EA680-D336-4FF7-8B7A-9848BB0A1C32}" type="slidenum">
              <a:rPr lang="en-US" smtClean="0"/>
              <a:t>5</a:t>
            </a:fld>
            <a:endParaRPr lang="en-US"/>
          </a:p>
        </p:txBody>
      </p:sp>
    </p:spTree>
    <p:extLst>
      <p:ext uri="{BB962C8B-B14F-4D97-AF65-F5344CB8AC3E}">
        <p14:creationId xmlns:p14="http://schemas.microsoft.com/office/powerpoint/2010/main" val="3891312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a:t>Standards and Communication</a:t>
            </a:r>
          </a:p>
        </p:txBody>
      </p:sp>
      <p:sp>
        <p:nvSpPr>
          <p:cNvPr id="3" name="Content Placeholder 2"/>
          <p:cNvSpPr>
            <a:spLocks noGrp="1"/>
          </p:cNvSpPr>
          <p:nvPr>
            <p:ph idx="1"/>
          </p:nvPr>
        </p:nvSpPr>
        <p:spPr>
          <a:xfrm>
            <a:off x="838200" y="1325564"/>
            <a:ext cx="10515600" cy="4851400"/>
          </a:xfrm>
        </p:spPr>
        <p:txBody>
          <a:bodyPr>
            <a:normAutofit fontScale="77500" lnSpcReduction="20000"/>
          </a:bodyPr>
          <a:lstStyle/>
          <a:p>
            <a:r>
              <a:rPr lang="en-US" dirty="0"/>
              <a:t>Standard Updates</a:t>
            </a:r>
          </a:p>
          <a:p>
            <a:pPr lvl="1"/>
            <a:r>
              <a:rPr lang="en-US" dirty="0"/>
              <a:t>The DOH Standard updates will be published during the Q3 Cycle (July 2020)</a:t>
            </a:r>
          </a:p>
          <a:p>
            <a:pPr lvl="2"/>
            <a:r>
              <a:rPr lang="en-US" dirty="0"/>
              <a:t>Updates Include</a:t>
            </a:r>
          </a:p>
          <a:p>
            <a:pPr lvl="3"/>
            <a:r>
              <a:rPr lang="en-US" dirty="0"/>
              <a:t>Clarification of wildlife cover requirements for covered conductor systems</a:t>
            </a:r>
          </a:p>
          <a:p>
            <a:pPr lvl="3"/>
            <a:r>
              <a:rPr lang="en-US" dirty="0"/>
              <a:t>Clarification of jumper requirements for covered conductor systems</a:t>
            </a:r>
          </a:p>
          <a:p>
            <a:pPr lvl="3"/>
            <a:r>
              <a:rPr lang="en-US" dirty="0"/>
              <a:t>Clarification of PGW ampacity and conductor data</a:t>
            </a:r>
          </a:p>
          <a:p>
            <a:pPr lvl="1"/>
            <a:r>
              <a:rPr lang="en-US" dirty="0"/>
              <a:t>The DDS Standard will be updated to improve flow of overall wildfire mitigation requirements will be published on August 2020</a:t>
            </a:r>
          </a:p>
          <a:p>
            <a:pPr lvl="1"/>
            <a:r>
              <a:rPr lang="en-US" dirty="0"/>
              <a:t>A Standard Information Summit will be held to communicate the standard updates</a:t>
            </a:r>
          </a:p>
          <a:p>
            <a:r>
              <a:rPr lang="en-US" dirty="0"/>
              <a:t>Operating Bulletin</a:t>
            </a:r>
          </a:p>
          <a:p>
            <a:pPr lvl="1"/>
            <a:r>
              <a:rPr lang="en-US" dirty="0"/>
              <a:t>Bulletins targeting field personnel regarding the following have been published</a:t>
            </a:r>
          </a:p>
          <a:p>
            <a:pPr lvl="2"/>
            <a:r>
              <a:rPr lang="en-US" dirty="0"/>
              <a:t>Reinforcement of sag and tension requirements for covered conductor</a:t>
            </a:r>
          </a:p>
          <a:p>
            <a:pPr lvl="2"/>
            <a:r>
              <a:rPr lang="en-US" dirty="0"/>
              <a:t>Reinforcement of proper stripping methods to prevent conductor damage</a:t>
            </a:r>
          </a:p>
          <a:p>
            <a:r>
              <a:rPr lang="en-US" dirty="0"/>
              <a:t>Design Support Notes (DSN)</a:t>
            </a:r>
          </a:p>
          <a:p>
            <a:pPr lvl="1"/>
            <a:r>
              <a:rPr lang="en-US" dirty="0"/>
              <a:t>Design Support Notes targeting the planning organization will be published on July 2 and details the following</a:t>
            </a:r>
          </a:p>
          <a:p>
            <a:pPr lvl="2"/>
            <a:r>
              <a:rPr lang="en-US" dirty="0"/>
              <a:t>Lightning arrester requirements for covered conductor systems</a:t>
            </a:r>
          </a:p>
          <a:p>
            <a:pPr lvl="2"/>
            <a:r>
              <a:rPr lang="en-US" dirty="0"/>
              <a:t>Limiting angle requirements for covered conductor systems</a:t>
            </a:r>
          </a:p>
          <a:p>
            <a:r>
              <a:rPr lang="en-US" dirty="0"/>
              <a:t>Contractor Retraining </a:t>
            </a:r>
          </a:p>
          <a:p>
            <a:pPr lvl="1"/>
            <a:r>
              <a:rPr lang="en-US" dirty="0"/>
              <a:t>Inspection findings will be shared all Regional Construction Managers or their representative in Ad-Hoc information session</a:t>
            </a:r>
          </a:p>
        </p:txBody>
      </p:sp>
      <p:sp>
        <p:nvSpPr>
          <p:cNvPr id="4" name="Slide Number Placeholder 3"/>
          <p:cNvSpPr>
            <a:spLocks noGrp="1"/>
          </p:cNvSpPr>
          <p:nvPr>
            <p:ph type="sldNum" sz="quarter" idx="12"/>
          </p:nvPr>
        </p:nvSpPr>
        <p:spPr/>
        <p:txBody>
          <a:bodyPr/>
          <a:lstStyle/>
          <a:p>
            <a:fld id="{330EA680-D336-4FF7-8B7A-9848BB0A1C32}" type="slidenum">
              <a:rPr lang="en-US" smtClean="0"/>
              <a:t>6</a:t>
            </a:fld>
            <a:endParaRPr lang="en-US"/>
          </a:p>
        </p:txBody>
      </p:sp>
    </p:spTree>
    <p:extLst>
      <p:ext uri="{BB962C8B-B14F-4D97-AF65-F5344CB8AC3E}">
        <p14:creationId xmlns:p14="http://schemas.microsoft.com/office/powerpoint/2010/main" val="1567982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Leverage Existing Inspection Programs</a:t>
            </a:r>
          </a:p>
        </p:txBody>
      </p:sp>
      <p:sp>
        <p:nvSpPr>
          <p:cNvPr id="3" name="Content Placeholder 2"/>
          <p:cNvSpPr>
            <a:spLocks noGrp="1"/>
          </p:cNvSpPr>
          <p:nvPr>
            <p:ph idx="1"/>
          </p:nvPr>
        </p:nvSpPr>
        <p:spPr>
          <a:xfrm>
            <a:off x="838200" y="1825625"/>
            <a:ext cx="10639698" cy="4351338"/>
          </a:xfrm>
        </p:spPr>
        <p:txBody>
          <a:bodyPr>
            <a:normAutofit fontScale="92500"/>
          </a:bodyPr>
          <a:lstStyle/>
          <a:p>
            <a:r>
              <a:rPr lang="en-US"/>
              <a:t>The CC inspection results were shared with the following inspection programs</a:t>
            </a:r>
          </a:p>
          <a:p>
            <a:pPr lvl="1"/>
            <a:r>
              <a:rPr lang="en-US"/>
              <a:t>Quality Control</a:t>
            </a:r>
          </a:p>
          <a:p>
            <a:pPr lvl="1"/>
            <a:r>
              <a:rPr lang="en-US"/>
              <a:t>Overhead Detail Inspections</a:t>
            </a:r>
          </a:p>
          <a:p>
            <a:pPr lvl="1"/>
            <a:r>
              <a:rPr lang="en-US"/>
              <a:t>Aerial Detail Inspections</a:t>
            </a:r>
          </a:p>
          <a:p>
            <a:r>
              <a:rPr lang="en-US"/>
              <a:t>Further Developments</a:t>
            </a:r>
          </a:p>
          <a:p>
            <a:pPr lvl="1"/>
            <a:r>
              <a:rPr lang="en-US"/>
              <a:t>Plan to develop set of questions focused on the 6 main issues for covered conductor systems to include in ODI and ADI</a:t>
            </a:r>
          </a:p>
          <a:p>
            <a:pPr lvl="2"/>
            <a:r>
              <a:rPr lang="en-US"/>
              <a:t>ODI modified checklist to include check for covered conductor and if covers are installed </a:t>
            </a:r>
          </a:p>
          <a:p>
            <a:pPr lvl="2"/>
            <a:r>
              <a:rPr lang="en-US"/>
              <a:t>ADI Inspections already include check on wildlife cover requirements, and if there are equipment</a:t>
            </a:r>
          </a:p>
          <a:p>
            <a:pPr lvl="2"/>
            <a:r>
              <a:rPr lang="en-US"/>
              <a:t>Gaps for all programs are the ability to check for over-tensioned and excessive angle on x-arm  </a:t>
            </a:r>
          </a:p>
          <a:p>
            <a:r>
              <a:rPr lang="en-US"/>
              <a:t>Construction Oversight for Contractors</a:t>
            </a:r>
          </a:p>
          <a:p>
            <a:pPr lvl="1"/>
            <a:r>
              <a:rPr lang="en-US"/>
              <a:t>Due to resource constraint, there is no set process or requirement for oversight on contractor construction work </a:t>
            </a:r>
          </a:p>
          <a:p>
            <a:endParaRPr lang="en-US"/>
          </a:p>
          <a:p>
            <a:pPr lvl="1"/>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7</a:t>
            </a:fld>
            <a:endParaRPr lang="en-US"/>
          </a:p>
        </p:txBody>
      </p:sp>
      <p:sp>
        <p:nvSpPr>
          <p:cNvPr id="5" name="TextBox 4"/>
          <p:cNvSpPr txBox="1"/>
          <p:nvPr/>
        </p:nvSpPr>
        <p:spPr>
          <a:xfrm>
            <a:off x="5904412" y="2220691"/>
            <a:ext cx="4946470" cy="9233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a:t>Will continue to seek opportunity to socialize standard updates that may impact inspection and any additional findings</a:t>
            </a:r>
          </a:p>
        </p:txBody>
      </p:sp>
      <p:sp>
        <p:nvSpPr>
          <p:cNvPr id="7" name="Right Brace 6"/>
          <p:cNvSpPr/>
          <p:nvPr/>
        </p:nvSpPr>
        <p:spPr>
          <a:xfrm>
            <a:off x="5042265" y="2312241"/>
            <a:ext cx="446316" cy="740229"/>
          </a:xfrm>
          <a:prstGeom prst="rightBrace">
            <a:avLst/>
          </a:prstGeom>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19908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Risk Mitigation– Stage Gate</a:t>
            </a:r>
          </a:p>
        </p:txBody>
      </p:sp>
      <p:sp>
        <p:nvSpPr>
          <p:cNvPr id="3" name="Content Placeholder 2"/>
          <p:cNvSpPr>
            <a:spLocks noGrp="1"/>
          </p:cNvSpPr>
          <p:nvPr>
            <p:ph idx="1"/>
          </p:nvPr>
        </p:nvSpPr>
        <p:spPr/>
        <p:txBody>
          <a:bodyPr vert="horz" lIns="91440" tIns="45720" rIns="91440" bIns="45720" rtlCol="0" anchor="t">
            <a:normAutofit/>
          </a:bodyPr>
          <a:lstStyle/>
          <a:p>
            <a:r>
              <a:rPr lang="en-US" dirty="0">
                <a:latin typeface="Segoe UI"/>
                <a:cs typeface="Segoe UI"/>
              </a:rPr>
              <a:t>Determine process to create notifications and timeline for mitigating 405 FLOCs</a:t>
            </a:r>
            <a:endParaRPr lang="en-US" dirty="0"/>
          </a:p>
          <a:p>
            <a:pPr lvl="1"/>
            <a:r>
              <a:rPr lang="en-US" dirty="0">
                <a:latin typeface="Segoe UI"/>
                <a:cs typeface="Segoe UI"/>
              </a:rPr>
              <a:t>Will focus on prioritizing high risk items such as over-tension in high loading areas (12) and excessive angle (51)</a:t>
            </a:r>
          </a:p>
          <a:p>
            <a:r>
              <a:rPr lang="en-US" dirty="0">
                <a:latin typeface="Segoe UI"/>
                <a:cs typeface="Segoe UI"/>
              </a:rPr>
              <a:t>Options for inspection and fixes for remaining cover conductor installations:</a:t>
            </a:r>
            <a:endParaRPr lang="en-US" dirty="0"/>
          </a:p>
          <a:p>
            <a:pPr lvl="1"/>
            <a:r>
              <a:rPr lang="en-US" dirty="0">
                <a:latin typeface="Segoe UI"/>
                <a:cs typeface="Segoe UI"/>
              </a:rPr>
              <a:t>Repurpose the engineering inspection check list to focus only inspection of each FLOC on six types of issues.  This could be done by SCE or contractor</a:t>
            </a:r>
            <a:endParaRPr lang="en-US" dirty="0"/>
          </a:p>
          <a:p>
            <a:pPr lvl="1"/>
            <a:r>
              <a:rPr lang="en-US" dirty="0">
                <a:latin typeface="Segoe UI"/>
                <a:cs typeface="Segoe UI"/>
              </a:rPr>
              <a:t>Leverage ODI/ADI to inspect these six issues over the inspection cycle</a:t>
            </a:r>
          </a:p>
          <a:p>
            <a:pPr lvl="2"/>
            <a:r>
              <a:rPr lang="en-US" dirty="0">
                <a:latin typeface="Segoe UI"/>
                <a:cs typeface="Segoe UI"/>
              </a:rPr>
              <a:t>Will meet with Ray to understand differences and review existing checklists </a:t>
            </a:r>
          </a:p>
          <a:p>
            <a:pPr lvl="2"/>
            <a:r>
              <a:rPr lang="en-US" dirty="0">
                <a:latin typeface="Segoe UI"/>
                <a:cs typeface="Segoe UI"/>
              </a:rPr>
              <a:t>Need process to create notifications for items found</a:t>
            </a:r>
          </a:p>
          <a:p>
            <a:pPr marL="457200" lvl="1"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330EA680-D336-4FF7-8B7A-9848BB0A1C32}" type="slidenum">
              <a:rPr lang="en-US" smtClean="0"/>
              <a:t>8</a:t>
            </a:fld>
            <a:endParaRPr lang="en-US"/>
          </a:p>
        </p:txBody>
      </p:sp>
    </p:spTree>
    <p:extLst>
      <p:ext uri="{BB962C8B-B14F-4D97-AF65-F5344CB8AC3E}">
        <p14:creationId xmlns:p14="http://schemas.microsoft.com/office/powerpoint/2010/main" val="555479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Inspection Results</a:t>
            </a:r>
          </a:p>
        </p:txBody>
      </p:sp>
    </p:spTree>
    <p:extLst>
      <p:ext uri="{BB962C8B-B14F-4D97-AF65-F5344CB8AC3E}">
        <p14:creationId xmlns:p14="http://schemas.microsoft.com/office/powerpoint/2010/main" val="594692637"/>
      </p:ext>
    </p:extLst>
  </p:cSld>
  <p:clrMapOvr>
    <a:masterClrMapping/>
  </p:clrMapOvr>
</p:sld>
</file>

<file path=ppt/theme/theme1.xml><?xml version="1.0" encoding="utf-8"?>
<a:theme xmlns:a="http://schemas.openxmlformats.org/drawingml/2006/main" name="SCE Theme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E Theme1" id="{1F5F11E4-5E44-4C2C-B911-8DF599F4DA81}" vid="{E5D07BD2-7E32-4098-A95C-C41B9B3001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i7y xmlns="470f3cb9-6190-467f-98b3-13287c8881c8" xsi:nil="true"/>
  </documentManagement>
</p:properties>
</file>

<file path=customXml/itemProps1.xml><?xml version="1.0" encoding="utf-8"?>
<ds:datastoreItem xmlns:ds="http://schemas.openxmlformats.org/officeDocument/2006/customXml" ds:itemID="{28361DEA-D27E-47F7-A720-51AA564CC5D6}"/>
</file>

<file path=customXml/itemProps2.xml><?xml version="1.0" encoding="utf-8"?>
<ds:datastoreItem xmlns:ds="http://schemas.openxmlformats.org/officeDocument/2006/customXml" ds:itemID="{5219C798-7162-4743-9743-96C89A8EFC47}">
  <ds:schemaRefs>
    <ds:schemaRef ds:uri="http://schemas.microsoft.com/sharepoint/v3/contenttype/forms"/>
  </ds:schemaRefs>
</ds:datastoreItem>
</file>

<file path=customXml/itemProps3.xml><?xml version="1.0" encoding="utf-8"?>
<ds:datastoreItem xmlns:ds="http://schemas.openxmlformats.org/officeDocument/2006/customXml" ds:itemID="{79D0AC18-10C5-4DD7-B8BA-83DF65B3FC63}">
  <ds:schemaRefs>
    <ds:schemaRef ds:uri="http://purl.org/dc/terms/"/>
    <ds:schemaRef ds:uri="f91c2245-1fef-4397-b8f9-54976993a698"/>
    <ds:schemaRef ds:uri="http://www.w3.org/XML/1998/namespace"/>
    <ds:schemaRef ds:uri="http://purl.org/dc/elements/1.1/"/>
    <ds:schemaRef ds:uri="http://schemas.microsoft.com/office/infopath/2007/PartnerControl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f5eee0d1-3419-4f49-b751-f5cd2c881ac0"/>
    <ds:schemaRef ds:uri="e45da448-bf9c-43e8-8676-7e88d583ded9"/>
    <ds:schemaRef ds:uri="52bbef44-4e33-4b35-a991-8c8723e5c24a"/>
  </ds:schemaRefs>
</ds:datastoreItem>
</file>

<file path=docProps/app.xml><?xml version="1.0" encoding="utf-8"?>
<Properties xmlns="http://schemas.openxmlformats.org/officeDocument/2006/extended-properties" xmlns:vt="http://schemas.openxmlformats.org/officeDocument/2006/docPropsVTypes">
  <Template>SCE Theme1</Template>
  <TotalTime>4546</TotalTime>
  <Words>5547</Words>
  <Application>Microsoft Office PowerPoint</Application>
  <PresentationFormat>Widescreen</PresentationFormat>
  <Paragraphs>657</Paragraphs>
  <Slides>44</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Segoe UI</vt:lpstr>
      <vt:lpstr>Segoe UI Light</vt:lpstr>
      <vt:lpstr>Segoe UI Semibold</vt:lpstr>
      <vt:lpstr>Symbol</vt:lpstr>
      <vt:lpstr>SCE Theme1</vt:lpstr>
      <vt:lpstr>Covered Conductor Inspection: Results and Next Steps </vt:lpstr>
      <vt:lpstr>Objectives</vt:lpstr>
      <vt:lpstr>Executive Summary</vt:lpstr>
      <vt:lpstr>Action Item Updates</vt:lpstr>
      <vt:lpstr>Identified three-pronged approach for addressing covered conductor installation issues</vt:lpstr>
      <vt:lpstr>Standards and Communication</vt:lpstr>
      <vt:lpstr>Leverage Existing Inspection Programs</vt:lpstr>
      <vt:lpstr>Risk Mitigation– Stage Gate</vt:lpstr>
      <vt:lpstr>Inspection Results</vt:lpstr>
      <vt:lpstr>Inspections identified ~17% of pole/line construction does not conform to SCE Standards for WFM</vt:lpstr>
      <vt:lpstr>Six construction issues were identified as non-conforming to SCE Standards and possible risks</vt:lpstr>
      <vt:lpstr>Improvement Opportunities</vt:lpstr>
      <vt:lpstr>Summary of Improvement Opportunities</vt:lpstr>
      <vt:lpstr>PowerPoint Presentation</vt:lpstr>
      <vt:lpstr>Improvement Opportunity #2: Issue “Go-back” Fixes</vt:lpstr>
      <vt:lpstr>Improvement Opportunity #3: Incorporate findings to existing inspection programs</vt:lpstr>
      <vt:lpstr>Improvement Opportunity #4: Update Distribution Design Standard</vt:lpstr>
      <vt:lpstr>Improvement Opportunity #5: Expand Covered Conductor Inspections</vt:lpstr>
      <vt:lpstr>Next Steps</vt:lpstr>
      <vt:lpstr>Next Steps</vt:lpstr>
      <vt:lpstr>Detailed Recommendations on “Go Back” Fixes</vt:lpstr>
      <vt:lpstr>Recommended actions for correcting already installed and ensure no repeating non-conformance for new construction of covered conductor</vt:lpstr>
      <vt:lpstr>Recommending priority for correcting installed covered conductor based on risk assessment</vt:lpstr>
      <vt:lpstr>Priority Timeline</vt:lpstr>
      <vt:lpstr>Examples of High Priority Issues</vt:lpstr>
      <vt:lpstr>Missing Dead-end Covers</vt:lpstr>
      <vt:lpstr>Missing Lightning Arrester on Equipment Pole</vt:lpstr>
      <vt:lpstr>Using jumper: PGW instead of covered conductor</vt:lpstr>
      <vt:lpstr>Excessive Angle</vt:lpstr>
      <vt:lpstr>Over-tensioned Conductor</vt:lpstr>
      <vt:lpstr>Reference Slides</vt:lpstr>
      <vt:lpstr>Notes on 6/15/2020 Discussion</vt:lpstr>
      <vt:lpstr>Inspection Results Timeline</vt:lpstr>
      <vt:lpstr>Covered Conductor Inspection Process</vt:lpstr>
      <vt:lpstr>Inspection Summary</vt:lpstr>
      <vt:lpstr>Comparison to Aerial Overhead Inspections (AOI)</vt:lpstr>
      <vt:lpstr>Breakdown of Results</vt:lpstr>
      <vt:lpstr>Over-tensioning</vt:lpstr>
      <vt:lpstr>Tension Analysis Results - Tanager</vt:lpstr>
      <vt:lpstr>Tension Analysis Results - Mettler</vt:lpstr>
      <vt:lpstr>Wire Down Failure Analysis</vt:lpstr>
      <vt:lpstr>PowerPoint Presentation</vt:lpstr>
      <vt:lpstr>Remediation Plans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Stevenson</dc:creator>
  <cp:lastModifiedBy>Ryan Stevenson</cp:lastModifiedBy>
  <cp:revision>25</cp:revision>
  <dcterms:created xsi:type="dcterms:W3CDTF">2020-03-26T22:27:56Z</dcterms:created>
  <dcterms:modified xsi:type="dcterms:W3CDTF">2021-02-18T02:10:54Z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y fmtid="{D5CDD505-2E9C-101B-9397-08002B2CF9AE}" pid="3" name="Order">
    <vt:r8>203600</vt:r8>
  </property>
  <property fmtid="{D5CDD505-2E9C-101B-9397-08002B2CF9AE}" pid="4" name="ECMDivisionGroup">
    <vt:lpwstr>3;##Apparatus ＆ Linear Strategies|19e1b0d7-ad91-42a2-a80a-8ff7aacbbbe2</vt:lpwstr>
  </property>
  <property fmtid="{D5CDD505-2E9C-101B-9397-08002B2CF9AE}" pid="5" name="ECMDepartment">
    <vt:lpwstr>2;##Asset Management Strategy Engineering|fd09f15e-b2b2-4931-8179-cf5329c28127</vt:lpwstr>
  </property>
  <property fmtid="{D5CDD505-2E9C-101B-9397-08002B2CF9AE}" pid="6" name="SCE Handling Classifications">
    <vt:lpwstr>7;##General|6703ab69-f4e8-4050-9995-b8e3bb06079f</vt:lpwstr>
  </property>
  <property fmtid="{D5CDD505-2E9C-101B-9397-08002B2CF9AE}" pid="7" name="SCE Access Classification">
    <vt:lpwstr>6;##Confidential|7514a86c-007b-4438-bd76-dcbdc5388fba</vt:lpwstr>
  </property>
  <property fmtid="{D5CDD505-2E9C-101B-9397-08002B2CF9AE}" pid="8" name="ECMOperatingUnit">
    <vt:lpwstr>1;##Transmission ＆ Distribution|21cb8781-8da9-4bca-bd75-6d58a91affed</vt:lpwstr>
  </property>
  <property fmtid="{D5CDD505-2E9C-101B-9397-08002B2CF9AE}" pid="9" name="ECMRecordType">
    <vt:lpwstr>5;##Engineering Reports|b4c3e58e-e477-470e-ad46-62595b400ba0</vt:lpwstr>
  </property>
</Properties>
</file>