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75" d="100"/>
          <a:sy n="75" d="100"/>
        </p:scale>
        <p:origin x="62"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6C62-383E-4F86-81E7-BB8A87FA21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6F2EB4-BA3C-4646-8E2C-A549CAB3B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51F2CF-11CA-4CF3-BFBF-16FC0C334B4A}"/>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5" name="Footer Placeholder 4">
            <a:extLst>
              <a:ext uri="{FF2B5EF4-FFF2-40B4-BE49-F238E27FC236}">
                <a16:creationId xmlns:a16="http://schemas.microsoft.com/office/drawing/2014/main" id="{B439BB28-3409-4E1B-9957-09531D07F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A98D7-0581-4CE8-AB21-90DA2C8D3824}"/>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1255644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AA06-0152-4D0D-99BB-EC06EAFA89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CBCBA9-3B15-42B2-BE33-EBFB0C7CCE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48FC9-9A21-4357-9C4D-CAF4864A976F}"/>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5" name="Footer Placeholder 4">
            <a:extLst>
              <a:ext uri="{FF2B5EF4-FFF2-40B4-BE49-F238E27FC236}">
                <a16:creationId xmlns:a16="http://schemas.microsoft.com/office/drawing/2014/main" id="{7FD7741C-B4ED-4C11-AB79-2CC5734F2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D0911-E3FE-44A3-A4D6-D3D6396C56F4}"/>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272787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43887-3990-455A-B28E-ED4E5C9053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F4B0A7-01E1-4B4B-929B-4D1169E11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F7098-54B9-4919-BB70-28472F6495B6}"/>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5" name="Footer Placeholder 4">
            <a:extLst>
              <a:ext uri="{FF2B5EF4-FFF2-40B4-BE49-F238E27FC236}">
                <a16:creationId xmlns:a16="http://schemas.microsoft.com/office/drawing/2014/main" id="{EFA0BD31-A90D-427F-8D27-E8C7BAC15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7CB39-4AD6-4C02-8FE1-210FEAC5B55C}"/>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394933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2064-1B5D-4759-A01B-180293E69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B9A1C9-3142-49C6-944D-3553F7CB13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5C7DD-B217-4CC3-ACC2-31ED4DFAE874}"/>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5" name="Footer Placeholder 4">
            <a:extLst>
              <a:ext uri="{FF2B5EF4-FFF2-40B4-BE49-F238E27FC236}">
                <a16:creationId xmlns:a16="http://schemas.microsoft.com/office/drawing/2014/main" id="{5F6C4F07-D9F2-427B-9119-7CD6879E2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0EA95-3D58-47A2-A373-E496894C92BB}"/>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35836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07A6-7DF0-4C9E-85AE-99D3DCC67F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A3024-A6C7-4AE5-A3C6-5CEC7CC64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DAF673-E7EB-4F84-BB0B-41B8AFC841BC}"/>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5" name="Footer Placeholder 4">
            <a:extLst>
              <a:ext uri="{FF2B5EF4-FFF2-40B4-BE49-F238E27FC236}">
                <a16:creationId xmlns:a16="http://schemas.microsoft.com/office/drawing/2014/main" id="{15ED05B0-3465-45FF-8F47-33223612F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A4381-3C16-43F5-9B04-AD10C0D12C1D}"/>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65264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3064-F6DF-4759-B233-54DF940D0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21799-FDA5-4723-8AA2-398798657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E71AE3-ED74-4F74-AA4B-349E7D55BF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3F8F3C-E5F6-4B59-BF3D-78B8F74CEA67}"/>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6" name="Footer Placeholder 5">
            <a:extLst>
              <a:ext uri="{FF2B5EF4-FFF2-40B4-BE49-F238E27FC236}">
                <a16:creationId xmlns:a16="http://schemas.microsoft.com/office/drawing/2014/main" id="{06B36122-A9FF-41BC-A268-16CF9E7578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3EDB1-42C9-4462-BC59-E142AAA72795}"/>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115130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76E4-F805-4F09-AE10-CD3FCBBBEB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16E96-D4BE-48E4-A1BB-C962706D8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AC2E85-CC8B-4741-A765-FF8ACDC20C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4974B4-5AB4-41F5-9B6C-15040D438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B58146-988B-4331-B7D5-DD9B4BB756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081327-EAF3-4E21-916E-C625561DB44B}"/>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8" name="Footer Placeholder 7">
            <a:extLst>
              <a:ext uri="{FF2B5EF4-FFF2-40B4-BE49-F238E27FC236}">
                <a16:creationId xmlns:a16="http://schemas.microsoft.com/office/drawing/2014/main" id="{9A59A686-FDF6-4F03-A08D-877A4EABE5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B7A50D-868D-4325-8619-6961D37B429C}"/>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287455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19A6-1ABC-4A06-85AA-F6B66B91AF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F04F83-0628-4306-A567-B0EFE3237FBE}"/>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4" name="Footer Placeholder 3">
            <a:extLst>
              <a:ext uri="{FF2B5EF4-FFF2-40B4-BE49-F238E27FC236}">
                <a16:creationId xmlns:a16="http://schemas.microsoft.com/office/drawing/2014/main" id="{CE8E5280-8C88-43AA-AC9F-7269E07D4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3E1497-8E56-4039-A10B-B2455011349A}"/>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96306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760E1-3230-41E9-9154-B79D3A342EAF}"/>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3" name="Footer Placeholder 2">
            <a:extLst>
              <a:ext uri="{FF2B5EF4-FFF2-40B4-BE49-F238E27FC236}">
                <a16:creationId xmlns:a16="http://schemas.microsoft.com/office/drawing/2014/main" id="{6DEF7EFA-54FD-45B0-8A27-099CCA63AA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2713CB-2DED-43BA-88E9-D04607900FF0}"/>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10220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576F-444E-4E7D-B32E-D229C9309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D109F-2E13-4258-A38B-BA78D4B4A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47AABA-FD41-40C1-9384-AC6437B83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8FEF2-BA7B-49E2-9130-09E491FD1FF6}"/>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6" name="Footer Placeholder 5">
            <a:extLst>
              <a:ext uri="{FF2B5EF4-FFF2-40B4-BE49-F238E27FC236}">
                <a16:creationId xmlns:a16="http://schemas.microsoft.com/office/drawing/2014/main" id="{E11A2776-1A15-4AE8-B783-8B8865230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249C1-E130-4568-8579-A8ABBF2A9710}"/>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124975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CD98-8A5C-4499-9690-52E8E468D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E0244E-B2BD-4EC4-8C2E-6C01F7765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551EF1-328C-4FF6-9BFD-286D227B9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A035A-00F3-4714-8B72-4D6DD863FFB2}"/>
              </a:ext>
            </a:extLst>
          </p:cNvPr>
          <p:cNvSpPr>
            <a:spLocks noGrp="1"/>
          </p:cNvSpPr>
          <p:nvPr>
            <p:ph type="dt" sz="half" idx="10"/>
          </p:nvPr>
        </p:nvSpPr>
        <p:spPr/>
        <p:txBody>
          <a:bodyPr/>
          <a:lstStyle/>
          <a:p>
            <a:fld id="{E1EDAE79-A70A-46D2-B29F-BFD65CE8FBFF}" type="datetimeFigureOut">
              <a:rPr lang="en-US" smtClean="0"/>
              <a:t>12/6/2021</a:t>
            </a:fld>
            <a:endParaRPr lang="en-US"/>
          </a:p>
        </p:txBody>
      </p:sp>
      <p:sp>
        <p:nvSpPr>
          <p:cNvPr id="6" name="Footer Placeholder 5">
            <a:extLst>
              <a:ext uri="{FF2B5EF4-FFF2-40B4-BE49-F238E27FC236}">
                <a16:creationId xmlns:a16="http://schemas.microsoft.com/office/drawing/2014/main" id="{1DFE4E62-1ADD-4B3B-B93B-3907778B3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4A57A-AB32-4419-86AA-AD57CA5EAE91}"/>
              </a:ext>
            </a:extLst>
          </p:cNvPr>
          <p:cNvSpPr>
            <a:spLocks noGrp="1"/>
          </p:cNvSpPr>
          <p:nvPr>
            <p:ph type="sldNum" sz="quarter" idx="12"/>
          </p:nvPr>
        </p:nvSpPr>
        <p:spPr/>
        <p:txBody>
          <a:bodyPr/>
          <a:lstStyle/>
          <a:p>
            <a:fld id="{35B56216-2EB1-4507-B87F-F3D8765E0D89}" type="slidenum">
              <a:rPr lang="en-US" smtClean="0"/>
              <a:t>‹#›</a:t>
            </a:fld>
            <a:endParaRPr lang="en-US"/>
          </a:p>
        </p:txBody>
      </p:sp>
    </p:spTree>
    <p:extLst>
      <p:ext uri="{BB962C8B-B14F-4D97-AF65-F5344CB8AC3E}">
        <p14:creationId xmlns:p14="http://schemas.microsoft.com/office/powerpoint/2010/main" val="325657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8E8172-C26F-480D-8494-E00EFEDE6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E17631-6760-4CFC-A17C-6B8875052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49BE7-9642-4C78-B66F-25466BCD1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DAE79-A70A-46D2-B29F-BFD65CE8FBFF}" type="datetimeFigureOut">
              <a:rPr lang="en-US" smtClean="0"/>
              <a:t>12/6/2021</a:t>
            </a:fld>
            <a:endParaRPr lang="en-US"/>
          </a:p>
        </p:txBody>
      </p:sp>
      <p:sp>
        <p:nvSpPr>
          <p:cNvPr id="5" name="Footer Placeholder 4">
            <a:extLst>
              <a:ext uri="{FF2B5EF4-FFF2-40B4-BE49-F238E27FC236}">
                <a16:creationId xmlns:a16="http://schemas.microsoft.com/office/drawing/2014/main" id="{A93639C8-ED0F-4CD9-85BA-07CC35988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BCA225-6B34-4E94-BC73-A6326F92F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56216-2EB1-4507-B87F-F3D8765E0D89}" type="slidenum">
              <a:rPr lang="en-US" smtClean="0"/>
              <a:t>‹#›</a:t>
            </a:fld>
            <a:endParaRPr lang="en-US"/>
          </a:p>
        </p:txBody>
      </p:sp>
    </p:spTree>
    <p:extLst>
      <p:ext uri="{BB962C8B-B14F-4D97-AF65-F5344CB8AC3E}">
        <p14:creationId xmlns:p14="http://schemas.microsoft.com/office/powerpoint/2010/main" val="3412726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ap&#10;&#10;Description automatically generated">
            <a:extLst>
              <a:ext uri="{FF2B5EF4-FFF2-40B4-BE49-F238E27FC236}">
                <a16:creationId xmlns:a16="http://schemas.microsoft.com/office/drawing/2014/main" id="{48F46772-BFCF-4029-93B9-A335FC0652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22964"/>
            <a:ext cx="5181600" cy="3756660"/>
          </a:xfrm>
        </p:spPr>
      </p:pic>
      <p:sp>
        <p:nvSpPr>
          <p:cNvPr id="11" name="Content Placeholder 10">
            <a:extLst>
              <a:ext uri="{FF2B5EF4-FFF2-40B4-BE49-F238E27FC236}">
                <a16:creationId xmlns:a16="http://schemas.microsoft.com/office/drawing/2014/main" id="{6B1E9CA0-CADE-490A-86CF-52BBAD5014EE}"/>
              </a:ext>
            </a:extLst>
          </p:cNvPr>
          <p:cNvSpPr>
            <a:spLocks noGrp="1"/>
          </p:cNvSpPr>
          <p:nvPr>
            <p:ph sz="half" idx="2"/>
          </p:nvPr>
        </p:nvSpPr>
        <p:spPr>
          <a:xfrm>
            <a:off x="6355080" y="2170906"/>
            <a:ext cx="5181600" cy="3660775"/>
          </a:xfrm>
        </p:spPr>
        <p:txBody>
          <a:bodyPr>
            <a:normAutofit fontScale="85000" lnSpcReduction="20000"/>
          </a:bodyPr>
          <a:lstStyle/>
          <a:p>
            <a:r>
              <a:rPr lang="en-US" sz="2000" dirty="0"/>
              <a:t>LiDAR observations were obtained for the period of October 12</a:t>
            </a:r>
            <a:r>
              <a:rPr lang="en-US" sz="2000" baseline="30000" dirty="0"/>
              <a:t>th</a:t>
            </a:r>
            <a:r>
              <a:rPr lang="en-US" sz="2000" dirty="0"/>
              <a:t> from 1 am to 12 pm.</a:t>
            </a:r>
          </a:p>
          <a:p>
            <a:r>
              <a:rPr lang="en-US" sz="2000" dirty="0"/>
              <a:t>Fire Sciences compared LiDAR data with forecast model time-height cross sections at the nearest grid cell to where the LiDAR unit was located.</a:t>
            </a:r>
          </a:p>
          <a:p>
            <a:r>
              <a:rPr lang="en-US" sz="2000" dirty="0"/>
              <a:t>Fire Sciences concluded that wind profiler data matched relatively well with forecast model wind speeds at their respective heights.</a:t>
            </a:r>
          </a:p>
          <a:p>
            <a:r>
              <a:rPr lang="en-US" sz="2000" dirty="0"/>
              <a:t>Fire Science worked with atmospheric model vendor, ADS to discuss results and possible improvements to SCE’s in-house weather models.</a:t>
            </a:r>
          </a:p>
          <a:p>
            <a:r>
              <a:rPr lang="en-US" sz="2000" dirty="0"/>
              <a:t>ADS and Fire Science concluded that many more LiDAR deployments would need to occur, and that high resolution model data (100 m) would need to be run during deployments to better understand model performance and potential improvements.</a:t>
            </a:r>
          </a:p>
        </p:txBody>
      </p:sp>
      <p:sp>
        <p:nvSpPr>
          <p:cNvPr id="10" name="Title 1">
            <a:extLst>
              <a:ext uri="{FF2B5EF4-FFF2-40B4-BE49-F238E27FC236}">
                <a16:creationId xmlns:a16="http://schemas.microsoft.com/office/drawing/2014/main" id="{85133D76-6505-4CE7-8996-73D47C14AB2E}"/>
              </a:ext>
            </a:extLst>
          </p:cNvPr>
          <p:cNvSpPr txBox="1">
            <a:spLocks/>
          </p:cNvSpPr>
          <p:nvPr/>
        </p:nvSpPr>
        <p:spPr>
          <a:xfrm>
            <a:off x="762000" y="581053"/>
            <a:ext cx="10515600" cy="582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Review of wind profiler output for October 12, 2021</a:t>
            </a:r>
          </a:p>
        </p:txBody>
      </p:sp>
    </p:spTree>
    <p:extLst>
      <p:ext uri="{BB962C8B-B14F-4D97-AF65-F5344CB8AC3E}">
        <p14:creationId xmlns:p14="http://schemas.microsoft.com/office/powerpoint/2010/main" val="115002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6A21CE0-B845-4ED0-A09B-160A6AD46BC5}"/>
              </a:ext>
            </a:extLst>
          </p:cNvPr>
          <p:cNvPicPr>
            <a:picLocks noChangeAspect="1"/>
          </p:cNvPicPr>
          <p:nvPr/>
        </p:nvPicPr>
        <p:blipFill rotWithShape="1">
          <a:blip r:embed="rId2">
            <a:extLst>
              <a:ext uri="{28A0092B-C50C-407E-A947-70E740481C1C}">
                <a14:useLocalDpi xmlns:a14="http://schemas.microsoft.com/office/drawing/2010/main" val="0"/>
              </a:ext>
            </a:extLst>
          </a:blip>
          <a:srcRect t="8115" b="7247"/>
          <a:stretch/>
        </p:blipFill>
        <p:spPr>
          <a:xfrm>
            <a:off x="99613" y="715616"/>
            <a:ext cx="6858000" cy="5804453"/>
          </a:xfrm>
          <a:prstGeom prst="rect">
            <a:avLst/>
          </a:prstGeom>
        </p:spPr>
      </p:pic>
      <p:pic>
        <p:nvPicPr>
          <p:cNvPr id="5" name="Picture 4" descr="Chart, surface chart&#10;&#10;Description automatically generated">
            <a:extLst>
              <a:ext uri="{FF2B5EF4-FFF2-40B4-BE49-F238E27FC236}">
                <a16:creationId xmlns:a16="http://schemas.microsoft.com/office/drawing/2014/main" id="{DC4A8DFC-C238-410B-9DB8-E0300E4F6031}"/>
              </a:ext>
            </a:extLst>
          </p:cNvPr>
          <p:cNvPicPr>
            <a:picLocks noChangeAspect="1"/>
          </p:cNvPicPr>
          <p:nvPr/>
        </p:nvPicPr>
        <p:blipFill rotWithShape="1">
          <a:blip r:embed="rId3">
            <a:extLst>
              <a:ext uri="{28A0092B-C50C-407E-A947-70E740481C1C}">
                <a14:useLocalDpi xmlns:a14="http://schemas.microsoft.com/office/drawing/2010/main" val="0"/>
              </a:ext>
            </a:extLst>
          </a:blip>
          <a:srcRect t="15652" b="23285"/>
          <a:stretch/>
        </p:blipFill>
        <p:spPr>
          <a:xfrm>
            <a:off x="6957613" y="715616"/>
            <a:ext cx="4936212" cy="3014189"/>
          </a:xfrm>
          <a:prstGeom prst="rect">
            <a:avLst/>
          </a:prstGeom>
        </p:spPr>
      </p:pic>
      <p:pic>
        <p:nvPicPr>
          <p:cNvPr id="7" name="Picture 6" descr="Chart&#10;&#10;Description automatically generated">
            <a:extLst>
              <a:ext uri="{FF2B5EF4-FFF2-40B4-BE49-F238E27FC236}">
                <a16:creationId xmlns:a16="http://schemas.microsoft.com/office/drawing/2014/main" id="{C3A26524-BDCD-46B5-BB73-A0D587930F83}"/>
              </a:ext>
            </a:extLst>
          </p:cNvPr>
          <p:cNvPicPr>
            <a:picLocks noChangeAspect="1"/>
          </p:cNvPicPr>
          <p:nvPr/>
        </p:nvPicPr>
        <p:blipFill rotWithShape="1">
          <a:blip r:embed="rId4">
            <a:extLst>
              <a:ext uri="{28A0092B-C50C-407E-A947-70E740481C1C}">
                <a14:useLocalDpi xmlns:a14="http://schemas.microsoft.com/office/drawing/2010/main" val="0"/>
              </a:ext>
            </a:extLst>
          </a:blip>
          <a:srcRect t="15362" b="23672"/>
          <a:stretch/>
        </p:blipFill>
        <p:spPr>
          <a:xfrm>
            <a:off x="6957613" y="3729805"/>
            <a:ext cx="4936213" cy="3009422"/>
          </a:xfrm>
          <a:prstGeom prst="rect">
            <a:avLst/>
          </a:prstGeom>
        </p:spPr>
      </p:pic>
      <p:cxnSp>
        <p:nvCxnSpPr>
          <p:cNvPr id="9" name="Straight Connector 8">
            <a:extLst>
              <a:ext uri="{FF2B5EF4-FFF2-40B4-BE49-F238E27FC236}">
                <a16:creationId xmlns:a16="http://schemas.microsoft.com/office/drawing/2014/main" id="{8B95E58D-3F47-4F9C-BBC3-14EFC11775B0}"/>
              </a:ext>
            </a:extLst>
          </p:cNvPr>
          <p:cNvCxnSpPr>
            <a:cxnSpLocks/>
          </p:cNvCxnSpPr>
          <p:nvPr/>
        </p:nvCxnSpPr>
        <p:spPr>
          <a:xfrm>
            <a:off x="1288553" y="1259840"/>
            <a:ext cx="0" cy="479640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18B603A-9B37-4C61-9363-DC13694B9196}"/>
              </a:ext>
            </a:extLst>
          </p:cNvPr>
          <p:cNvCxnSpPr>
            <a:cxnSpLocks/>
          </p:cNvCxnSpPr>
          <p:nvPr/>
        </p:nvCxnSpPr>
        <p:spPr>
          <a:xfrm>
            <a:off x="9495072" y="2854960"/>
            <a:ext cx="0" cy="32512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4BDC4B-D892-4A1B-9AEF-D5855AA1AC0B}"/>
              </a:ext>
            </a:extLst>
          </p:cNvPr>
          <p:cNvCxnSpPr>
            <a:cxnSpLocks/>
          </p:cNvCxnSpPr>
          <p:nvPr/>
        </p:nvCxnSpPr>
        <p:spPr>
          <a:xfrm>
            <a:off x="9495072" y="5893682"/>
            <a:ext cx="0" cy="32512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51577D-FEF2-4DDE-A11F-B1AE1CCCA316}"/>
              </a:ext>
            </a:extLst>
          </p:cNvPr>
          <p:cNvCxnSpPr>
            <a:cxnSpLocks/>
          </p:cNvCxnSpPr>
          <p:nvPr/>
        </p:nvCxnSpPr>
        <p:spPr>
          <a:xfrm>
            <a:off x="5667513" y="1259840"/>
            <a:ext cx="0" cy="479640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30B667D-A2EB-46EA-B5A6-52518D847CDF}"/>
              </a:ext>
            </a:extLst>
          </p:cNvPr>
          <p:cNvSpPr txBox="1"/>
          <p:nvPr/>
        </p:nvSpPr>
        <p:spPr>
          <a:xfrm>
            <a:off x="1087120" y="858540"/>
            <a:ext cx="314960" cy="523220"/>
          </a:xfrm>
          <a:prstGeom prst="rect">
            <a:avLst/>
          </a:prstGeom>
          <a:noFill/>
        </p:spPr>
        <p:txBody>
          <a:bodyPr wrap="square" rtlCol="0">
            <a:spAutoFit/>
          </a:bodyPr>
          <a:lstStyle/>
          <a:p>
            <a:r>
              <a:rPr lang="en-US" sz="2800" b="1" dirty="0">
                <a:solidFill>
                  <a:srgbClr val="FF0000"/>
                </a:solidFill>
              </a:rPr>
              <a:t>A</a:t>
            </a:r>
          </a:p>
        </p:txBody>
      </p:sp>
      <p:sp>
        <p:nvSpPr>
          <p:cNvPr id="17" name="TextBox 16">
            <a:extLst>
              <a:ext uri="{FF2B5EF4-FFF2-40B4-BE49-F238E27FC236}">
                <a16:creationId xmlns:a16="http://schemas.microsoft.com/office/drawing/2014/main" id="{3A5C1780-3DC1-4CE2-9C00-27B8090DBAF5}"/>
              </a:ext>
            </a:extLst>
          </p:cNvPr>
          <p:cNvSpPr txBox="1"/>
          <p:nvPr/>
        </p:nvSpPr>
        <p:spPr>
          <a:xfrm>
            <a:off x="9298719" y="2441419"/>
            <a:ext cx="314960" cy="523220"/>
          </a:xfrm>
          <a:prstGeom prst="rect">
            <a:avLst/>
          </a:prstGeom>
          <a:noFill/>
        </p:spPr>
        <p:txBody>
          <a:bodyPr wrap="square" rtlCol="0">
            <a:spAutoFit/>
          </a:bodyPr>
          <a:lstStyle/>
          <a:p>
            <a:r>
              <a:rPr lang="en-US" sz="2800" b="1" dirty="0">
                <a:solidFill>
                  <a:srgbClr val="C00000"/>
                </a:solidFill>
              </a:rPr>
              <a:t>A</a:t>
            </a:r>
          </a:p>
        </p:txBody>
      </p:sp>
      <p:sp>
        <p:nvSpPr>
          <p:cNvPr id="18" name="TextBox 17">
            <a:extLst>
              <a:ext uri="{FF2B5EF4-FFF2-40B4-BE49-F238E27FC236}">
                <a16:creationId xmlns:a16="http://schemas.microsoft.com/office/drawing/2014/main" id="{E611E8D5-D27C-49FF-B773-5123CCC11472}"/>
              </a:ext>
            </a:extLst>
          </p:cNvPr>
          <p:cNvSpPr txBox="1"/>
          <p:nvPr/>
        </p:nvSpPr>
        <p:spPr>
          <a:xfrm>
            <a:off x="5464313" y="840032"/>
            <a:ext cx="314960" cy="523220"/>
          </a:xfrm>
          <a:prstGeom prst="rect">
            <a:avLst/>
          </a:prstGeom>
          <a:noFill/>
        </p:spPr>
        <p:txBody>
          <a:bodyPr wrap="square" rtlCol="0">
            <a:spAutoFit/>
          </a:bodyPr>
          <a:lstStyle/>
          <a:p>
            <a:r>
              <a:rPr lang="en-US" sz="2800" b="1" dirty="0"/>
              <a:t>B</a:t>
            </a:r>
          </a:p>
        </p:txBody>
      </p:sp>
      <p:sp>
        <p:nvSpPr>
          <p:cNvPr id="19" name="TextBox 18">
            <a:extLst>
              <a:ext uri="{FF2B5EF4-FFF2-40B4-BE49-F238E27FC236}">
                <a16:creationId xmlns:a16="http://schemas.microsoft.com/office/drawing/2014/main" id="{EA3888F7-7B8B-4899-8305-07F0EFA4DBE7}"/>
              </a:ext>
            </a:extLst>
          </p:cNvPr>
          <p:cNvSpPr txBox="1"/>
          <p:nvPr/>
        </p:nvSpPr>
        <p:spPr>
          <a:xfrm>
            <a:off x="9298719" y="5338105"/>
            <a:ext cx="314960" cy="523220"/>
          </a:xfrm>
          <a:prstGeom prst="rect">
            <a:avLst/>
          </a:prstGeom>
          <a:noFill/>
        </p:spPr>
        <p:txBody>
          <a:bodyPr wrap="square" rtlCol="0">
            <a:spAutoFit/>
          </a:bodyPr>
          <a:lstStyle/>
          <a:p>
            <a:r>
              <a:rPr lang="en-US" sz="2800" b="1" dirty="0"/>
              <a:t>B</a:t>
            </a:r>
          </a:p>
        </p:txBody>
      </p:sp>
      <p:sp>
        <p:nvSpPr>
          <p:cNvPr id="20" name="Title 1">
            <a:extLst>
              <a:ext uri="{FF2B5EF4-FFF2-40B4-BE49-F238E27FC236}">
                <a16:creationId xmlns:a16="http://schemas.microsoft.com/office/drawing/2014/main" id="{B868318B-8A86-4321-A03F-A0F021D870DA}"/>
              </a:ext>
            </a:extLst>
          </p:cNvPr>
          <p:cNvSpPr txBox="1">
            <a:spLocks/>
          </p:cNvSpPr>
          <p:nvPr/>
        </p:nvSpPr>
        <p:spPr>
          <a:xfrm>
            <a:off x="838200" y="118773"/>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Review of wind profiler output for October 12, 2021</a:t>
            </a:r>
          </a:p>
        </p:txBody>
      </p:sp>
    </p:spTree>
    <p:extLst>
      <p:ext uri="{BB962C8B-B14F-4D97-AF65-F5344CB8AC3E}">
        <p14:creationId xmlns:p14="http://schemas.microsoft.com/office/powerpoint/2010/main" val="122647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ADD7-23A2-45EF-8DD4-F426D9050754}"/>
              </a:ext>
            </a:extLst>
          </p:cNvPr>
          <p:cNvSpPr>
            <a:spLocks noGrp="1"/>
          </p:cNvSpPr>
          <p:nvPr>
            <p:ph type="title"/>
          </p:nvPr>
        </p:nvSpPr>
        <p:spPr/>
        <p:txBody>
          <a:bodyPr>
            <a:normAutofit/>
          </a:bodyPr>
          <a:lstStyle/>
          <a:p>
            <a:pPr algn="ctr"/>
            <a:r>
              <a:rPr lang="en-US" sz="3200" b="1" dirty="0"/>
              <a:t>Review of wind profiler output for November 20-22, 2021</a:t>
            </a:r>
          </a:p>
        </p:txBody>
      </p:sp>
      <p:pic>
        <p:nvPicPr>
          <p:cNvPr id="9" name="Content Placeholder 8" descr="Map&#10;&#10;Description automatically generated">
            <a:extLst>
              <a:ext uri="{FF2B5EF4-FFF2-40B4-BE49-F238E27FC236}">
                <a16:creationId xmlns:a16="http://schemas.microsoft.com/office/drawing/2014/main" id="{48F46772-BFCF-4029-93B9-A335FC0652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22964"/>
            <a:ext cx="5181600" cy="3756660"/>
          </a:xfrm>
        </p:spPr>
      </p:pic>
      <p:sp>
        <p:nvSpPr>
          <p:cNvPr id="11" name="Content Placeholder 10">
            <a:extLst>
              <a:ext uri="{FF2B5EF4-FFF2-40B4-BE49-F238E27FC236}">
                <a16:creationId xmlns:a16="http://schemas.microsoft.com/office/drawing/2014/main" id="{6B1E9CA0-CADE-490A-86CF-52BBAD5014EE}"/>
              </a:ext>
            </a:extLst>
          </p:cNvPr>
          <p:cNvSpPr>
            <a:spLocks noGrp="1"/>
          </p:cNvSpPr>
          <p:nvPr>
            <p:ph sz="half" idx="2"/>
          </p:nvPr>
        </p:nvSpPr>
        <p:spPr>
          <a:xfrm>
            <a:off x="6355080" y="2170906"/>
            <a:ext cx="5181600" cy="3660775"/>
          </a:xfrm>
        </p:spPr>
        <p:txBody>
          <a:bodyPr>
            <a:normAutofit/>
          </a:bodyPr>
          <a:lstStyle/>
          <a:p>
            <a:r>
              <a:rPr lang="en-US" sz="2000" dirty="0"/>
              <a:t>LiDAR observations were obtained for the period of November 20</a:t>
            </a:r>
            <a:r>
              <a:rPr lang="en-US" sz="2000" baseline="30000" dirty="0"/>
              <a:t>th</a:t>
            </a:r>
            <a:r>
              <a:rPr lang="en-US" sz="2000" dirty="0"/>
              <a:t> at 9:30PM through November 22</a:t>
            </a:r>
            <a:r>
              <a:rPr lang="en-US" sz="2000" baseline="30000" dirty="0"/>
              <a:t>nd</a:t>
            </a:r>
            <a:r>
              <a:rPr lang="en-US" sz="2000" dirty="0"/>
              <a:t> at 11AM</a:t>
            </a:r>
          </a:p>
          <a:p>
            <a:r>
              <a:rPr lang="en-US" sz="2000" dirty="0"/>
              <a:t>Fire Sciences compared LiDAR data with nearby SCE weather stations </a:t>
            </a:r>
          </a:p>
          <a:p>
            <a:r>
              <a:rPr lang="en-US" sz="2000" dirty="0"/>
              <a:t>Fire Sciences concluded that wind profiler data matched well with observed surface winds</a:t>
            </a:r>
          </a:p>
          <a:p>
            <a:r>
              <a:rPr lang="en-US" sz="2000" dirty="0"/>
              <a:t>Fire Sciences also concluded that there was little or no predictability for when stronger winds aloft would surface </a:t>
            </a:r>
          </a:p>
        </p:txBody>
      </p:sp>
      <p:sp>
        <p:nvSpPr>
          <p:cNvPr id="3" name="Oval 2">
            <a:extLst>
              <a:ext uri="{FF2B5EF4-FFF2-40B4-BE49-F238E27FC236}">
                <a16:creationId xmlns:a16="http://schemas.microsoft.com/office/drawing/2014/main" id="{FD9E4586-B59D-428D-AEA8-A1F943BB9CD9}"/>
              </a:ext>
            </a:extLst>
          </p:cNvPr>
          <p:cNvSpPr/>
          <p:nvPr/>
        </p:nvSpPr>
        <p:spPr>
          <a:xfrm>
            <a:off x="3276600" y="2799080"/>
            <a:ext cx="304800" cy="294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79F332E-1ABC-46C4-9F56-2F83362361FF}"/>
              </a:ext>
            </a:extLst>
          </p:cNvPr>
          <p:cNvSpPr/>
          <p:nvPr/>
        </p:nvSpPr>
        <p:spPr>
          <a:xfrm>
            <a:off x="1285240" y="3686334"/>
            <a:ext cx="304800" cy="294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A289477-917A-428F-9345-63D37730DC8F}"/>
              </a:ext>
            </a:extLst>
          </p:cNvPr>
          <p:cNvSpPr/>
          <p:nvPr/>
        </p:nvSpPr>
        <p:spPr>
          <a:xfrm>
            <a:off x="1803400" y="5400040"/>
            <a:ext cx="304800" cy="294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68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Chart&#10;&#10;Description automatically generated">
            <a:extLst>
              <a:ext uri="{FF2B5EF4-FFF2-40B4-BE49-F238E27FC236}">
                <a16:creationId xmlns:a16="http://schemas.microsoft.com/office/drawing/2014/main" id="{43BE9B72-77C6-4E59-8601-2811B1F9740E}"/>
              </a:ext>
            </a:extLst>
          </p:cNvPr>
          <p:cNvPicPr>
            <a:picLocks noChangeAspect="1"/>
          </p:cNvPicPr>
          <p:nvPr/>
        </p:nvPicPr>
        <p:blipFill rotWithShape="1">
          <a:blip r:embed="rId2">
            <a:extLst>
              <a:ext uri="{28A0092B-C50C-407E-A947-70E740481C1C}">
                <a14:useLocalDpi xmlns:a14="http://schemas.microsoft.com/office/drawing/2010/main" val="0"/>
              </a:ext>
            </a:extLst>
          </a:blip>
          <a:srcRect l="7762" t="7912" r="7599" b="6405"/>
          <a:stretch/>
        </p:blipFill>
        <p:spPr>
          <a:xfrm>
            <a:off x="199506" y="444353"/>
            <a:ext cx="5896494" cy="2984647"/>
          </a:xfrm>
          <a:prstGeom prst="rect">
            <a:avLst/>
          </a:prstGeom>
        </p:spPr>
      </p:pic>
      <p:pic>
        <p:nvPicPr>
          <p:cNvPr id="6" name="Picture 5">
            <a:extLst>
              <a:ext uri="{FF2B5EF4-FFF2-40B4-BE49-F238E27FC236}">
                <a16:creationId xmlns:a16="http://schemas.microsoft.com/office/drawing/2014/main" id="{3A87BEBE-D0F3-4DDB-B643-7BAE8C8761C3}"/>
              </a:ext>
            </a:extLst>
          </p:cNvPr>
          <p:cNvPicPr>
            <a:picLocks noChangeAspect="1"/>
          </p:cNvPicPr>
          <p:nvPr/>
        </p:nvPicPr>
        <p:blipFill>
          <a:blip r:embed="rId3"/>
          <a:stretch>
            <a:fillRect/>
          </a:stretch>
        </p:blipFill>
        <p:spPr>
          <a:xfrm>
            <a:off x="6327679" y="444353"/>
            <a:ext cx="5087984" cy="2799675"/>
          </a:xfrm>
          <a:prstGeom prst="rect">
            <a:avLst/>
          </a:prstGeom>
        </p:spPr>
      </p:pic>
      <p:pic>
        <p:nvPicPr>
          <p:cNvPr id="7" name="Picture 6">
            <a:extLst>
              <a:ext uri="{FF2B5EF4-FFF2-40B4-BE49-F238E27FC236}">
                <a16:creationId xmlns:a16="http://schemas.microsoft.com/office/drawing/2014/main" id="{79E92D68-280A-4826-9681-FAF472DA32C9}"/>
              </a:ext>
            </a:extLst>
          </p:cNvPr>
          <p:cNvPicPr>
            <a:picLocks noChangeAspect="1"/>
          </p:cNvPicPr>
          <p:nvPr/>
        </p:nvPicPr>
        <p:blipFill>
          <a:blip r:embed="rId4"/>
          <a:stretch>
            <a:fillRect/>
          </a:stretch>
        </p:blipFill>
        <p:spPr>
          <a:xfrm>
            <a:off x="593297" y="3429000"/>
            <a:ext cx="5106167" cy="3337244"/>
          </a:xfrm>
          <a:prstGeom prst="rect">
            <a:avLst/>
          </a:prstGeom>
        </p:spPr>
      </p:pic>
      <p:pic>
        <p:nvPicPr>
          <p:cNvPr id="10" name="Picture 9">
            <a:extLst>
              <a:ext uri="{FF2B5EF4-FFF2-40B4-BE49-F238E27FC236}">
                <a16:creationId xmlns:a16="http://schemas.microsoft.com/office/drawing/2014/main" id="{DF6EADB5-B647-4C13-A495-BC254A61E007}"/>
              </a:ext>
            </a:extLst>
          </p:cNvPr>
          <p:cNvPicPr>
            <a:picLocks noChangeAspect="1"/>
          </p:cNvPicPr>
          <p:nvPr/>
        </p:nvPicPr>
        <p:blipFill>
          <a:blip r:embed="rId5"/>
          <a:stretch>
            <a:fillRect/>
          </a:stretch>
        </p:blipFill>
        <p:spPr>
          <a:xfrm>
            <a:off x="6327679" y="3429000"/>
            <a:ext cx="5094673" cy="3347078"/>
          </a:xfrm>
          <a:prstGeom prst="rect">
            <a:avLst/>
          </a:prstGeom>
        </p:spPr>
      </p:pic>
      <p:sp>
        <p:nvSpPr>
          <p:cNvPr id="2" name="TextBox 1">
            <a:extLst>
              <a:ext uri="{FF2B5EF4-FFF2-40B4-BE49-F238E27FC236}">
                <a16:creationId xmlns:a16="http://schemas.microsoft.com/office/drawing/2014/main" id="{2CD36D8C-E31C-45BD-8A61-19A02D1B8966}"/>
              </a:ext>
            </a:extLst>
          </p:cNvPr>
          <p:cNvSpPr txBox="1"/>
          <p:nvPr/>
        </p:nvSpPr>
        <p:spPr>
          <a:xfrm>
            <a:off x="4719961" y="55791"/>
            <a:ext cx="2752078" cy="369332"/>
          </a:xfrm>
          <a:prstGeom prst="rect">
            <a:avLst/>
          </a:prstGeom>
          <a:noFill/>
        </p:spPr>
        <p:txBody>
          <a:bodyPr wrap="square" rtlCol="0">
            <a:spAutoFit/>
          </a:bodyPr>
          <a:lstStyle/>
          <a:p>
            <a:pPr algn="ctr"/>
            <a:r>
              <a:rPr lang="en-US" b="1" dirty="0"/>
              <a:t>Surface Observations</a:t>
            </a:r>
          </a:p>
        </p:txBody>
      </p:sp>
      <p:sp>
        <p:nvSpPr>
          <p:cNvPr id="3" name="Oval 2">
            <a:extLst>
              <a:ext uri="{FF2B5EF4-FFF2-40B4-BE49-F238E27FC236}">
                <a16:creationId xmlns:a16="http://schemas.microsoft.com/office/drawing/2014/main" id="{72F8EF1A-72E3-4561-8F9A-8C1A228D2CC2}"/>
              </a:ext>
            </a:extLst>
          </p:cNvPr>
          <p:cNvSpPr/>
          <p:nvPr/>
        </p:nvSpPr>
        <p:spPr>
          <a:xfrm rot="19925825">
            <a:off x="1248706" y="1883426"/>
            <a:ext cx="1493308" cy="1073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CD6A25C-7E66-48E2-B026-ACCB6D1B4F23}"/>
              </a:ext>
            </a:extLst>
          </p:cNvPr>
          <p:cNvSpPr/>
          <p:nvPr/>
        </p:nvSpPr>
        <p:spPr>
          <a:xfrm rot="19222560">
            <a:off x="1462207" y="4231505"/>
            <a:ext cx="2240764" cy="699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15EC097-5334-4DA1-8773-10ADD36FE987}"/>
              </a:ext>
            </a:extLst>
          </p:cNvPr>
          <p:cNvSpPr/>
          <p:nvPr/>
        </p:nvSpPr>
        <p:spPr>
          <a:xfrm rot="19222560">
            <a:off x="7329399" y="4146405"/>
            <a:ext cx="2240764" cy="930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A482EBA-1FC9-44F7-A11B-51F0B46549DE}"/>
              </a:ext>
            </a:extLst>
          </p:cNvPr>
          <p:cNvSpPr/>
          <p:nvPr/>
        </p:nvSpPr>
        <p:spPr>
          <a:xfrm rot="19656319">
            <a:off x="7325869" y="1074102"/>
            <a:ext cx="2240764" cy="7842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940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53407EA4C2534DBA399A1ECD6308C4" ma:contentTypeVersion="12" ma:contentTypeDescription="Create a new document." ma:contentTypeScope="" ma:versionID="fbdffbf2e8a2fd1645362b82e0c115df">
  <xsd:schema xmlns:xsd="http://www.w3.org/2001/XMLSchema" xmlns:xs="http://www.w3.org/2001/XMLSchema" xmlns:p="http://schemas.microsoft.com/office/2006/metadata/properties" xmlns:ns2="c3ed0aa9-dfb4-4eb5-a8a7-53640c925ba7" xmlns:ns3="287e4302-86cf-4944-a309-ab111957c492" targetNamespace="http://schemas.microsoft.com/office/2006/metadata/properties" ma:root="true" ma:fieldsID="10d5c92b6d71cc58460b786dd5ddca23" ns2:_="" ns3:_="">
    <xsd:import namespace="c3ed0aa9-dfb4-4eb5-a8a7-53640c925ba7"/>
    <xsd:import namespace="287e4302-86cf-4944-a309-ab111957c4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Classification"/>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d0aa9-dfb4-4eb5-a8a7-53640c925b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Classification" ma:index="14" ma:displayName="Classification" ma:default="Internal" ma:format="RadioButtons" ma:internalName="Classification">
      <xsd:simpleType>
        <xsd:restriction base="dms:Choice">
          <xsd:enumeration value="Internal"/>
          <xsd:enumeration value="Public"/>
          <xsd:enumeration value="Confidential"/>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7e4302-86cf-4944-a309-ab111957c4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assification xmlns="c3ed0aa9-dfb4-4eb5-a8a7-53640c925ba7">Internal</Classification>
  </documentManagement>
</p:properties>
</file>

<file path=customXml/itemProps1.xml><?xml version="1.0" encoding="utf-8"?>
<ds:datastoreItem xmlns:ds="http://schemas.openxmlformats.org/officeDocument/2006/customXml" ds:itemID="{8521B94C-FDD4-4CB0-8A7A-ABD6903AC9EB}"/>
</file>

<file path=customXml/itemProps2.xml><?xml version="1.0" encoding="utf-8"?>
<ds:datastoreItem xmlns:ds="http://schemas.openxmlformats.org/officeDocument/2006/customXml" ds:itemID="{00442B59-D1AA-4FF4-BB1B-C0F22063D023}"/>
</file>

<file path=customXml/itemProps3.xml><?xml version="1.0" encoding="utf-8"?>
<ds:datastoreItem xmlns:ds="http://schemas.openxmlformats.org/officeDocument/2006/customXml" ds:itemID="{05FE6CE1-28B3-43BC-8416-9536B0EB4B91}"/>
</file>

<file path=docProps/app.xml><?xml version="1.0" encoding="utf-8"?>
<Properties xmlns="http://schemas.openxmlformats.org/officeDocument/2006/extended-properties" xmlns:vt="http://schemas.openxmlformats.org/officeDocument/2006/docPropsVTypes">
  <TotalTime>140</TotalTime>
  <Words>217</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Review of wind profiler output for November 20-22,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Carmen Kane</dc:creator>
  <cp:lastModifiedBy>Tom Rolinski</cp:lastModifiedBy>
  <cp:revision>8</cp:revision>
  <dcterms:created xsi:type="dcterms:W3CDTF">2021-11-30T22:09:12Z</dcterms:created>
  <dcterms:modified xsi:type="dcterms:W3CDTF">2021-12-06T17:15:15Z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3dd1c7-2c40-4a31-84b2-bec599b321a0_Enabled">
    <vt:lpwstr>true</vt:lpwstr>
  </property>
  <property fmtid="{D5CDD505-2E9C-101B-9397-08002B2CF9AE}" pid="3" name="MSIP_Label_bc3dd1c7-2c40-4a31-84b2-bec599b321a0_SetDate">
    <vt:lpwstr>2021-11-30T22:09:12Z</vt:lpwstr>
  </property>
  <property fmtid="{D5CDD505-2E9C-101B-9397-08002B2CF9AE}" pid="4" name="MSIP_Label_bc3dd1c7-2c40-4a31-84b2-bec599b321a0_Method">
    <vt:lpwstr>Standard</vt:lpwstr>
  </property>
  <property fmtid="{D5CDD505-2E9C-101B-9397-08002B2CF9AE}" pid="5" name="MSIP_Label_bc3dd1c7-2c40-4a31-84b2-bec599b321a0_Name">
    <vt:lpwstr>bc3dd1c7-2c40-4a31-84b2-bec599b321a0</vt:lpwstr>
  </property>
  <property fmtid="{D5CDD505-2E9C-101B-9397-08002B2CF9AE}" pid="6" name="MSIP_Label_bc3dd1c7-2c40-4a31-84b2-bec599b321a0_SiteId">
    <vt:lpwstr>5b2a8fee-4c95-4bdc-8aae-196f8aacb1b6</vt:lpwstr>
  </property>
  <property fmtid="{D5CDD505-2E9C-101B-9397-08002B2CF9AE}" pid="7" name="MSIP_Label_bc3dd1c7-2c40-4a31-84b2-bec599b321a0_ActionId">
    <vt:lpwstr>f73590c2-db43-4990-b943-d76390e5af40</vt:lpwstr>
  </property>
  <property fmtid="{D5CDD505-2E9C-101B-9397-08002B2CF9AE}" pid="8" name="MSIP_Label_bc3dd1c7-2c40-4a31-84b2-bec599b321a0_ContentBits">
    <vt:lpwstr>0</vt:lpwstr>
  </property>
  <property fmtid="{D5CDD505-2E9C-101B-9397-08002B2CF9AE}" pid="9" name="ContentTypeId">
    <vt:lpwstr>0x0101003D53407EA4C2534DBA399A1ECD6308C4</vt:lpwstr>
  </property>
</Properties>
</file>